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6735" r:id="rId2"/>
  </p:sldMasterIdLst>
  <p:notesMasterIdLst>
    <p:notesMasterId r:id="rId66"/>
  </p:notesMasterIdLst>
  <p:handoutMasterIdLst>
    <p:handoutMasterId r:id="rId67"/>
  </p:handoutMasterIdLst>
  <p:sldIdLst>
    <p:sldId id="659" r:id="rId3"/>
    <p:sldId id="1130" r:id="rId4"/>
    <p:sldId id="964" r:id="rId5"/>
    <p:sldId id="970" r:id="rId6"/>
    <p:sldId id="823" r:id="rId7"/>
    <p:sldId id="1084" r:id="rId8"/>
    <p:sldId id="830" r:id="rId9"/>
    <p:sldId id="836" r:id="rId10"/>
    <p:sldId id="981" r:id="rId11"/>
    <p:sldId id="991" r:id="rId12"/>
    <p:sldId id="1134" r:id="rId13"/>
    <p:sldId id="992" r:id="rId14"/>
    <p:sldId id="993" r:id="rId15"/>
    <p:sldId id="994" r:id="rId16"/>
    <p:sldId id="1141" r:id="rId17"/>
    <p:sldId id="996" r:id="rId18"/>
    <p:sldId id="1142" r:id="rId19"/>
    <p:sldId id="1143" r:id="rId20"/>
    <p:sldId id="1144" r:id="rId21"/>
    <p:sldId id="1145" r:id="rId22"/>
    <p:sldId id="1132" r:id="rId23"/>
    <p:sldId id="840" r:id="rId24"/>
    <p:sldId id="841" r:id="rId25"/>
    <p:sldId id="842" r:id="rId26"/>
    <p:sldId id="843" r:id="rId27"/>
    <p:sldId id="844" r:id="rId28"/>
    <p:sldId id="845" r:id="rId29"/>
    <p:sldId id="846" r:id="rId30"/>
    <p:sldId id="847" r:id="rId31"/>
    <p:sldId id="848" r:id="rId32"/>
    <p:sldId id="849" r:id="rId33"/>
    <p:sldId id="850" r:id="rId34"/>
    <p:sldId id="856" r:id="rId35"/>
    <p:sldId id="1133" r:id="rId36"/>
    <p:sldId id="857" r:id="rId37"/>
    <p:sldId id="858" r:id="rId38"/>
    <p:sldId id="860" r:id="rId39"/>
    <p:sldId id="859" r:id="rId40"/>
    <p:sldId id="861" r:id="rId41"/>
    <p:sldId id="862" r:id="rId42"/>
    <p:sldId id="864" r:id="rId43"/>
    <p:sldId id="1094" r:id="rId44"/>
    <p:sldId id="1095" r:id="rId45"/>
    <p:sldId id="1096" r:id="rId46"/>
    <p:sldId id="1097" r:id="rId47"/>
    <p:sldId id="1098" r:id="rId48"/>
    <p:sldId id="1099" r:id="rId49"/>
    <p:sldId id="1100" r:id="rId50"/>
    <p:sldId id="1101" r:id="rId51"/>
    <p:sldId id="1114" r:id="rId52"/>
    <p:sldId id="1117" r:id="rId53"/>
    <p:sldId id="1118" r:id="rId54"/>
    <p:sldId id="1119" r:id="rId55"/>
    <p:sldId id="1120" r:id="rId56"/>
    <p:sldId id="1121" r:id="rId57"/>
    <p:sldId id="1122" r:id="rId58"/>
    <p:sldId id="1123" r:id="rId59"/>
    <p:sldId id="1124" r:id="rId60"/>
    <p:sldId id="1125" r:id="rId61"/>
    <p:sldId id="1126" r:id="rId62"/>
    <p:sldId id="1127" r:id="rId63"/>
    <p:sldId id="1128" r:id="rId64"/>
    <p:sldId id="1129" r:id="rId6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scaleToFitPaper="1" frameSlides="1"/>
  <p:clrMru>
    <a:srgbClr val="009900"/>
    <a:srgbClr val="FFFF00"/>
    <a:srgbClr val="DDDDDD"/>
    <a:srgbClr val="FFCCFF"/>
    <a:srgbClr val="FF99CC"/>
    <a:srgbClr val="CCFFFF"/>
    <a:srgbClr val="FF0000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28"/>
    <p:restoredTop sz="93765"/>
  </p:normalViewPr>
  <p:slideViewPr>
    <p:cSldViewPr snapToGrid="0">
      <p:cViewPr varScale="1">
        <p:scale>
          <a:sx n="133" d="100"/>
          <a:sy n="133" d="100"/>
        </p:scale>
        <p:origin x="9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9" d="100"/>
        <a:sy n="169" d="100"/>
      </p:scale>
      <p:origin x="0" y="1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B772FFF-56AC-6848-BA9A-1781F1C592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373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F9521AF4-B8E3-2845-8E78-2606D55F22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62921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063561C-AB04-144F-B059-39AAB3E9A95A}" type="slidenum">
              <a:rPr lang="en-US" altLang="en-US" sz="1300"/>
              <a:pPr/>
              <a:t>1</a:t>
            </a:fld>
            <a:endParaRPr lang="en-US" altLang="en-US" sz="130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1100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55562EA9-BD83-7942-A15A-902DAF8E2D53}" type="slidenum">
              <a:rPr lang="en-US" altLang="en-US" sz="1300">
                <a:solidFill>
                  <a:srgbClr val="000000"/>
                </a:solidFill>
              </a:rPr>
              <a:pPr/>
              <a:t>18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7910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55562EA9-BD83-7942-A15A-902DAF8E2D53}" type="slidenum">
              <a:rPr lang="en-US" altLang="en-US" sz="1300">
                <a:solidFill>
                  <a:srgbClr val="000000"/>
                </a:solidFill>
              </a:rPr>
              <a:pPr/>
              <a:t>19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8343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910E0C4D-2373-424C-BE55-95D831C832EF}" type="slidenum">
              <a:rPr lang="en-US" altLang="en-US" sz="1300">
                <a:solidFill>
                  <a:srgbClr val="000000"/>
                </a:solidFill>
              </a:rPr>
              <a:pPr/>
              <a:t>20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7676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21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783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3CD8D21B-8FBD-4645-9CC0-54D212D54233}" type="slidenum">
              <a:rPr lang="en-US" altLang="en-US" sz="1300">
                <a:solidFill>
                  <a:srgbClr val="000000"/>
                </a:solidFill>
              </a:rPr>
              <a:pPr/>
              <a:t>22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5806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4BEC9C63-0BF7-D943-BAE9-89535DE2A030}" type="slidenum">
              <a:rPr lang="en-US" altLang="en-US" sz="1300">
                <a:solidFill>
                  <a:srgbClr val="000000"/>
                </a:solidFill>
              </a:rPr>
              <a:pPr/>
              <a:t>23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4041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E57AFB54-7A2A-CA40-9A6C-3D0282974D80}" type="slidenum">
              <a:rPr lang="en-US" altLang="en-US" sz="1300">
                <a:solidFill>
                  <a:srgbClr val="000000"/>
                </a:solidFill>
              </a:rPr>
              <a:pPr/>
              <a:t>24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8379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234CA9E1-3B08-1042-B678-BE0BB7E5A0C7}" type="slidenum">
              <a:rPr lang="en-US" altLang="en-US" sz="1300">
                <a:solidFill>
                  <a:srgbClr val="000000"/>
                </a:solidFill>
              </a:rPr>
              <a:pPr/>
              <a:t>25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6091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  <p:sp>
        <p:nvSpPr>
          <p:cNvPr id="1310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E6AB7750-F30D-4D4D-B232-332F6E3859C7}" type="slidenum">
              <a:rPr lang="en-US" altLang="en-US" sz="1300">
                <a:latin typeface="Times New Roman" charset="0"/>
              </a:rPr>
              <a:pPr/>
              <a:t>26</a:t>
            </a:fld>
            <a:endParaRPr lang="en-US" alt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89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E742DD70-6FF2-1645-8143-788361199989}" type="slidenum">
              <a:rPr lang="en-US" altLang="en-US" sz="1300">
                <a:solidFill>
                  <a:srgbClr val="000000"/>
                </a:solidFill>
              </a:rPr>
              <a:pPr/>
              <a:t>27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  <a:ea typeface="ＭＳ Ｐゴシック" charset="-128"/>
              </a:rPr>
              <a:t>If PC, then PC all the way to destination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If CP/PP, all preceding is CP</a:t>
            </a:r>
          </a:p>
        </p:txBody>
      </p:sp>
    </p:spTree>
    <p:extLst>
      <p:ext uri="{BB962C8B-B14F-4D97-AF65-F5344CB8AC3E}">
        <p14:creationId xmlns:p14="http://schemas.microsoft.com/office/powerpoint/2010/main" val="412407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2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628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0BC17EFA-960B-FF4F-9AAD-5034A8D7EB97}" type="slidenum">
              <a:rPr lang="en-US" altLang="en-US" sz="1300">
                <a:solidFill>
                  <a:srgbClr val="000000"/>
                </a:solidFill>
              </a:rPr>
              <a:pPr/>
              <a:t>28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If PC, then PC all the way to destination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If CP/PP, all preceding is CP</a:t>
            </a:r>
          </a:p>
        </p:txBody>
      </p:sp>
    </p:spTree>
    <p:extLst>
      <p:ext uri="{BB962C8B-B14F-4D97-AF65-F5344CB8AC3E}">
        <p14:creationId xmlns:p14="http://schemas.microsoft.com/office/powerpoint/2010/main" val="1828750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1ACD30E7-D377-E64E-9883-01187E0AFC6D}" type="slidenum">
              <a:rPr lang="en-US" altLang="en-US" sz="1300">
                <a:solidFill>
                  <a:srgbClr val="000000"/>
                </a:solidFill>
              </a:rPr>
              <a:pPr/>
              <a:t>29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3309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8E86C815-5777-E942-975D-E4C12497FBCD}" type="slidenum">
              <a:rPr lang="en-US" altLang="en-US" sz="1300">
                <a:solidFill>
                  <a:srgbClr val="000000"/>
                </a:solidFill>
              </a:rPr>
              <a:pPr/>
              <a:t>30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0601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6DF5DC09-143A-B94F-8E9B-C1D87C74E29B}" type="slidenum">
              <a:rPr lang="en-US" altLang="en-US" sz="1300">
                <a:solidFill>
                  <a:srgbClr val="000000"/>
                </a:solidFill>
              </a:rPr>
              <a:pPr/>
              <a:t>31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2459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852EAE68-3DA4-B246-B5F0-263C2B82107D}" type="slidenum">
              <a:rPr lang="en-US" altLang="en-US" sz="1300">
                <a:solidFill>
                  <a:srgbClr val="000000"/>
                </a:solidFill>
              </a:rPr>
              <a:pPr/>
              <a:t>32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597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3D43D177-3204-C648-B8A5-B94CB99A6CFF}" type="slidenum">
              <a:rPr lang="en-US" altLang="en-US" sz="1200">
                <a:solidFill>
                  <a:srgbClr val="000000"/>
                </a:solidFill>
              </a:rPr>
              <a:pPr/>
              <a:t>33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How to specify hosts in D</a:t>
            </a:r>
          </a:p>
        </p:txBody>
      </p:sp>
    </p:spTree>
    <p:extLst>
      <p:ext uri="{BB962C8B-B14F-4D97-AF65-F5344CB8AC3E}">
        <p14:creationId xmlns:p14="http://schemas.microsoft.com/office/powerpoint/2010/main" val="1963372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34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1231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5515EEF4-686F-D242-955C-2021E0F6314D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44626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96F2E6A0-C1E1-1F44-8F78-6813EF1C5635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3451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CB26D72E-97FC-5C47-A633-FA1545D7913B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7761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FCC01255-508C-D045-AED1-F4E0F26B33F7}" type="slidenum">
              <a:rPr lang="en-US" altLang="en-US" sz="1300">
                <a:solidFill>
                  <a:srgbClr val="000000"/>
                </a:solidFill>
                <a:latin typeface="Times New Roman" charset="0"/>
              </a:rPr>
              <a:pPr/>
              <a:t>5</a:t>
            </a:fld>
            <a:endParaRPr lang="en-US" altLang="en-US" sz="13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2747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005B68C0-A6E3-BC48-A933-D3B85B482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38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19307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3013DE86-6A5B-414F-B5F9-DE1B5E5A6165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39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Does not have to be 24; some can be, say 22.</a:t>
            </a:r>
          </a:p>
        </p:txBody>
      </p:sp>
    </p:spTree>
    <p:extLst>
      <p:ext uri="{BB962C8B-B14F-4D97-AF65-F5344CB8AC3E}">
        <p14:creationId xmlns:p14="http://schemas.microsoft.com/office/powerpoint/2010/main" val="16536375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1136A60E-9CF8-8640-BD6C-5E9836A41BC5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40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86247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AA84933F-C7CC-DA45-BC4E-25FDEB7500CE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7910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964A79EA-04E1-C142-9E58-74523A68FC16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1533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3164C9E1-28B4-0545-862E-64172F220324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54881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22C3BDAE-8FD7-8849-996D-FF69ED2E06BD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30464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6193EEBE-7447-284D-8959-1D6D77E92A85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34984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90D52134-6005-7742-92A9-BC645EB0C90F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48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4402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9952BA58-6247-7F4E-9D4D-5A2CD87950B2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50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028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DC9B698E-0551-E346-B6B2-BAD7218310BB}" type="slidenum">
              <a:rPr lang="en-US" altLang="en-US" sz="1300">
                <a:solidFill>
                  <a:srgbClr val="000000"/>
                </a:solidFill>
              </a:rPr>
              <a:pPr/>
              <a:t>7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2673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D892C768-A5BA-6D41-9115-8FCF8FD9635D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51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04539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F0F06F05-4DDB-934E-92F7-85D2B2FB582C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52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1069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82911BDE-3D06-664F-911B-71CD72683E7D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53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98165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A102072E-14DE-2C4C-9CAC-4C1F5849A759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54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4045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2F500E65-9C3F-AA47-BA24-3985CF1E8144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55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33162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0B6FE7F8-2A1C-044A-B401-83906367FB73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56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22638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337EFAF4-116C-964B-AF4D-3D6455EA5621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57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6435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EEF93ACD-BB55-384D-B1BE-923276AFB968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58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9397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74C5D7B3-1350-B44B-ADB0-4907B9C22680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59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7918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62F30CF9-1A63-9A4B-8681-6B0FE1A13AEF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60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2684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DA88D298-CA86-404F-9D7D-2B3C9AC07548}" type="slidenum">
              <a:rPr lang="en-US" altLang="en-US" sz="1300">
                <a:solidFill>
                  <a:srgbClr val="000000"/>
                </a:solidFill>
              </a:rPr>
              <a:pPr/>
              <a:t>8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3951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CEF8ED22-5811-774D-99A0-32217E35E39A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61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27090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821DA72B-05F3-0E47-A7F7-ED6883A23C72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62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64120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8AF2E7C1-4874-9145-9D70-6CDC5720B34A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63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398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/wiki/Arrow%27s_impossibility_theorem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521AF4-B8E3-2845-8E78-2606D55F22D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919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/wiki/Arrow%27s_impossibility_theorem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521AF4-B8E3-2845-8E78-2606D55F22DB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6776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/wiki/Arrow%27s_impossibility_theorem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521AF4-B8E3-2845-8E78-2606D55F22DB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7503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17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585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E25477-570A-574E-BFD8-3C04BAEC83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626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A88E1-3493-094B-BBE0-33571CF5A3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4521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28600"/>
            <a:ext cx="2019300" cy="61531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905500" cy="61531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996EF2-2073-9B4C-969F-2FC55B7D8C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8954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FA1101-3B89-2B43-90D7-C4A0513ED8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72D49E-1E31-4048-B438-B7275D106F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741EAE-8B6A-9E47-9641-B6869C65A7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D5DA67-4185-AE44-8FA3-7DC5655137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0328E6-E6C9-AF47-9D23-D68D93803F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3057FF-E529-CB42-B598-BCFAE87965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8C2F51-A38B-A44D-9E69-2739398A7D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8A95C4-6146-F24C-BB5F-C2903501EB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64D8F-4295-8242-A77D-B1CA32EE69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573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DC1CAE-4BE1-B14A-9718-F9C1FFB4C4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9C169F-09AF-6A42-B6A9-DB9C75DA7B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228600"/>
            <a:ext cx="2012950" cy="6227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886450" cy="6227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11F9FA-EF77-A64B-BBF3-AB6C602511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9A5C9-A8EF-A349-ADE4-D1809ABD34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16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9624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9624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6914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0B7C4A-3D24-BF4E-AD68-38F8399126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56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986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9189E-5B48-B544-9DD9-12B6B151D4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470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50ADCF-D9B3-9242-B607-A3B2552A08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13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C3A836-715B-104F-9C69-7C89C2B7A4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050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448425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692074A-70EF-DC48-9B97-1DF5E3264B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9" name="Rectangle 7"/>
          <p:cNvSpPr>
            <a:spLocks noChangeArrowheads="1"/>
          </p:cNvSpPr>
          <p:nvPr userDrawn="1"/>
        </p:nvSpPr>
        <p:spPr bwMode="auto">
          <a:xfrm>
            <a:off x="0" y="1244600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53" r:id="rId1"/>
    <p:sldLayoutId id="2147486454" r:id="rId2"/>
    <p:sldLayoutId id="2147486455" r:id="rId3"/>
    <p:sldLayoutId id="2147486517" r:id="rId4"/>
    <p:sldLayoutId id="2147486456" r:id="rId5"/>
    <p:sldLayoutId id="2147486518" r:id="rId6"/>
    <p:sldLayoutId id="2147486457" r:id="rId7"/>
    <p:sldLayoutId id="2147486458" r:id="rId8"/>
    <p:sldLayoutId id="2147486459" r:id="rId9"/>
    <p:sldLayoutId id="2147486460" r:id="rId10"/>
    <p:sldLayoutId id="214748646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8051800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1375" y="6565900"/>
            <a:ext cx="42545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DB0C4F42-14FE-D843-B94B-A03DFB48A9A6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50181" name="Rectangle 7"/>
          <p:cNvSpPr>
            <a:spLocks noChangeArrowheads="1"/>
          </p:cNvSpPr>
          <p:nvPr userDrawn="1"/>
        </p:nvSpPr>
        <p:spPr bwMode="auto">
          <a:xfrm>
            <a:off x="0" y="1160463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27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6" r:id="rId1"/>
    <p:sldLayoutId id="2147486737" r:id="rId2"/>
    <p:sldLayoutId id="2147486738" r:id="rId3"/>
    <p:sldLayoutId id="2147486739" r:id="rId4"/>
    <p:sldLayoutId id="2147486740" r:id="rId5"/>
    <p:sldLayoutId id="2147486741" r:id="rId6"/>
    <p:sldLayoutId id="2147486742" r:id="rId7"/>
    <p:sldLayoutId id="2147486743" r:id="rId8"/>
    <p:sldLayoutId id="2147486744" r:id="rId9"/>
    <p:sldLayoutId id="2147486745" r:id="rId10"/>
    <p:sldLayoutId id="214748674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7.bin"/><Relationship Id="rId5" Type="http://schemas.openxmlformats.org/officeDocument/2006/relationships/image" Target="../media/image7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5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7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6.bin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7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5.bin"/><Relationship Id="rId9" Type="http://schemas.openxmlformats.org/officeDocument/2006/relationships/oleObject" Target="../embeddings/oleObject19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bgp.potaroo.net/as1221/bgp-active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1416050"/>
            <a:ext cx="7772400" cy="2054225"/>
          </a:xfrm>
        </p:spPr>
        <p:txBody>
          <a:bodyPr/>
          <a:lstStyle/>
          <a:p>
            <a:pPr algn="ctr"/>
            <a:r>
              <a:rPr lang="en-US" altLang="en-US" dirty="0">
                <a:ea typeface="ＭＳ Ｐゴシック" charset="-128"/>
              </a:rPr>
              <a:t>Network:</a:t>
            </a:r>
            <a:br>
              <a:rPr lang="en-US" altLang="en-US" dirty="0">
                <a:ea typeface="ＭＳ Ｐゴシック" charset="-128"/>
              </a:rPr>
            </a:br>
            <a:r>
              <a:rPr lang="en-US" altLang="en-US" sz="2800" dirty="0">
                <a:ea typeface="ＭＳ Ｐゴシック" charset="-128"/>
              </a:rPr>
              <a:t>Policy Routing Analysis, DHCP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06D540-419D-9A4F-9C1E-A7920282E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350" y="3468839"/>
            <a:ext cx="7010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None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None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400" kern="0" dirty="0">
                <a:ea typeface="ＭＳ Ｐゴシック" charset="-128"/>
              </a:rPr>
              <a:t>Qiao</a:t>
            </a:r>
            <a:r>
              <a:rPr lang="zh-CN" altLang="en-US" sz="2400" kern="0" dirty="0">
                <a:ea typeface="ＭＳ Ｐゴシック" charset="-128"/>
              </a:rPr>
              <a:t> </a:t>
            </a:r>
            <a:r>
              <a:rPr lang="en-US" altLang="zh-CN" sz="2400" kern="0" dirty="0">
                <a:ea typeface="ＭＳ Ｐゴシック" charset="-128"/>
              </a:rPr>
              <a:t>Xiang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x-none" sz="2400" kern="0" dirty="0">
                <a:ea typeface="ＭＳ Ｐゴシック" charset="-128"/>
              </a:rPr>
              <a:t>https://</a:t>
            </a:r>
            <a:r>
              <a:rPr lang="en-US" altLang="x-none" sz="2400" kern="0" dirty="0" err="1">
                <a:ea typeface="ＭＳ Ｐゴシック" charset="-128"/>
              </a:rPr>
              <a:t>qiaoxiang.me</a:t>
            </a:r>
            <a:r>
              <a:rPr lang="en-US" altLang="x-none" sz="2400" kern="0" dirty="0">
                <a:ea typeface="ＭＳ Ｐゴシック" charset="-128"/>
              </a:rPr>
              <a:t>/courses/cnns-xmuf21/</a:t>
            </a:r>
            <a:r>
              <a:rPr lang="en-US" altLang="x-none" sz="2400" kern="0" dirty="0" err="1">
                <a:ea typeface="ＭＳ Ｐゴシック" charset="-128"/>
              </a:rPr>
              <a:t>index.shtml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zh-CN" sz="2400" kern="0" dirty="0">
                <a:ea typeface="ＭＳ Ｐゴシック" charset="-128"/>
              </a:rPr>
              <a:t>12</a:t>
            </a:r>
            <a:r>
              <a:rPr lang="en-US" altLang="x-none" sz="2400" kern="0" dirty="0">
                <a:ea typeface="ＭＳ Ｐゴシック" charset="-128"/>
              </a:rPr>
              <a:t>/</a:t>
            </a:r>
            <a:r>
              <a:rPr lang="en-US" altLang="zh-CN" sz="2400" kern="0" dirty="0">
                <a:ea typeface="宋体" charset="-122"/>
              </a:rPr>
              <a:t>09</a:t>
            </a:r>
            <a:r>
              <a:rPr lang="en-US" altLang="x-none" sz="2400" kern="0" dirty="0">
                <a:ea typeface="ＭＳ Ｐゴシック" charset="-128"/>
              </a:rPr>
              <a:t>/20</a:t>
            </a:r>
            <a:r>
              <a:rPr lang="en-US" altLang="zh-CN" sz="2400" kern="0" dirty="0">
                <a:ea typeface="ＭＳ Ｐゴシック" charset="-128"/>
              </a:rPr>
              <a:t>21</a:t>
            </a:r>
            <a:endParaRPr lang="en-US" altLang="x-none" sz="2400" kern="0" dirty="0">
              <a:ea typeface="ＭＳ Ｐゴシック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F880BF-9077-BB41-97AE-CABBE946B89C}"/>
              </a:ext>
            </a:extLst>
          </p:cNvPr>
          <p:cNvSpPr txBox="1"/>
          <p:nvPr/>
        </p:nvSpPr>
        <p:spPr>
          <a:xfrm>
            <a:off x="465683" y="6407150"/>
            <a:ext cx="822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Th</a:t>
            </a:r>
            <a:r>
              <a:rPr lang="en-US" altLang="zh-CN" sz="1200" dirty="0">
                <a:latin typeface="+mn-lt"/>
              </a:rPr>
              <a:t>is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deck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of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slides</a:t>
            </a:r>
            <a:r>
              <a:rPr lang="en-US" sz="1200" dirty="0">
                <a:latin typeface="+mn-lt"/>
              </a:rPr>
              <a:t> are heavily based on CPSC 433/533 at Yale University, by courtesy of Dr. Y. Richard Yang.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 5"/>
          <p:cNvSpPr>
            <a:spLocks noChangeShapeType="1"/>
          </p:cNvSpPr>
          <p:nvPr/>
        </p:nvSpPr>
        <p:spPr bwMode="auto">
          <a:xfrm flipH="1">
            <a:off x="3890037" y="1806536"/>
            <a:ext cx="26957" cy="1100561"/>
          </a:xfrm>
          <a:prstGeom prst="line">
            <a:avLst/>
          </a:prstGeom>
          <a:noFill/>
          <a:ln w="762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5"/>
          <p:cNvSpPr>
            <a:spLocks noChangeShapeType="1"/>
          </p:cNvSpPr>
          <p:nvPr/>
        </p:nvSpPr>
        <p:spPr bwMode="auto">
          <a:xfrm>
            <a:off x="4138899" y="1687871"/>
            <a:ext cx="1494670" cy="627005"/>
          </a:xfrm>
          <a:prstGeom prst="line">
            <a:avLst/>
          </a:prstGeom>
          <a:noFill/>
          <a:ln w="762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5"/>
          <p:cNvSpPr>
            <a:spLocks noChangeShapeType="1"/>
          </p:cNvSpPr>
          <p:nvPr/>
        </p:nvSpPr>
        <p:spPr bwMode="auto">
          <a:xfrm flipV="1">
            <a:off x="4045297" y="2394441"/>
            <a:ext cx="1749398" cy="637057"/>
          </a:xfrm>
          <a:prstGeom prst="line">
            <a:avLst/>
          </a:prstGeom>
          <a:noFill/>
          <a:ln w="762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 flipH="1" flipV="1">
            <a:off x="2068286" y="2367962"/>
            <a:ext cx="1743531" cy="670054"/>
          </a:xfrm>
          <a:prstGeom prst="line">
            <a:avLst/>
          </a:prstGeom>
          <a:noFill/>
          <a:ln w="762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5"/>
          <p:cNvSpPr>
            <a:spLocks noChangeShapeType="1"/>
          </p:cNvSpPr>
          <p:nvPr/>
        </p:nvSpPr>
        <p:spPr bwMode="auto">
          <a:xfrm flipH="1">
            <a:off x="1894285" y="1725436"/>
            <a:ext cx="1773848" cy="609058"/>
          </a:xfrm>
          <a:prstGeom prst="line">
            <a:avLst/>
          </a:prstGeom>
          <a:noFill/>
          <a:ln w="762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387" y="189186"/>
            <a:ext cx="8024813" cy="953814"/>
          </a:xfrm>
        </p:spPr>
        <p:txBody>
          <a:bodyPr/>
          <a:lstStyle/>
          <a:p>
            <a:r>
              <a:rPr lang="en-US" sz="2800" dirty="0"/>
              <a:t>Example: Aggregation of </a:t>
            </a:r>
            <a:r>
              <a:rPr lang="en-US" sz="2800"/>
              <a:t>Global Preference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10</a:t>
            </a:fld>
            <a:endParaRPr lang="en-US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1423520" y="1846523"/>
            <a:ext cx="878246" cy="825500"/>
            <a:chOff x="1581176" y="4028281"/>
            <a:chExt cx="925542" cy="825500"/>
          </a:xfrm>
        </p:grpSpPr>
        <p:sp>
          <p:nvSpPr>
            <p:cNvPr id="5" name="Oval 7"/>
            <p:cNvSpPr>
              <a:spLocks noChangeArrowheads="1"/>
            </p:cNvSpPr>
            <p:nvPr/>
          </p:nvSpPr>
          <p:spPr bwMode="auto">
            <a:xfrm>
              <a:off x="1581176" y="4028281"/>
              <a:ext cx="925542" cy="8255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1815030" y="4211255"/>
              <a:ext cx="445635" cy="52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 dirty="0">
                  <a:solidFill>
                    <a:srgbClr val="FFFFFF"/>
                  </a:solidFill>
                  <a:latin typeface="Arial" charset="0"/>
                  <a:ea typeface="宋体" charset="-122"/>
                </a:rPr>
                <a:t>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52017" y="1316188"/>
            <a:ext cx="878246" cy="825500"/>
            <a:chOff x="1581176" y="4028281"/>
            <a:chExt cx="925542" cy="825500"/>
          </a:xfrm>
        </p:grpSpPr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581176" y="4028281"/>
              <a:ext cx="925542" cy="8255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1815030" y="4211255"/>
              <a:ext cx="445635" cy="52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 dirty="0">
                  <a:solidFill>
                    <a:srgbClr val="FFFFFF"/>
                  </a:solidFill>
                  <a:latin typeface="Arial" charset="0"/>
                  <a:ea typeface="宋体" charset="-122"/>
                </a:rPr>
                <a:t>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46229" y="2724124"/>
            <a:ext cx="878246" cy="825500"/>
            <a:chOff x="1581176" y="4028281"/>
            <a:chExt cx="925542" cy="825500"/>
          </a:xfrm>
        </p:grpSpPr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1581176" y="4028281"/>
              <a:ext cx="925542" cy="8255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1815030" y="4211255"/>
              <a:ext cx="469634" cy="52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 dirty="0">
                  <a:solidFill>
                    <a:srgbClr val="FFFFFF"/>
                  </a:solidFill>
                  <a:latin typeface="Arial" charset="0"/>
                  <a:ea typeface="宋体" charset="-122"/>
                </a:rPr>
                <a:t>B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11664" y="2023024"/>
            <a:ext cx="878246" cy="825500"/>
            <a:chOff x="1581176" y="4028281"/>
            <a:chExt cx="925542" cy="825500"/>
          </a:xfrm>
        </p:grpSpPr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1581176" y="4028281"/>
              <a:ext cx="925542" cy="8255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1815030" y="4211255"/>
              <a:ext cx="469634" cy="52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 dirty="0">
                  <a:solidFill>
                    <a:srgbClr val="FFFFFF"/>
                  </a:solidFill>
                  <a:latin typeface="Arial" charset="0"/>
                  <a:ea typeface="宋体" charset="-122"/>
                </a:rPr>
                <a:t>D</a:t>
              </a:r>
            </a:p>
          </p:txBody>
        </p:sp>
      </p:grp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560387" y="3620452"/>
            <a:ext cx="8326438" cy="2945448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Choices (for S-&gt;D route): SAD, SBD, SABD, SBAD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Voters S, A, B, D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Each voter has a preference, e.g.,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S: SAD &gt; SBD &gt; SABD &gt; SBAD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988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387" y="220716"/>
            <a:ext cx="8024813" cy="922283"/>
          </a:xfrm>
        </p:spPr>
        <p:txBody>
          <a:bodyPr/>
          <a:lstStyle/>
          <a:p>
            <a:r>
              <a:rPr lang="en-US" sz="3600" dirty="0"/>
              <a:t>Recap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sz="3600" dirty="0"/>
              <a:t>Arrow’s Aggregation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00" y="1426368"/>
            <a:ext cx="8051800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Axioms: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Transitivity</a:t>
            </a:r>
          </a:p>
          <a:p>
            <a:pPr lvl="2"/>
            <a:r>
              <a:rPr lang="en-US" dirty="0"/>
              <a:t>if a &gt; b &amp; b &gt; c, then a &gt; 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Unanimity:</a:t>
            </a:r>
          </a:p>
          <a:p>
            <a:pPr lvl="2"/>
            <a:r>
              <a:rPr lang="en-US" dirty="0"/>
              <a:t>If all participants prefer a over b (a &gt; b) =&gt; a &gt; 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Independence of irrelevant alternatives (IIA)</a:t>
            </a:r>
          </a:p>
          <a:p>
            <a:pPr lvl="2"/>
            <a:r>
              <a:rPr lang="en-US" dirty="0"/>
              <a:t>Social ranking of a and b depends only on the relative ranking of a and b among all participants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Result: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Arrow’s Theorem: Any constitution that respects transitivity, unanimity and IIA is a dictatorship.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669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Proofs of Arrow’s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There are quite a few proofs, and the six-page paper linked on the Schedule page gives three simple proofs.</a:t>
            </a:r>
            <a:br>
              <a:rPr lang="en-US" dirty="0"/>
            </a:b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Below, I give the key insight of the proof using approach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5824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Extremal 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413" y="1335716"/>
            <a:ext cx="8380412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400" dirty="0"/>
              <a:t>Let choice b be chosen arbitrarily. Assume that every voter puts b at the very top or the very bottom of his ranking. Then society must as well (even if half voters put b at the top and half at the bottom)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Proof: by contradiction.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Assume there exist a and c such that society has a &gt;= b; b &gt;= c.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transitivity,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&gt;=</a:t>
            </a:r>
            <a:r>
              <a:rPr lang="zh-CN" altLang="en-US" sz="1400" dirty="0"/>
              <a:t> </a:t>
            </a:r>
            <a:r>
              <a:rPr lang="en-US" altLang="zh-CN" sz="1400" dirty="0"/>
              <a:t>c</a:t>
            </a:r>
            <a:endParaRPr lang="en-US" sz="14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We can move c above a w/o changing ab or </a:t>
            </a:r>
            <a:r>
              <a:rPr lang="en-US" sz="1800" dirty="0" err="1"/>
              <a:t>cb</a:t>
            </a:r>
            <a:r>
              <a:rPr lang="en-US" sz="1800" dirty="0"/>
              <a:t> votes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leading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c</a:t>
            </a:r>
            <a:r>
              <a:rPr lang="zh-CN" altLang="en-US" sz="1800" dirty="0"/>
              <a:t> </a:t>
            </a:r>
            <a:r>
              <a:rPr lang="en-US" altLang="zh-CN" sz="1800" dirty="0"/>
              <a:t>&gt;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unanimity,</a:t>
            </a:r>
            <a:r>
              <a:rPr lang="zh-CN" altLang="en-US" sz="1400" dirty="0"/>
              <a:t> </a:t>
            </a:r>
            <a:r>
              <a:rPr lang="en-US" altLang="zh-CN" sz="1400" dirty="0"/>
              <a:t>c</a:t>
            </a:r>
            <a:r>
              <a:rPr lang="zh-CN" altLang="en-US" sz="1400" dirty="0"/>
              <a:t> </a:t>
            </a:r>
            <a:r>
              <a:rPr lang="en-US" altLang="zh-CN" sz="1400" dirty="0"/>
              <a:t>&gt;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89" y="4466240"/>
            <a:ext cx="3641834" cy="239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1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Step 1: Existence of Pivotal Voter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1540668"/>
            <a:ext cx="8353425" cy="5317332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400" dirty="0"/>
              <a:t>Let choice b be chosen arbitrarily. There exist a voter n* = n(b) who is extremely pivotal for b in the sense that by changing his vote at some profile, he can move b from the very bottom to the very top in the social ranking.</a:t>
            </a:r>
          </a:p>
          <a:p>
            <a:pPr>
              <a:buFont typeface="Wingdings" pitchFamily="2" charset="2"/>
              <a:buChar char="q"/>
            </a:pPr>
            <a:endParaRPr lang="en-US" sz="2400" dirty="0"/>
          </a:p>
          <a:p>
            <a:pPr>
              <a:buFont typeface="Wingdings" pitchFamily="2" charset="2"/>
              <a:buChar char="q"/>
            </a:pPr>
            <a:r>
              <a:rPr lang="en-US" sz="2400" dirty="0"/>
              <a:t>Proof: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Consider an extreme profile where b is at the bottom of each voter.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Consider voter from 1 to n, and we move b from bottom to top one-by-one.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The first voter whose change causes b to move to the top is n*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unanimity,</a:t>
            </a:r>
            <a:r>
              <a:rPr lang="zh-CN" altLang="en-US" sz="1600" dirty="0"/>
              <a:t> </a:t>
            </a:r>
            <a:r>
              <a:rPr lang="en-US" altLang="zh-CN" sz="1600" dirty="0"/>
              <a:t>this</a:t>
            </a:r>
            <a:r>
              <a:rPr lang="zh-CN" altLang="en-US" sz="1600" dirty="0"/>
              <a:t> </a:t>
            </a:r>
            <a:r>
              <a:rPr lang="en-US" altLang="zh-CN" sz="1600" dirty="0"/>
              <a:t>change</a:t>
            </a:r>
            <a:r>
              <a:rPr lang="zh-CN" altLang="en-US" sz="1600" dirty="0"/>
              <a:t> </a:t>
            </a:r>
            <a:r>
              <a:rPr lang="en-US" altLang="zh-CN" sz="1600" dirty="0"/>
              <a:t>must</a:t>
            </a:r>
            <a:r>
              <a:rPr lang="zh-CN" altLang="en-US" sz="1600" dirty="0"/>
              <a:t> </a:t>
            </a:r>
            <a:r>
              <a:rPr lang="en-US" altLang="zh-CN" sz="1600" dirty="0"/>
              <a:t>happen</a:t>
            </a:r>
            <a:r>
              <a:rPr lang="zh-CN" altLang="en-US" sz="1600" dirty="0"/>
              <a:t> </a:t>
            </a:r>
            <a:r>
              <a:rPr lang="en-US" altLang="zh-CN" sz="1600" dirty="0"/>
              <a:t>at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latest</a:t>
            </a:r>
            <a:r>
              <a:rPr lang="zh-CN" altLang="en-US" sz="1600" dirty="0"/>
              <a:t> </a:t>
            </a:r>
            <a:r>
              <a:rPr lang="en-US" altLang="zh-CN" sz="1600" dirty="0"/>
              <a:t>when</a:t>
            </a:r>
            <a:r>
              <a:rPr lang="zh-CN" altLang="en-US" sz="1600" dirty="0"/>
              <a:t> </a:t>
            </a:r>
            <a:r>
              <a:rPr lang="en-US" altLang="zh-CN" sz="1600" dirty="0"/>
              <a:t>n</a:t>
            </a:r>
            <a:r>
              <a:rPr lang="zh-CN" altLang="en-US" sz="1600" dirty="0"/>
              <a:t>*</a:t>
            </a:r>
            <a:r>
              <a:rPr lang="en-US" altLang="zh-CN" sz="1600" dirty="0"/>
              <a:t>=n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73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Step 2: n*=n(b) is dictator of any pair ac not involving 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4340306" cy="52578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400" dirty="0"/>
              <a:t>Proof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Consider a from ac pair. We show that if a &gt;</a:t>
            </a:r>
            <a:r>
              <a:rPr lang="en-US" sz="1800" baseline="-25000" dirty="0"/>
              <a:t>n*</a:t>
            </a:r>
            <a:r>
              <a:rPr lang="en-US" sz="1800" dirty="0"/>
              <a:t> c, then constitution protocol has a &gt; 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Let profile before n* moves b to top as profile 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Let profile after n* moves b to top as profile II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Construct profile III from II by letting n* move a above b; all others can arrange ac as they want, but leave b in extreme position</a:t>
            </a:r>
          </a:p>
          <a:p>
            <a:pPr lvl="2"/>
            <a:r>
              <a:rPr lang="en-US" sz="1400" dirty="0"/>
              <a:t>a&gt;b in profile I, and </a:t>
            </a:r>
            <a:r>
              <a:rPr lang="en-US" sz="1400" dirty="0" err="1"/>
              <a:t>a,b</a:t>
            </a:r>
            <a:r>
              <a:rPr lang="en-US" sz="1400" dirty="0"/>
              <a:t> is equivalent by IIA in profiles I and III</a:t>
            </a:r>
          </a:p>
          <a:p>
            <a:pPr lvl="2"/>
            <a:r>
              <a:rPr lang="en-US" sz="1400" dirty="0"/>
              <a:t>b&gt;c in profile II, and </a:t>
            </a:r>
            <a:r>
              <a:rPr lang="en-US" sz="1400" dirty="0" err="1"/>
              <a:t>bc</a:t>
            </a:r>
            <a:r>
              <a:rPr lang="en-US" sz="1400" dirty="0"/>
              <a:t> is equivalent by IIA in profiles II and III</a:t>
            </a:r>
          </a:p>
          <a:p>
            <a:pPr marL="914400" lvl="2" indent="0">
              <a:buNone/>
            </a:pPr>
            <a:endParaRPr lang="en-US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4D3F9D-6393-4A4E-9956-0CEEA2D652C6}"/>
              </a:ext>
            </a:extLst>
          </p:cNvPr>
          <p:cNvGrpSpPr/>
          <p:nvPr/>
        </p:nvGrpSpPr>
        <p:grpSpPr>
          <a:xfrm>
            <a:off x="5407375" y="2014982"/>
            <a:ext cx="1569661" cy="1200329"/>
            <a:chOff x="840390" y="4472355"/>
            <a:chExt cx="2092882" cy="16004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FF5E65-5C5C-DB41-ACC5-3768C444AB65}"/>
                </a:ext>
              </a:extLst>
            </p:cNvPr>
            <p:cNvSpPr/>
            <p:nvPr/>
          </p:nvSpPr>
          <p:spPr>
            <a:xfrm>
              <a:off x="840390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A335B7-5E8D-1E4F-A67B-29731E614C21}"/>
                </a:ext>
              </a:extLst>
            </p:cNvPr>
            <p:cNvSpPr/>
            <p:nvPr/>
          </p:nvSpPr>
          <p:spPr>
            <a:xfrm>
              <a:off x="1178945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738FA0-C921-EA4A-9779-FC1BA7FED383}"/>
                </a:ext>
              </a:extLst>
            </p:cNvPr>
            <p:cNvSpPr/>
            <p:nvPr/>
          </p:nvSpPr>
          <p:spPr>
            <a:xfrm>
              <a:off x="1856053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9A126D-9B75-C346-81A3-1A5434A07496}"/>
                </a:ext>
              </a:extLst>
            </p:cNvPr>
            <p:cNvSpPr/>
            <p:nvPr/>
          </p:nvSpPr>
          <p:spPr>
            <a:xfrm>
              <a:off x="2194608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943319-8053-4F4A-AFFB-01171E4FAE03}"/>
                </a:ext>
              </a:extLst>
            </p:cNvPr>
            <p:cNvSpPr/>
            <p:nvPr/>
          </p:nvSpPr>
          <p:spPr>
            <a:xfrm>
              <a:off x="2533161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53F439-52E5-4D4D-B363-510970EDD932}"/>
              </a:ext>
            </a:extLst>
          </p:cNvPr>
          <p:cNvGrpSpPr/>
          <p:nvPr/>
        </p:nvGrpSpPr>
        <p:grpSpPr>
          <a:xfrm>
            <a:off x="5387229" y="3173152"/>
            <a:ext cx="1569661" cy="1200329"/>
            <a:chOff x="840390" y="4472355"/>
            <a:chExt cx="2092882" cy="16004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9E206D-126B-7942-AC5F-C064A18E3FFA}"/>
                </a:ext>
              </a:extLst>
            </p:cNvPr>
            <p:cNvSpPr/>
            <p:nvPr/>
          </p:nvSpPr>
          <p:spPr>
            <a:xfrm>
              <a:off x="840390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41248A-1463-674E-BB8D-ECF3E7C128D8}"/>
                </a:ext>
              </a:extLst>
            </p:cNvPr>
            <p:cNvSpPr/>
            <p:nvPr/>
          </p:nvSpPr>
          <p:spPr>
            <a:xfrm>
              <a:off x="1178945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E7136E-0B5C-E849-B0D5-FAE54C0BE2BB}"/>
                </a:ext>
              </a:extLst>
            </p:cNvPr>
            <p:cNvSpPr/>
            <p:nvPr/>
          </p:nvSpPr>
          <p:spPr>
            <a:xfrm>
              <a:off x="1856053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FF0000"/>
                  </a:solidFill>
                </a:rPr>
                <a:t>b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5EB501-7B4E-F841-A7DC-C5A296205634}"/>
                </a:ext>
              </a:extLst>
            </p:cNvPr>
            <p:cNvSpPr/>
            <p:nvPr/>
          </p:nvSpPr>
          <p:spPr>
            <a:xfrm>
              <a:off x="2194608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704D7E-F1A0-0C40-8037-FC858F56A436}"/>
                </a:ext>
              </a:extLst>
            </p:cNvPr>
            <p:cNvSpPr/>
            <p:nvPr/>
          </p:nvSpPr>
          <p:spPr>
            <a:xfrm>
              <a:off x="2533161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92DC51-2D1A-6640-A443-C91A0E9B99E9}"/>
              </a:ext>
            </a:extLst>
          </p:cNvPr>
          <p:cNvSpPr txBox="1"/>
          <p:nvPr/>
        </p:nvSpPr>
        <p:spPr>
          <a:xfrm>
            <a:off x="5372651" y="426098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52">
              <a:defRPr/>
            </a:pPr>
            <a:r>
              <a:rPr lang="en-US" sz="1800" dirty="0">
                <a:solidFill>
                  <a:srgbClr val="000000"/>
                </a:solidFill>
              </a:rPr>
              <a:t>1  2      n*  .    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D5F34E-307F-6B47-87AF-7FD27FD6E23B}"/>
              </a:ext>
            </a:extLst>
          </p:cNvPr>
          <p:cNvSpPr/>
          <p:nvPr/>
        </p:nvSpPr>
        <p:spPr bwMode="auto">
          <a:xfrm>
            <a:off x="5410315" y="2104397"/>
            <a:ext cx="1543639" cy="10702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752">
              <a:defRPr/>
            </a:pPr>
            <a:endParaRPr lang="en-US" sz="18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F82ABC-AD8A-674A-99AF-5BA7DC9BEFC8}"/>
              </a:ext>
            </a:extLst>
          </p:cNvPr>
          <p:cNvSpPr/>
          <p:nvPr/>
        </p:nvSpPr>
        <p:spPr bwMode="auto">
          <a:xfrm>
            <a:off x="5410315" y="3235263"/>
            <a:ext cx="1543639" cy="10702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752">
              <a:defRPr/>
            </a:pPr>
            <a:endParaRPr lang="en-US" sz="18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616546F-5A24-334A-91AD-A1CB6D0C7D84}"/>
              </a:ext>
            </a:extLst>
          </p:cNvPr>
          <p:cNvGrpSpPr/>
          <p:nvPr/>
        </p:nvGrpSpPr>
        <p:grpSpPr>
          <a:xfrm>
            <a:off x="5387229" y="4516325"/>
            <a:ext cx="1569661" cy="1200329"/>
            <a:chOff x="840390" y="4472355"/>
            <a:chExt cx="2092882" cy="16004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8304E6-FF8E-F843-BA41-B5B25079CB56}"/>
                </a:ext>
              </a:extLst>
            </p:cNvPr>
            <p:cNvSpPr/>
            <p:nvPr/>
          </p:nvSpPr>
          <p:spPr>
            <a:xfrm>
              <a:off x="840390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327F6B-5D13-374A-A19B-4D6D172FBA68}"/>
                </a:ext>
              </a:extLst>
            </p:cNvPr>
            <p:cNvSpPr/>
            <p:nvPr/>
          </p:nvSpPr>
          <p:spPr>
            <a:xfrm>
              <a:off x="1178945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939524A-F89F-4446-B3C1-A4224758A0B2}"/>
                </a:ext>
              </a:extLst>
            </p:cNvPr>
            <p:cNvSpPr/>
            <p:nvPr/>
          </p:nvSpPr>
          <p:spPr>
            <a:xfrm>
              <a:off x="1856053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FF0000"/>
                  </a:solidFill>
                </a:rPr>
                <a:t>a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54FE544-93CA-854A-A773-5CAC98E30A0C}"/>
                </a:ext>
              </a:extLst>
            </p:cNvPr>
            <p:cNvSpPr/>
            <p:nvPr/>
          </p:nvSpPr>
          <p:spPr>
            <a:xfrm>
              <a:off x="2194608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A3FB801-EE77-D846-9F45-13DC89DFDDD0}"/>
                </a:ext>
              </a:extLst>
            </p:cNvPr>
            <p:cNvSpPr/>
            <p:nvPr/>
          </p:nvSpPr>
          <p:spPr>
            <a:xfrm>
              <a:off x="2533161" y="4472355"/>
              <a:ext cx="40011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.</a:t>
              </a:r>
            </a:p>
            <a:p>
              <a:pPr algn="ctr" defTabSz="685752">
                <a:defRPr/>
              </a:pPr>
              <a:r>
                <a:rPr lang="en-US" sz="1800" dirty="0">
                  <a:solidFill>
                    <a:srgbClr val="000000"/>
                  </a:solidFill>
                </a:rPr>
                <a:t>b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CFFC84D-D788-804D-B0D0-57C169B271B4}"/>
              </a:ext>
            </a:extLst>
          </p:cNvPr>
          <p:cNvSpPr/>
          <p:nvPr/>
        </p:nvSpPr>
        <p:spPr bwMode="auto">
          <a:xfrm>
            <a:off x="5410315" y="4578436"/>
            <a:ext cx="1543639" cy="10702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752">
              <a:defRPr/>
            </a:pPr>
            <a:endParaRPr lang="en-US" sz="18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4AC72E-8599-CE4B-BF85-EF255055ED93}"/>
              </a:ext>
            </a:extLst>
          </p:cNvPr>
          <p:cNvSpPr txBox="1"/>
          <p:nvPr/>
        </p:nvSpPr>
        <p:spPr>
          <a:xfrm>
            <a:off x="7209915" y="2344520"/>
            <a:ext cx="1874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52">
              <a:defRPr/>
            </a:pPr>
            <a:r>
              <a:rPr lang="en-US" sz="1500" dirty="0">
                <a:solidFill>
                  <a:srgbClr val="000000"/>
                </a:solidFill>
              </a:rPr>
              <a:t>Constitution protocol:</a:t>
            </a:r>
            <a:br>
              <a:rPr lang="en-US" sz="1500" dirty="0">
                <a:solidFill>
                  <a:srgbClr val="000000"/>
                </a:solidFill>
              </a:rPr>
            </a:br>
            <a:r>
              <a:rPr lang="en-US" sz="1500" dirty="0">
                <a:solidFill>
                  <a:srgbClr val="000000"/>
                </a:solidFill>
              </a:rPr>
              <a:t>b bottom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CFEFD6-0036-1A4D-83AC-629FE111AED0}"/>
              </a:ext>
            </a:extLst>
          </p:cNvPr>
          <p:cNvSpPr txBox="1"/>
          <p:nvPr/>
        </p:nvSpPr>
        <p:spPr>
          <a:xfrm>
            <a:off x="7171388" y="3554668"/>
            <a:ext cx="19223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52">
              <a:defRPr/>
            </a:pPr>
            <a:r>
              <a:rPr lang="en-US" sz="1500" dirty="0">
                <a:solidFill>
                  <a:srgbClr val="000000"/>
                </a:solidFill>
              </a:rPr>
              <a:t>Constitution protocol :</a:t>
            </a:r>
            <a:br>
              <a:rPr lang="en-US" sz="1500" dirty="0">
                <a:solidFill>
                  <a:srgbClr val="000000"/>
                </a:solidFill>
              </a:rPr>
            </a:br>
            <a:r>
              <a:rPr lang="en-US" sz="1500" dirty="0">
                <a:solidFill>
                  <a:srgbClr val="000000"/>
                </a:solidFill>
              </a:rPr>
              <a:t>b top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3FCCC2-4E1F-AC4A-85ED-8AD2F255805E}"/>
              </a:ext>
            </a:extLst>
          </p:cNvPr>
          <p:cNvSpPr txBox="1"/>
          <p:nvPr/>
        </p:nvSpPr>
        <p:spPr>
          <a:xfrm>
            <a:off x="4670466" y="2252181"/>
            <a:ext cx="870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52">
              <a:defRPr/>
            </a:pPr>
            <a:r>
              <a:rPr lang="en-US" sz="1800" dirty="0">
                <a:solidFill>
                  <a:srgbClr val="000000"/>
                </a:solidFill>
              </a:rPr>
              <a:t>Profile 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488F96-0F6D-B347-8BCD-CAA4B3B1EEAF}"/>
              </a:ext>
            </a:extLst>
          </p:cNvPr>
          <p:cNvSpPr txBox="1"/>
          <p:nvPr/>
        </p:nvSpPr>
        <p:spPr>
          <a:xfrm>
            <a:off x="4651966" y="3508499"/>
            <a:ext cx="870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52">
              <a:defRPr/>
            </a:pPr>
            <a:r>
              <a:rPr lang="en-US" sz="1800" dirty="0">
                <a:solidFill>
                  <a:srgbClr val="000000"/>
                </a:solidFill>
              </a:rPr>
              <a:t>Profile 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II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D37676-CE98-8D45-AD6A-22F2810F5910}"/>
              </a:ext>
            </a:extLst>
          </p:cNvPr>
          <p:cNvSpPr txBox="1"/>
          <p:nvPr/>
        </p:nvSpPr>
        <p:spPr>
          <a:xfrm>
            <a:off x="4669874" y="4775225"/>
            <a:ext cx="870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52">
              <a:defRPr/>
            </a:pPr>
            <a:r>
              <a:rPr lang="en-US" sz="1800" dirty="0">
                <a:solidFill>
                  <a:srgbClr val="000000"/>
                </a:solidFill>
              </a:rPr>
              <a:t>Profile 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III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F3F058-EE8E-7149-B1A5-7AD2ED3B2701}"/>
              </a:ext>
            </a:extLst>
          </p:cNvPr>
          <p:cNvSpPr txBox="1"/>
          <p:nvPr/>
        </p:nvSpPr>
        <p:spPr>
          <a:xfrm>
            <a:off x="7093676" y="4419348"/>
            <a:ext cx="187423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52">
              <a:defRPr/>
            </a:pPr>
            <a:r>
              <a:rPr lang="en-US" sz="1500" dirty="0">
                <a:solidFill>
                  <a:srgbClr val="000000"/>
                </a:solidFill>
              </a:rPr>
              <a:t>Constitution protocol:</a:t>
            </a:r>
            <a:br>
              <a:rPr lang="en-US" sz="1500" dirty="0">
                <a:solidFill>
                  <a:srgbClr val="000000"/>
                </a:solidFill>
              </a:rPr>
            </a:br>
            <a:r>
              <a:rPr lang="en-US" sz="1500" dirty="0">
                <a:solidFill>
                  <a:srgbClr val="000000"/>
                </a:solidFill>
              </a:rPr>
              <a:t>a &gt; b since </a:t>
            </a:r>
            <a:br>
              <a:rPr lang="en-US" sz="1500" dirty="0">
                <a:solidFill>
                  <a:srgbClr val="000000"/>
                </a:solidFill>
              </a:rPr>
            </a:br>
            <a:r>
              <a:rPr lang="en-US" sz="1500" dirty="0">
                <a:solidFill>
                  <a:srgbClr val="000000"/>
                </a:solidFill>
              </a:rPr>
              <a:t>ab same as I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87F38DD-8B11-A445-9C2B-6050ED2F7F87}"/>
              </a:ext>
            </a:extLst>
          </p:cNvPr>
          <p:cNvSpPr/>
          <p:nvPr/>
        </p:nvSpPr>
        <p:spPr>
          <a:xfrm>
            <a:off x="7028431" y="5171292"/>
            <a:ext cx="18583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52">
              <a:defRPr/>
            </a:pPr>
            <a:r>
              <a:rPr lang="en-US" sz="1500" dirty="0">
                <a:solidFill>
                  <a:srgbClr val="000000"/>
                </a:solidFill>
              </a:rPr>
              <a:t>b &gt; c since </a:t>
            </a:r>
            <a:br>
              <a:rPr lang="en-US" sz="1500" dirty="0">
                <a:solidFill>
                  <a:srgbClr val="000000"/>
                </a:solidFill>
              </a:rPr>
            </a:br>
            <a:r>
              <a:rPr lang="en-US" sz="1500" dirty="0" err="1">
                <a:solidFill>
                  <a:srgbClr val="000000"/>
                </a:solidFill>
              </a:rPr>
              <a:t>bc</a:t>
            </a:r>
            <a:r>
              <a:rPr lang="en-US" sz="1500" dirty="0">
                <a:solidFill>
                  <a:srgbClr val="000000"/>
                </a:solidFill>
              </a:rPr>
              <a:t> same as II</a:t>
            </a:r>
          </a:p>
        </p:txBody>
      </p: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2AB47DB3-FF7C-8E49-9F3B-4FCC8D2697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61375" y="6565900"/>
            <a:ext cx="425450" cy="292100"/>
          </a:xfrm>
        </p:spPr>
        <p:txBody>
          <a:bodyPr/>
          <a:lstStyle/>
          <a:p>
            <a:fld id="{C372D49E-1E31-4048-B438-B7275D106FE3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22611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3: n* is dictator for </a:t>
            </a:r>
            <a:r>
              <a:rPr lang="en-US" sz="3200"/>
              <a:t>every pair 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Consider c not equal to a or b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There exists n(c) who is a dictator of any pair not involving c, such as the pair ab, i.e.,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any profile, if a &gt;</a:t>
            </a:r>
            <a:r>
              <a:rPr lang="en-US" baseline="-25000" dirty="0"/>
              <a:t>n(c)</a:t>
            </a:r>
            <a:r>
              <a:rPr lang="en-US" dirty="0"/>
              <a:t> &gt; b, a &gt; b in constitution protocol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n(c) must be n*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Assume not. </a:t>
            </a:r>
          </a:p>
          <a:p>
            <a:pPr lvl="2"/>
            <a:r>
              <a:rPr lang="en-US" dirty="0"/>
              <a:t>Consider Profile I and Profile II. </a:t>
            </a:r>
          </a:p>
          <a:p>
            <a:pPr lvl="2"/>
            <a:r>
              <a:rPr lang="en-US" dirty="0"/>
              <a:t>Since n(c) is not n*, n(c) ranking of ab does not change in Profile I and Profile II. </a:t>
            </a:r>
          </a:p>
          <a:p>
            <a:pPr lvl="2"/>
            <a:r>
              <a:rPr lang="en-US" dirty="0"/>
              <a:t>When n* changes ab ranking between Profile I and Profile II, the global ranking of ab changes.</a:t>
            </a:r>
          </a:p>
          <a:p>
            <a:pPr lvl="2"/>
            <a:r>
              <a:rPr lang="en-US" dirty="0"/>
              <a:t>Contradiction.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2584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3716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control plane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Link weights assignment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 computation</a:t>
            </a: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sz="1600" dirty="0">
                <a:ea typeface="ＭＳ Ｐゴシック" charset="0"/>
                <a:cs typeface="ＭＳ Ｐゴシック" charset="0"/>
              </a:rPr>
              <a:t>Basic routing computation protocols</a:t>
            </a:r>
            <a:endParaRPr lang="en-US" altLang="en-US" sz="1600" dirty="0">
              <a:ea typeface=""/>
            </a:endParaRP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Global Internet routing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Basic architecture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BGP (Border Gateway Protocol): The de facto Inter-domain routing standard 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Basic operations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BGP as a policy routing framework (control 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routes)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Policy/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routing analysis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Global preference aggregation and Arrow’s Theorem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i="1" dirty="0">
                <a:solidFill>
                  <a:srgbClr val="C00000"/>
                </a:solidFill>
                <a:ea typeface=""/>
              </a:rPr>
              <a:t>Local preference aggregation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600" i="1" dirty="0">
              <a:solidFill>
                <a:srgbClr val="C00000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34995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47075" cy="1143000"/>
          </a:xfrm>
        </p:spPr>
        <p:txBody>
          <a:bodyPr/>
          <a:lstStyle/>
          <a:p>
            <a:r>
              <a:rPr lang="en-US" altLang="zh-CN" sz="2800" dirty="0">
                <a:ea typeface="宋体" charset="-122"/>
              </a:rPr>
              <a:t>BGP w/ Local Preference</a:t>
            </a:r>
            <a:endParaRPr lang="en-US" altLang="en-US" sz="2800" dirty="0">
              <a:ea typeface="ＭＳ Ｐゴシック" charset="-128"/>
            </a:endParaRPr>
          </a:p>
        </p:txBody>
      </p:sp>
      <p:sp>
        <p:nvSpPr>
          <p:cNvPr id="413702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537369" y="1371600"/>
            <a:ext cx="4189413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BGP preferences are typically local (only on paths start from itself)</a:t>
            </a:r>
          </a:p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Hence the preferences have dependency (priority)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The “closer” a node to the destination, the more “powerful” it may be</a:t>
            </a:r>
          </a:p>
        </p:txBody>
      </p:sp>
      <p:grpSp>
        <p:nvGrpSpPr>
          <p:cNvPr id="2" name="Group 59"/>
          <p:cNvGrpSpPr>
            <a:grpSpLocks/>
          </p:cNvGrpSpPr>
          <p:nvPr/>
        </p:nvGrpSpPr>
        <p:grpSpPr bwMode="auto">
          <a:xfrm>
            <a:off x="4941888" y="4195763"/>
            <a:ext cx="3938587" cy="1227137"/>
            <a:chOff x="3113" y="2643"/>
            <a:chExt cx="2481" cy="773"/>
          </a:xfrm>
        </p:grpSpPr>
        <p:sp>
          <p:nvSpPr>
            <p:cNvPr id="115744" name="Rectangle 21"/>
            <p:cNvSpPr>
              <a:spLocks noChangeArrowheads="1"/>
            </p:cNvSpPr>
            <p:nvPr/>
          </p:nvSpPr>
          <p:spPr bwMode="auto">
            <a:xfrm>
              <a:off x="4007" y="2643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2 1 0</a:t>
              </a:r>
            </a:p>
          </p:txBody>
        </p:sp>
        <p:sp>
          <p:nvSpPr>
            <p:cNvPr id="115745" name="Rectangle 22"/>
            <p:cNvSpPr>
              <a:spLocks noChangeArrowheads="1"/>
            </p:cNvSpPr>
            <p:nvPr/>
          </p:nvSpPr>
          <p:spPr bwMode="auto">
            <a:xfrm>
              <a:off x="4000" y="3183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2 0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5746" name="Rectangle 23"/>
            <p:cNvSpPr>
              <a:spLocks noChangeArrowheads="1"/>
            </p:cNvSpPr>
            <p:nvPr/>
          </p:nvSpPr>
          <p:spPr bwMode="auto">
            <a:xfrm>
              <a:off x="3113" y="3185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1 0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5747" name="Rectangle 24"/>
            <p:cNvSpPr>
              <a:spLocks noChangeArrowheads="1"/>
            </p:cNvSpPr>
            <p:nvPr/>
          </p:nvSpPr>
          <p:spPr bwMode="auto">
            <a:xfrm>
              <a:off x="4904" y="3168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3 0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5748" name="Rectangle 25"/>
            <p:cNvSpPr>
              <a:spLocks noChangeArrowheads="1"/>
            </p:cNvSpPr>
            <p:nvPr/>
          </p:nvSpPr>
          <p:spPr bwMode="auto">
            <a:xfrm>
              <a:off x="3121" y="2654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1 3 0</a:t>
              </a:r>
            </a:p>
          </p:txBody>
        </p:sp>
        <p:sp>
          <p:nvSpPr>
            <p:cNvPr id="115749" name="Rectangle 26"/>
            <p:cNvSpPr>
              <a:spLocks noChangeArrowheads="1"/>
            </p:cNvSpPr>
            <p:nvPr/>
          </p:nvSpPr>
          <p:spPr bwMode="auto">
            <a:xfrm>
              <a:off x="4904" y="2647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3 2 0</a:t>
              </a:r>
            </a:p>
          </p:txBody>
        </p:sp>
      </p:grp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5424488" y="4443413"/>
            <a:ext cx="2443162" cy="690562"/>
            <a:chOff x="3417" y="2799"/>
            <a:chExt cx="1539" cy="435"/>
          </a:xfrm>
        </p:grpSpPr>
        <p:sp>
          <p:nvSpPr>
            <p:cNvPr id="115741" name="Line 27"/>
            <p:cNvSpPr>
              <a:spLocks noChangeShapeType="1"/>
            </p:cNvSpPr>
            <p:nvPr/>
          </p:nvSpPr>
          <p:spPr bwMode="auto">
            <a:xfrm>
              <a:off x="3578" y="2837"/>
              <a:ext cx="1369" cy="397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42" name="Line 28"/>
            <p:cNvSpPr>
              <a:spLocks noChangeShapeType="1"/>
            </p:cNvSpPr>
            <p:nvPr/>
          </p:nvSpPr>
          <p:spPr bwMode="auto">
            <a:xfrm flipH="1">
              <a:off x="3417" y="2799"/>
              <a:ext cx="633" cy="435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43" name="Line 29"/>
            <p:cNvSpPr>
              <a:spLocks noChangeShapeType="1"/>
            </p:cNvSpPr>
            <p:nvPr/>
          </p:nvSpPr>
          <p:spPr bwMode="auto">
            <a:xfrm flipH="1">
              <a:off x="4314" y="2809"/>
              <a:ext cx="642" cy="40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5719" name="Group 54"/>
          <p:cNvGrpSpPr>
            <a:grpSpLocks/>
          </p:cNvGrpSpPr>
          <p:nvPr/>
        </p:nvGrpSpPr>
        <p:grpSpPr bwMode="auto">
          <a:xfrm>
            <a:off x="4794250" y="1439863"/>
            <a:ext cx="3910013" cy="2141537"/>
            <a:chOff x="3020" y="907"/>
            <a:chExt cx="2463" cy="1349"/>
          </a:xfrm>
        </p:grpSpPr>
        <p:grpSp>
          <p:nvGrpSpPr>
            <p:cNvPr id="115720" name="Group 36"/>
            <p:cNvGrpSpPr>
              <a:grpSpLocks/>
            </p:cNvGrpSpPr>
            <p:nvPr/>
          </p:nvGrpSpPr>
          <p:grpSpPr bwMode="auto">
            <a:xfrm>
              <a:off x="3380" y="1059"/>
              <a:ext cx="1678" cy="1120"/>
              <a:chOff x="1138" y="1465"/>
              <a:chExt cx="1678" cy="1120"/>
            </a:xfrm>
          </p:grpSpPr>
          <p:sp>
            <p:nvSpPr>
              <p:cNvPr id="115724" name="Line 37"/>
              <p:cNvSpPr>
                <a:spLocks noChangeShapeType="1"/>
              </p:cNvSpPr>
              <p:nvPr/>
            </p:nvSpPr>
            <p:spPr bwMode="auto">
              <a:xfrm flipH="1" flipV="1">
                <a:off x="2070" y="1614"/>
                <a:ext cx="595" cy="79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25" name="Line 38"/>
              <p:cNvSpPr>
                <a:spLocks noChangeShapeType="1"/>
              </p:cNvSpPr>
              <p:nvPr/>
            </p:nvSpPr>
            <p:spPr bwMode="auto">
              <a:xfrm flipH="1">
                <a:off x="1319" y="1614"/>
                <a:ext cx="621" cy="85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26" name="Line 39"/>
              <p:cNvSpPr>
                <a:spLocks noChangeShapeType="1"/>
              </p:cNvSpPr>
              <p:nvPr/>
            </p:nvSpPr>
            <p:spPr bwMode="auto">
              <a:xfrm>
                <a:off x="1992" y="1525"/>
                <a:ext cx="0" cy="444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27" name="Oval 40"/>
              <p:cNvSpPr>
                <a:spLocks noChangeArrowheads="1"/>
              </p:cNvSpPr>
              <p:nvPr/>
            </p:nvSpPr>
            <p:spPr bwMode="auto">
              <a:xfrm>
                <a:off x="1759" y="1466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28" name="Rectangle 41"/>
              <p:cNvSpPr>
                <a:spLocks noChangeArrowheads="1"/>
              </p:cNvSpPr>
              <p:nvPr/>
            </p:nvSpPr>
            <p:spPr bwMode="auto">
              <a:xfrm>
                <a:off x="1877" y="1465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2</a:t>
                </a:r>
              </a:p>
            </p:txBody>
          </p:sp>
          <p:sp>
            <p:nvSpPr>
              <p:cNvPr id="115729" name="Line 42"/>
              <p:cNvSpPr>
                <a:spLocks noChangeShapeType="1"/>
              </p:cNvSpPr>
              <p:nvPr/>
            </p:nvSpPr>
            <p:spPr bwMode="auto">
              <a:xfrm flipH="1">
                <a:off x="1552" y="2146"/>
                <a:ext cx="414" cy="237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30" name="Line 43"/>
              <p:cNvSpPr>
                <a:spLocks noChangeShapeType="1"/>
              </p:cNvSpPr>
              <p:nvPr/>
            </p:nvSpPr>
            <p:spPr bwMode="auto">
              <a:xfrm flipH="1" flipV="1">
                <a:off x="2173" y="2205"/>
                <a:ext cx="311" cy="17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31" name="Line 44"/>
              <p:cNvSpPr>
                <a:spLocks noChangeShapeType="1"/>
              </p:cNvSpPr>
              <p:nvPr/>
            </p:nvSpPr>
            <p:spPr bwMode="auto">
              <a:xfrm flipH="1">
                <a:off x="1319" y="2442"/>
                <a:ext cx="1398" cy="0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32" name="Oval 45"/>
              <p:cNvSpPr>
                <a:spLocks noChangeArrowheads="1"/>
              </p:cNvSpPr>
              <p:nvPr/>
            </p:nvSpPr>
            <p:spPr bwMode="auto">
              <a:xfrm>
                <a:off x="1787" y="1971"/>
                <a:ext cx="462" cy="321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3" name="Rectangle 46"/>
              <p:cNvSpPr>
                <a:spLocks noChangeArrowheads="1"/>
              </p:cNvSpPr>
              <p:nvPr/>
            </p:nvSpPr>
            <p:spPr bwMode="auto">
              <a:xfrm>
                <a:off x="1904" y="1965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0</a:t>
                </a:r>
              </a:p>
            </p:txBody>
          </p:sp>
          <p:sp>
            <p:nvSpPr>
              <p:cNvPr id="115734" name="Oval 47"/>
              <p:cNvSpPr>
                <a:spLocks noChangeArrowheads="1"/>
              </p:cNvSpPr>
              <p:nvPr/>
            </p:nvSpPr>
            <p:spPr bwMode="auto">
              <a:xfrm>
                <a:off x="2354" y="2235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5" name="Oval 48"/>
              <p:cNvSpPr>
                <a:spLocks noChangeArrowheads="1"/>
              </p:cNvSpPr>
              <p:nvPr/>
            </p:nvSpPr>
            <p:spPr bwMode="auto">
              <a:xfrm>
                <a:off x="1138" y="2265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6" name="Rectangle 49"/>
              <p:cNvSpPr>
                <a:spLocks noChangeArrowheads="1"/>
              </p:cNvSpPr>
              <p:nvPr/>
            </p:nvSpPr>
            <p:spPr bwMode="auto">
              <a:xfrm>
                <a:off x="1231" y="2247"/>
                <a:ext cx="24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1</a:t>
                </a:r>
              </a:p>
            </p:txBody>
          </p:sp>
          <p:sp>
            <p:nvSpPr>
              <p:cNvPr id="115737" name="Rectangle 50"/>
              <p:cNvSpPr>
                <a:spLocks noChangeArrowheads="1"/>
              </p:cNvSpPr>
              <p:nvPr/>
            </p:nvSpPr>
            <p:spPr bwMode="auto">
              <a:xfrm>
                <a:off x="2465" y="2231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3</a:t>
                </a:r>
              </a:p>
            </p:txBody>
          </p:sp>
        </p:grpSp>
        <p:sp>
          <p:nvSpPr>
            <p:cNvPr id="115721" name="Text Box 51"/>
            <p:cNvSpPr txBox="1">
              <a:spLocks noChangeArrowheads="1"/>
            </p:cNvSpPr>
            <p:nvPr/>
          </p:nvSpPr>
          <p:spPr bwMode="auto">
            <a:xfrm>
              <a:off x="5103" y="1840"/>
              <a:ext cx="38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320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30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5722" name="Text Box 52"/>
            <p:cNvSpPr txBox="1">
              <a:spLocks noChangeArrowheads="1"/>
            </p:cNvSpPr>
            <p:nvPr/>
          </p:nvSpPr>
          <p:spPr bwMode="auto">
            <a:xfrm>
              <a:off x="4501" y="907"/>
              <a:ext cx="35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210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20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5723" name="Text Box 53"/>
            <p:cNvSpPr txBox="1">
              <a:spLocks noChangeArrowheads="1"/>
            </p:cNvSpPr>
            <p:nvPr/>
          </p:nvSpPr>
          <p:spPr bwMode="auto">
            <a:xfrm>
              <a:off x="3020" y="1852"/>
              <a:ext cx="35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130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AD95651-79BB-7147-861B-E30AB741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5" name="Slide Number Placeholder 2">
            <a:extLst>
              <a:ext uri="{FF2B5EF4-FFF2-40B4-BE49-F238E27FC236}">
                <a16:creationId xmlns:a16="http://schemas.microsoft.com/office/drawing/2014/main" id="{7CD27075-A351-994F-9DEA-2E8880965450}"/>
              </a:ext>
            </a:extLst>
          </p:cNvPr>
          <p:cNvSpPr txBox="1">
            <a:spLocks/>
          </p:cNvSpPr>
          <p:nvPr/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 smtClean="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097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47075" cy="1143000"/>
          </a:xfrm>
        </p:spPr>
        <p:txBody>
          <a:bodyPr/>
          <a:lstStyle/>
          <a:p>
            <a:r>
              <a:rPr lang="en-US" altLang="zh-CN" sz="2800" dirty="0">
                <a:ea typeface="宋体" charset="-122"/>
              </a:rPr>
              <a:t>Complete Dependency: P-Graph</a:t>
            </a:r>
            <a:endParaRPr lang="en-US" altLang="en-US" sz="2800" dirty="0">
              <a:ea typeface="ＭＳ Ｐゴシック" charset="-128"/>
            </a:endParaRPr>
          </a:p>
        </p:txBody>
      </p:sp>
      <p:sp>
        <p:nvSpPr>
          <p:cNvPr id="413702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349251" y="1354137"/>
            <a:ext cx="4611688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Complete dependency can be captured by a structure</a:t>
            </a:r>
            <a:br>
              <a:rPr lang="en-US" altLang="zh-CN" sz="2000" dirty="0">
                <a:ea typeface="宋体" charset="-122"/>
              </a:rPr>
            </a:br>
            <a:r>
              <a:rPr lang="en-US" altLang="zh-CN" sz="2000" dirty="0">
                <a:ea typeface="宋体" charset="-122"/>
              </a:rPr>
              <a:t>called P-graph</a:t>
            </a:r>
          </a:p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Nodes in P-graph are feasible paths</a:t>
            </a:r>
          </a:p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Edges represent priority </a:t>
            </a:r>
            <a:br>
              <a:rPr lang="en-US" altLang="zh-CN" sz="2000" dirty="0">
                <a:ea typeface="宋体" charset="-122"/>
              </a:rPr>
            </a:br>
            <a:r>
              <a:rPr lang="en-US" altLang="zh-CN" sz="2000" dirty="0">
                <a:ea typeface="宋体" charset="-122"/>
              </a:rPr>
              <a:t>(low to high)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A directed edge from </a:t>
            </a:r>
            <a:br>
              <a:rPr lang="en-US" altLang="zh-CN" sz="1800" dirty="0">
                <a:ea typeface="宋体" charset="-122"/>
              </a:rPr>
            </a:br>
            <a:r>
              <a:rPr lang="en-US" altLang="zh-CN" sz="1800" dirty="0">
                <a:ea typeface="宋体" charset="-122"/>
              </a:rPr>
              <a:t>path N</a:t>
            </a:r>
            <a:r>
              <a:rPr lang="en-US" altLang="zh-CN" sz="1800" baseline="-25000" dirty="0">
                <a:ea typeface="宋体" charset="-122"/>
              </a:rPr>
              <a:t>1</a:t>
            </a:r>
            <a:r>
              <a:rPr lang="en-US" altLang="zh-CN" sz="1800" dirty="0">
                <a:ea typeface="宋体" charset="-122"/>
              </a:rPr>
              <a:t>P</a:t>
            </a:r>
            <a:r>
              <a:rPr lang="en-US" altLang="zh-CN" sz="1800" baseline="-25000" dirty="0">
                <a:ea typeface="宋体" charset="-122"/>
              </a:rPr>
              <a:t>1</a:t>
            </a:r>
            <a:r>
              <a:rPr lang="en-US" altLang="zh-CN" sz="1800" dirty="0">
                <a:ea typeface="宋体" charset="-122"/>
              </a:rPr>
              <a:t> to P</a:t>
            </a:r>
            <a:r>
              <a:rPr lang="en-US" altLang="zh-CN" sz="1800" baseline="-25000" dirty="0">
                <a:ea typeface="宋体" charset="-122"/>
              </a:rPr>
              <a:t>1</a:t>
            </a:r>
          </a:p>
          <a:p>
            <a:pPr lvl="2"/>
            <a:r>
              <a:rPr lang="en-US" altLang="zh-CN" sz="1600" dirty="0">
                <a:ea typeface="宋体" charset="-122"/>
              </a:rPr>
              <a:t>intuition: to let N</a:t>
            </a:r>
            <a:r>
              <a:rPr lang="en-US" altLang="zh-CN" sz="1600" baseline="-25000" dirty="0">
                <a:ea typeface="宋体" charset="-122"/>
              </a:rPr>
              <a:t>1</a:t>
            </a:r>
            <a:r>
              <a:rPr lang="en-US" altLang="zh-CN" sz="1600" dirty="0">
                <a:ea typeface="宋体" charset="-122"/>
              </a:rPr>
              <a:t> choose N</a:t>
            </a:r>
            <a:r>
              <a:rPr lang="en-US" altLang="zh-CN" sz="1600" baseline="-25000" dirty="0">
                <a:ea typeface="宋体" charset="-122"/>
              </a:rPr>
              <a:t>1</a:t>
            </a:r>
            <a:r>
              <a:rPr lang="en-US" altLang="zh-CN" sz="1600" dirty="0">
                <a:ea typeface="宋体" charset="-122"/>
              </a:rPr>
              <a:t>P</a:t>
            </a:r>
            <a:r>
              <a:rPr lang="en-US" altLang="zh-CN" sz="1600" baseline="-25000" dirty="0">
                <a:ea typeface="宋体" charset="-122"/>
              </a:rPr>
              <a:t>1</a:t>
            </a:r>
            <a:r>
              <a:rPr lang="en-US" altLang="zh-CN" sz="1600" dirty="0">
                <a:ea typeface="宋体" charset="-122"/>
              </a:rPr>
              <a:t>, </a:t>
            </a:r>
            <a:br>
              <a:rPr lang="en-US" altLang="zh-CN" sz="1600" dirty="0">
                <a:ea typeface="宋体" charset="-122"/>
              </a:rPr>
            </a:br>
            <a:r>
              <a:rPr lang="en-US" altLang="zh-CN" sz="1600" dirty="0">
                <a:ea typeface="宋体" charset="-122"/>
              </a:rPr>
              <a:t>P</a:t>
            </a:r>
            <a:r>
              <a:rPr lang="en-US" altLang="zh-CN" sz="1600" baseline="-25000" dirty="0">
                <a:ea typeface="宋体" charset="-122"/>
              </a:rPr>
              <a:t>1</a:t>
            </a:r>
            <a:r>
              <a:rPr lang="en-US" altLang="zh-CN" sz="1600" dirty="0">
                <a:ea typeface="宋体" charset="-122"/>
              </a:rPr>
              <a:t> must be chosen and exported to N</a:t>
            </a:r>
            <a:r>
              <a:rPr lang="en-US" altLang="zh-CN" sz="1600" baseline="-25000" dirty="0">
                <a:ea typeface="宋体" charset="-122"/>
              </a:rPr>
              <a:t>1</a:t>
            </a:r>
            <a:endParaRPr lang="en-US" altLang="zh-CN" sz="1600" dirty="0">
              <a:ea typeface="宋体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A directed edge from a lower ranked path to a higher ranked path</a:t>
            </a:r>
          </a:p>
          <a:p>
            <a:pPr lvl="2"/>
            <a:r>
              <a:rPr lang="en-US" altLang="zh-CN" sz="1600" dirty="0">
                <a:ea typeface="宋体" charset="-122"/>
              </a:rPr>
              <a:t>intuition: the higher ranked path should be considered first </a:t>
            </a:r>
            <a:endParaRPr lang="en-US" altLang="en-US" sz="1600" dirty="0">
              <a:ea typeface="宋体" charset="-122"/>
            </a:endParaRPr>
          </a:p>
        </p:txBody>
      </p:sp>
      <p:grpSp>
        <p:nvGrpSpPr>
          <p:cNvPr id="2" name="Group 59"/>
          <p:cNvGrpSpPr>
            <a:grpSpLocks/>
          </p:cNvGrpSpPr>
          <p:nvPr/>
        </p:nvGrpSpPr>
        <p:grpSpPr bwMode="auto">
          <a:xfrm>
            <a:off x="4941888" y="4195763"/>
            <a:ext cx="3938587" cy="1227137"/>
            <a:chOff x="3113" y="2643"/>
            <a:chExt cx="2481" cy="773"/>
          </a:xfrm>
        </p:grpSpPr>
        <p:sp>
          <p:nvSpPr>
            <p:cNvPr id="115744" name="Rectangle 21"/>
            <p:cNvSpPr>
              <a:spLocks noChangeArrowheads="1"/>
            </p:cNvSpPr>
            <p:nvPr/>
          </p:nvSpPr>
          <p:spPr bwMode="auto">
            <a:xfrm>
              <a:off x="4007" y="2643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2 1 0</a:t>
              </a:r>
            </a:p>
          </p:txBody>
        </p:sp>
        <p:sp>
          <p:nvSpPr>
            <p:cNvPr id="115745" name="Rectangle 22"/>
            <p:cNvSpPr>
              <a:spLocks noChangeArrowheads="1"/>
            </p:cNvSpPr>
            <p:nvPr/>
          </p:nvSpPr>
          <p:spPr bwMode="auto">
            <a:xfrm>
              <a:off x="4000" y="3183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2 0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5746" name="Rectangle 23"/>
            <p:cNvSpPr>
              <a:spLocks noChangeArrowheads="1"/>
            </p:cNvSpPr>
            <p:nvPr/>
          </p:nvSpPr>
          <p:spPr bwMode="auto">
            <a:xfrm>
              <a:off x="3113" y="3185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1 0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5747" name="Rectangle 24"/>
            <p:cNvSpPr>
              <a:spLocks noChangeArrowheads="1"/>
            </p:cNvSpPr>
            <p:nvPr/>
          </p:nvSpPr>
          <p:spPr bwMode="auto">
            <a:xfrm>
              <a:off x="4904" y="3168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3 0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5748" name="Rectangle 25"/>
            <p:cNvSpPr>
              <a:spLocks noChangeArrowheads="1"/>
            </p:cNvSpPr>
            <p:nvPr/>
          </p:nvSpPr>
          <p:spPr bwMode="auto">
            <a:xfrm>
              <a:off x="3121" y="2654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1 3 0</a:t>
              </a:r>
            </a:p>
          </p:txBody>
        </p:sp>
        <p:sp>
          <p:nvSpPr>
            <p:cNvPr id="115749" name="Rectangle 26"/>
            <p:cNvSpPr>
              <a:spLocks noChangeArrowheads="1"/>
            </p:cNvSpPr>
            <p:nvPr/>
          </p:nvSpPr>
          <p:spPr bwMode="auto">
            <a:xfrm>
              <a:off x="4904" y="2647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3 2 0</a:t>
              </a:r>
            </a:p>
          </p:txBody>
        </p:sp>
      </p:grp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5424488" y="4443413"/>
            <a:ext cx="2443162" cy="690562"/>
            <a:chOff x="3417" y="2799"/>
            <a:chExt cx="1539" cy="435"/>
          </a:xfrm>
        </p:grpSpPr>
        <p:sp>
          <p:nvSpPr>
            <p:cNvPr id="115741" name="Line 27"/>
            <p:cNvSpPr>
              <a:spLocks noChangeShapeType="1"/>
            </p:cNvSpPr>
            <p:nvPr/>
          </p:nvSpPr>
          <p:spPr bwMode="auto">
            <a:xfrm>
              <a:off x="3578" y="2837"/>
              <a:ext cx="1369" cy="397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42" name="Line 28"/>
            <p:cNvSpPr>
              <a:spLocks noChangeShapeType="1"/>
            </p:cNvSpPr>
            <p:nvPr/>
          </p:nvSpPr>
          <p:spPr bwMode="auto">
            <a:xfrm flipH="1">
              <a:off x="3417" y="2799"/>
              <a:ext cx="633" cy="435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43" name="Line 29"/>
            <p:cNvSpPr>
              <a:spLocks noChangeShapeType="1"/>
            </p:cNvSpPr>
            <p:nvPr/>
          </p:nvSpPr>
          <p:spPr bwMode="auto">
            <a:xfrm flipH="1">
              <a:off x="4314" y="2809"/>
              <a:ext cx="642" cy="40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5214938" y="4489450"/>
            <a:ext cx="2847975" cy="598488"/>
            <a:chOff x="3285" y="2828"/>
            <a:chExt cx="1794" cy="377"/>
          </a:xfrm>
        </p:grpSpPr>
        <p:sp>
          <p:nvSpPr>
            <p:cNvPr id="115738" name="Line 30"/>
            <p:cNvSpPr>
              <a:spLocks noChangeShapeType="1"/>
            </p:cNvSpPr>
            <p:nvPr/>
          </p:nvSpPr>
          <p:spPr bwMode="auto">
            <a:xfrm flipH="1" flipV="1">
              <a:off x="3285" y="2856"/>
              <a:ext cx="9" cy="34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39" name="Line 31"/>
            <p:cNvSpPr>
              <a:spLocks noChangeShapeType="1"/>
            </p:cNvSpPr>
            <p:nvPr/>
          </p:nvSpPr>
          <p:spPr bwMode="auto">
            <a:xfrm flipV="1">
              <a:off x="4201" y="2875"/>
              <a:ext cx="9" cy="32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40" name="Line 32"/>
            <p:cNvSpPr>
              <a:spLocks noChangeShapeType="1"/>
            </p:cNvSpPr>
            <p:nvPr/>
          </p:nvSpPr>
          <p:spPr bwMode="auto">
            <a:xfrm flipV="1">
              <a:off x="5079" y="2828"/>
              <a:ext cx="0" cy="33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5719" name="Group 54"/>
          <p:cNvGrpSpPr>
            <a:grpSpLocks/>
          </p:cNvGrpSpPr>
          <p:nvPr/>
        </p:nvGrpSpPr>
        <p:grpSpPr bwMode="auto">
          <a:xfrm>
            <a:off x="4794250" y="1439863"/>
            <a:ext cx="3910013" cy="2141537"/>
            <a:chOff x="3020" y="907"/>
            <a:chExt cx="2463" cy="1349"/>
          </a:xfrm>
        </p:grpSpPr>
        <p:grpSp>
          <p:nvGrpSpPr>
            <p:cNvPr id="115720" name="Group 36"/>
            <p:cNvGrpSpPr>
              <a:grpSpLocks/>
            </p:cNvGrpSpPr>
            <p:nvPr/>
          </p:nvGrpSpPr>
          <p:grpSpPr bwMode="auto">
            <a:xfrm>
              <a:off x="3380" y="1059"/>
              <a:ext cx="1678" cy="1120"/>
              <a:chOff x="1138" y="1465"/>
              <a:chExt cx="1678" cy="1120"/>
            </a:xfrm>
          </p:grpSpPr>
          <p:sp>
            <p:nvSpPr>
              <p:cNvPr id="115724" name="Line 37"/>
              <p:cNvSpPr>
                <a:spLocks noChangeShapeType="1"/>
              </p:cNvSpPr>
              <p:nvPr/>
            </p:nvSpPr>
            <p:spPr bwMode="auto">
              <a:xfrm flipH="1" flipV="1">
                <a:off x="2070" y="1614"/>
                <a:ext cx="595" cy="79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25" name="Line 38"/>
              <p:cNvSpPr>
                <a:spLocks noChangeShapeType="1"/>
              </p:cNvSpPr>
              <p:nvPr/>
            </p:nvSpPr>
            <p:spPr bwMode="auto">
              <a:xfrm flipH="1">
                <a:off x="1319" y="1614"/>
                <a:ext cx="621" cy="85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26" name="Line 39"/>
              <p:cNvSpPr>
                <a:spLocks noChangeShapeType="1"/>
              </p:cNvSpPr>
              <p:nvPr/>
            </p:nvSpPr>
            <p:spPr bwMode="auto">
              <a:xfrm>
                <a:off x="1992" y="1525"/>
                <a:ext cx="0" cy="444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27" name="Oval 40"/>
              <p:cNvSpPr>
                <a:spLocks noChangeArrowheads="1"/>
              </p:cNvSpPr>
              <p:nvPr/>
            </p:nvSpPr>
            <p:spPr bwMode="auto">
              <a:xfrm>
                <a:off x="1759" y="1466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28" name="Rectangle 41"/>
              <p:cNvSpPr>
                <a:spLocks noChangeArrowheads="1"/>
              </p:cNvSpPr>
              <p:nvPr/>
            </p:nvSpPr>
            <p:spPr bwMode="auto">
              <a:xfrm>
                <a:off x="1877" y="1465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2</a:t>
                </a:r>
              </a:p>
            </p:txBody>
          </p:sp>
          <p:sp>
            <p:nvSpPr>
              <p:cNvPr id="115729" name="Line 42"/>
              <p:cNvSpPr>
                <a:spLocks noChangeShapeType="1"/>
              </p:cNvSpPr>
              <p:nvPr/>
            </p:nvSpPr>
            <p:spPr bwMode="auto">
              <a:xfrm flipH="1">
                <a:off x="1552" y="2146"/>
                <a:ext cx="414" cy="237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30" name="Line 43"/>
              <p:cNvSpPr>
                <a:spLocks noChangeShapeType="1"/>
              </p:cNvSpPr>
              <p:nvPr/>
            </p:nvSpPr>
            <p:spPr bwMode="auto">
              <a:xfrm flipH="1" flipV="1">
                <a:off x="2173" y="2205"/>
                <a:ext cx="311" cy="17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31" name="Line 44"/>
              <p:cNvSpPr>
                <a:spLocks noChangeShapeType="1"/>
              </p:cNvSpPr>
              <p:nvPr/>
            </p:nvSpPr>
            <p:spPr bwMode="auto">
              <a:xfrm flipH="1">
                <a:off x="1319" y="2442"/>
                <a:ext cx="1398" cy="0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32" name="Oval 45"/>
              <p:cNvSpPr>
                <a:spLocks noChangeArrowheads="1"/>
              </p:cNvSpPr>
              <p:nvPr/>
            </p:nvSpPr>
            <p:spPr bwMode="auto">
              <a:xfrm>
                <a:off x="1787" y="1971"/>
                <a:ext cx="462" cy="321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3" name="Rectangle 46"/>
              <p:cNvSpPr>
                <a:spLocks noChangeArrowheads="1"/>
              </p:cNvSpPr>
              <p:nvPr/>
            </p:nvSpPr>
            <p:spPr bwMode="auto">
              <a:xfrm>
                <a:off x="1904" y="1965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0</a:t>
                </a:r>
              </a:p>
            </p:txBody>
          </p:sp>
          <p:sp>
            <p:nvSpPr>
              <p:cNvPr id="115734" name="Oval 47"/>
              <p:cNvSpPr>
                <a:spLocks noChangeArrowheads="1"/>
              </p:cNvSpPr>
              <p:nvPr/>
            </p:nvSpPr>
            <p:spPr bwMode="auto">
              <a:xfrm>
                <a:off x="2354" y="2235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5" name="Oval 48"/>
              <p:cNvSpPr>
                <a:spLocks noChangeArrowheads="1"/>
              </p:cNvSpPr>
              <p:nvPr/>
            </p:nvSpPr>
            <p:spPr bwMode="auto">
              <a:xfrm>
                <a:off x="1138" y="2265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6" name="Rectangle 49"/>
              <p:cNvSpPr>
                <a:spLocks noChangeArrowheads="1"/>
              </p:cNvSpPr>
              <p:nvPr/>
            </p:nvSpPr>
            <p:spPr bwMode="auto">
              <a:xfrm>
                <a:off x="1231" y="2247"/>
                <a:ext cx="24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1</a:t>
                </a:r>
              </a:p>
            </p:txBody>
          </p:sp>
          <p:sp>
            <p:nvSpPr>
              <p:cNvPr id="115737" name="Rectangle 50"/>
              <p:cNvSpPr>
                <a:spLocks noChangeArrowheads="1"/>
              </p:cNvSpPr>
              <p:nvPr/>
            </p:nvSpPr>
            <p:spPr bwMode="auto">
              <a:xfrm>
                <a:off x="2465" y="2231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3</a:t>
                </a:r>
              </a:p>
            </p:txBody>
          </p:sp>
        </p:grpSp>
        <p:sp>
          <p:nvSpPr>
            <p:cNvPr id="115721" name="Text Box 51"/>
            <p:cNvSpPr txBox="1">
              <a:spLocks noChangeArrowheads="1"/>
            </p:cNvSpPr>
            <p:nvPr/>
          </p:nvSpPr>
          <p:spPr bwMode="auto">
            <a:xfrm>
              <a:off x="5103" y="1840"/>
              <a:ext cx="38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320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30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5722" name="Text Box 52"/>
            <p:cNvSpPr txBox="1">
              <a:spLocks noChangeArrowheads="1"/>
            </p:cNvSpPr>
            <p:nvPr/>
          </p:nvSpPr>
          <p:spPr bwMode="auto">
            <a:xfrm>
              <a:off x="4501" y="907"/>
              <a:ext cx="35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210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20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5723" name="Text Box 53"/>
            <p:cNvSpPr txBox="1">
              <a:spLocks noChangeArrowheads="1"/>
            </p:cNvSpPr>
            <p:nvPr/>
          </p:nvSpPr>
          <p:spPr bwMode="auto">
            <a:xfrm>
              <a:off x="3020" y="1852"/>
              <a:ext cx="35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130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4985131" y="5775941"/>
            <a:ext cx="43204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Any observation </a:t>
            </a:r>
            <a:r>
              <a:rPr lang="en-US" altLang="zh-CN" dirty="0">
                <a:ea typeface="宋体" charset="-122"/>
              </a:rPr>
              <a:t>on </a:t>
            </a:r>
            <a:r>
              <a:rPr lang="en-US" altLang="zh-CN">
                <a:ea typeface="宋体" charset="-122"/>
              </a:rPr>
              <a:t>the P-graph?</a:t>
            </a:r>
            <a:endParaRPr lang="en-US" dirty="0"/>
          </a:p>
        </p:txBody>
      </p:sp>
      <p:sp>
        <p:nvSpPr>
          <p:cNvPr id="39" name="Slide Number Placeholder 2">
            <a:extLst>
              <a:ext uri="{FF2B5EF4-FFF2-40B4-BE49-F238E27FC236}">
                <a16:creationId xmlns:a16="http://schemas.microsoft.com/office/drawing/2014/main" id="{8816A4B8-1E56-CF47-8EB1-5D612F8917A5}"/>
              </a:ext>
            </a:extLst>
          </p:cNvPr>
          <p:cNvSpPr txBox="1">
            <a:spLocks/>
          </p:cNvSpPr>
          <p:nvPr/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 smtClean="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49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3716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control plane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Link weights assignment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 computation</a:t>
            </a: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sz="1600" dirty="0">
                <a:ea typeface="ＭＳ Ｐゴシック" charset="0"/>
                <a:cs typeface="ＭＳ Ｐゴシック" charset="0"/>
              </a:rPr>
              <a:t>Basic routing computation protocols</a:t>
            </a:r>
            <a:endParaRPr lang="en-US" altLang="en-US" sz="1600" dirty="0">
              <a:ea typeface=""/>
            </a:endParaRP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Global Internet routing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Basic architecture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BGP (Border Gateway Protocol): The de facto Inter-domain routing standard 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Basic operations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BGP as a policy routing framework (control 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routes)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Policy/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routing analysis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Global preference aggregation and Arrow’s Theorem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Local preference aggregation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600" i="1" dirty="0">
              <a:solidFill>
                <a:srgbClr val="C00000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31420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宋体" charset="-122"/>
              </a:rPr>
              <a:t>P-Graph and BGP Convergence</a:t>
            </a:r>
            <a:endParaRPr lang="en-US" altLang="en-US" sz="2800" dirty="0">
              <a:ea typeface="ＭＳ Ｐゴシック" charset="-128"/>
            </a:endParaRPr>
          </a:p>
        </p:txBody>
      </p:sp>
      <p:sp>
        <p:nvSpPr>
          <p:cNvPr id="117762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522288" y="1385888"/>
            <a:ext cx="7877175" cy="4856162"/>
          </a:xfrm>
        </p:spPr>
        <p:txBody>
          <a:bodyPr/>
          <a:lstStyle/>
          <a:p>
            <a:pPr>
              <a:spcBef>
                <a:spcPct val="0"/>
              </a:spcBef>
              <a:buFont typeface="Wingdings" charset="2"/>
              <a:buChar char="q"/>
            </a:pPr>
            <a:r>
              <a:rPr lang="en-US" altLang="zh-CN" dirty="0">
                <a:solidFill>
                  <a:srgbClr val="002060"/>
                </a:solidFill>
                <a:ea typeface="宋体" charset="-122"/>
              </a:rPr>
              <a:t>If the P-graph of the networks has no loop, then policy routing converges.</a:t>
            </a:r>
          </a:p>
          <a:p>
            <a:pPr lvl="1">
              <a:spcBef>
                <a:spcPct val="0"/>
              </a:spcBef>
              <a:buClrTx/>
              <a:buSzPct val="85000"/>
              <a:buFont typeface="Wingdings" charset="2"/>
              <a:buChar char="¦"/>
            </a:pPr>
            <a:r>
              <a:rPr lang="en-US" altLang="zh-CN" dirty="0">
                <a:ea typeface="宋体" charset="-122"/>
              </a:rPr>
              <a:t> intuition: choose the path node from the partial order graph with no out-going edge to non-fixed path nodes, fix the path node, eliminate all no longer feasible; continue </a:t>
            </a:r>
          </a:p>
          <a:p>
            <a:pPr>
              <a:spcBef>
                <a:spcPct val="0"/>
              </a:spcBef>
              <a:buFont typeface="Wingdings" charset="2"/>
              <a:buChar char="q"/>
            </a:pPr>
            <a:r>
              <a:rPr lang="en-US" altLang="zh-CN" dirty="0">
                <a:ea typeface="宋体" charset="-122"/>
              </a:rPr>
              <a:t>Example: suppose we swap the order of 30 and 320</a:t>
            </a:r>
            <a:endParaRPr lang="en-US" altLang="en-US" dirty="0">
              <a:ea typeface="ＭＳ Ｐゴシック" charset="-128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dirty="0">
              <a:ea typeface="ＭＳ Ｐゴシック" charset="-128"/>
            </a:endParaRP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4732338" y="4802188"/>
            <a:ext cx="3952875" cy="1609725"/>
            <a:chOff x="1498" y="2932"/>
            <a:chExt cx="2490" cy="1014"/>
          </a:xfrm>
        </p:grpSpPr>
        <p:sp>
          <p:nvSpPr>
            <p:cNvPr id="117783" name="Rectangle 21"/>
            <p:cNvSpPr>
              <a:spLocks noChangeArrowheads="1"/>
            </p:cNvSpPr>
            <p:nvPr/>
          </p:nvSpPr>
          <p:spPr bwMode="auto">
            <a:xfrm>
              <a:off x="2392" y="3173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2 1 0</a:t>
              </a:r>
            </a:p>
          </p:txBody>
        </p:sp>
        <p:sp>
          <p:nvSpPr>
            <p:cNvPr id="117784" name="Rectangle 22"/>
            <p:cNvSpPr>
              <a:spLocks noChangeArrowheads="1"/>
            </p:cNvSpPr>
            <p:nvPr/>
          </p:nvSpPr>
          <p:spPr bwMode="auto">
            <a:xfrm>
              <a:off x="2385" y="3713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2 0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7785" name="Rectangle 23"/>
            <p:cNvSpPr>
              <a:spLocks noChangeArrowheads="1"/>
            </p:cNvSpPr>
            <p:nvPr/>
          </p:nvSpPr>
          <p:spPr bwMode="auto">
            <a:xfrm>
              <a:off x="1498" y="3715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1 0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7786" name="Rectangle 24"/>
            <p:cNvSpPr>
              <a:spLocks noChangeArrowheads="1"/>
            </p:cNvSpPr>
            <p:nvPr/>
          </p:nvSpPr>
          <p:spPr bwMode="auto">
            <a:xfrm>
              <a:off x="3298" y="3177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3 0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7787" name="Rectangle 25"/>
            <p:cNvSpPr>
              <a:spLocks noChangeArrowheads="1"/>
            </p:cNvSpPr>
            <p:nvPr/>
          </p:nvSpPr>
          <p:spPr bwMode="auto">
            <a:xfrm>
              <a:off x="1506" y="3184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1 3 0</a:t>
              </a:r>
            </a:p>
          </p:txBody>
        </p:sp>
        <p:sp>
          <p:nvSpPr>
            <p:cNvPr id="117788" name="Rectangle 26"/>
            <p:cNvSpPr>
              <a:spLocks noChangeArrowheads="1"/>
            </p:cNvSpPr>
            <p:nvPr/>
          </p:nvSpPr>
          <p:spPr bwMode="auto">
            <a:xfrm>
              <a:off x="3270" y="3710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3 2 0</a:t>
              </a:r>
            </a:p>
          </p:txBody>
        </p:sp>
        <p:sp>
          <p:nvSpPr>
            <p:cNvPr id="117789" name="Line 28"/>
            <p:cNvSpPr>
              <a:spLocks noChangeShapeType="1"/>
            </p:cNvSpPr>
            <p:nvPr/>
          </p:nvSpPr>
          <p:spPr bwMode="auto">
            <a:xfrm flipH="1">
              <a:off x="1802" y="3329"/>
              <a:ext cx="633" cy="435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7790" name="Line 29"/>
            <p:cNvSpPr>
              <a:spLocks noChangeShapeType="1"/>
            </p:cNvSpPr>
            <p:nvPr/>
          </p:nvSpPr>
          <p:spPr bwMode="auto">
            <a:xfrm flipH="1">
              <a:off x="2747" y="3840"/>
              <a:ext cx="491" cy="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7791" name="Line 30"/>
            <p:cNvSpPr>
              <a:spLocks noChangeShapeType="1"/>
            </p:cNvSpPr>
            <p:nvPr/>
          </p:nvSpPr>
          <p:spPr bwMode="auto">
            <a:xfrm flipH="1" flipV="1">
              <a:off x="1670" y="3386"/>
              <a:ext cx="9" cy="34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7792" name="Line 31"/>
            <p:cNvSpPr>
              <a:spLocks noChangeShapeType="1"/>
            </p:cNvSpPr>
            <p:nvPr/>
          </p:nvSpPr>
          <p:spPr bwMode="auto">
            <a:xfrm flipV="1">
              <a:off x="2586" y="3405"/>
              <a:ext cx="9" cy="32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7793" name="Line 32"/>
            <p:cNvSpPr>
              <a:spLocks noChangeShapeType="1"/>
            </p:cNvSpPr>
            <p:nvPr/>
          </p:nvSpPr>
          <p:spPr bwMode="auto">
            <a:xfrm flipV="1">
              <a:off x="3464" y="3358"/>
              <a:ext cx="0" cy="33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7794" name="Freeform 34"/>
            <p:cNvSpPr>
              <a:spLocks/>
            </p:cNvSpPr>
            <p:nvPr/>
          </p:nvSpPr>
          <p:spPr bwMode="auto">
            <a:xfrm>
              <a:off x="1709" y="2932"/>
              <a:ext cx="1719" cy="250"/>
            </a:xfrm>
            <a:custGeom>
              <a:avLst/>
              <a:gdLst>
                <a:gd name="T0" fmla="*/ 0 w 1719"/>
                <a:gd name="T1" fmla="*/ 250 h 250"/>
                <a:gd name="T2" fmla="*/ 784 w 1719"/>
                <a:gd name="T3" fmla="*/ 5 h 250"/>
                <a:gd name="T4" fmla="*/ 1719 w 1719"/>
                <a:gd name="T5" fmla="*/ 222 h 250"/>
                <a:gd name="T6" fmla="*/ 0 60000 65536"/>
                <a:gd name="T7" fmla="*/ 0 60000 65536"/>
                <a:gd name="T8" fmla="*/ 0 60000 65536"/>
                <a:gd name="T9" fmla="*/ 0 w 1719"/>
                <a:gd name="T10" fmla="*/ 0 h 250"/>
                <a:gd name="T11" fmla="*/ 1719 w 1719"/>
                <a:gd name="T12" fmla="*/ 250 h 2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19" h="250">
                  <a:moveTo>
                    <a:pt x="0" y="250"/>
                  </a:moveTo>
                  <a:cubicBezTo>
                    <a:pt x="249" y="130"/>
                    <a:pt x="498" y="10"/>
                    <a:pt x="784" y="5"/>
                  </a:cubicBezTo>
                  <a:cubicBezTo>
                    <a:pt x="1070" y="0"/>
                    <a:pt x="1394" y="111"/>
                    <a:pt x="1719" y="222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550863" y="4586288"/>
            <a:ext cx="3910012" cy="2141537"/>
            <a:chOff x="3020" y="907"/>
            <a:chExt cx="2463" cy="1349"/>
          </a:xfrm>
        </p:grpSpPr>
        <p:grpSp>
          <p:nvGrpSpPr>
            <p:cNvPr id="117765" name="Group 37"/>
            <p:cNvGrpSpPr>
              <a:grpSpLocks/>
            </p:cNvGrpSpPr>
            <p:nvPr/>
          </p:nvGrpSpPr>
          <p:grpSpPr bwMode="auto">
            <a:xfrm>
              <a:off x="3380" y="1059"/>
              <a:ext cx="1678" cy="1120"/>
              <a:chOff x="1138" y="1465"/>
              <a:chExt cx="1678" cy="1120"/>
            </a:xfrm>
          </p:grpSpPr>
          <p:sp>
            <p:nvSpPr>
              <p:cNvPr id="117769" name="Line 38"/>
              <p:cNvSpPr>
                <a:spLocks noChangeShapeType="1"/>
              </p:cNvSpPr>
              <p:nvPr/>
            </p:nvSpPr>
            <p:spPr bwMode="auto">
              <a:xfrm flipH="1" flipV="1">
                <a:off x="2070" y="1614"/>
                <a:ext cx="595" cy="79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770" name="Line 39"/>
              <p:cNvSpPr>
                <a:spLocks noChangeShapeType="1"/>
              </p:cNvSpPr>
              <p:nvPr/>
            </p:nvSpPr>
            <p:spPr bwMode="auto">
              <a:xfrm flipH="1">
                <a:off x="1319" y="1614"/>
                <a:ext cx="621" cy="85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771" name="Line 40"/>
              <p:cNvSpPr>
                <a:spLocks noChangeShapeType="1"/>
              </p:cNvSpPr>
              <p:nvPr/>
            </p:nvSpPr>
            <p:spPr bwMode="auto">
              <a:xfrm>
                <a:off x="1992" y="1525"/>
                <a:ext cx="0" cy="444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772" name="Oval 41"/>
              <p:cNvSpPr>
                <a:spLocks noChangeArrowheads="1"/>
              </p:cNvSpPr>
              <p:nvPr/>
            </p:nvSpPr>
            <p:spPr bwMode="auto">
              <a:xfrm>
                <a:off x="1759" y="1466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773" name="Rectangle 42"/>
              <p:cNvSpPr>
                <a:spLocks noChangeArrowheads="1"/>
              </p:cNvSpPr>
              <p:nvPr/>
            </p:nvSpPr>
            <p:spPr bwMode="auto">
              <a:xfrm>
                <a:off x="1877" y="1465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2</a:t>
                </a:r>
              </a:p>
            </p:txBody>
          </p:sp>
          <p:sp>
            <p:nvSpPr>
              <p:cNvPr id="117774" name="Line 43"/>
              <p:cNvSpPr>
                <a:spLocks noChangeShapeType="1"/>
              </p:cNvSpPr>
              <p:nvPr/>
            </p:nvSpPr>
            <p:spPr bwMode="auto">
              <a:xfrm flipH="1">
                <a:off x="1552" y="2146"/>
                <a:ext cx="414" cy="237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775" name="Line 44"/>
              <p:cNvSpPr>
                <a:spLocks noChangeShapeType="1"/>
              </p:cNvSpPr>
              <p:nvPr/>
            </p:nvSpPr>
            <p:spPr bwMode="auto">
              <a:xfrm flipH="1" flipV="1">
                <a:off x="2173" y="2205"/>
                <a:ext cx="311" cy="17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776" name="Line 45"/>
              <p:cNvSpPr>
                <a:spLocks noChangeShapeType="1"/>
              </p:cNvSpPr>
              <p:nvPr/>
            </p:nvSpPr>
            <p:spPr bwMode="auto">
              <a:xfrm flipH="1">
                <a:off x="1319" y="2442"/>
                <a:ext cx="1398" cy="0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777" name="Oval 46"/>
              <p:cNvSpPr>
                <a:spLocks noChangeArrowheads="1"/>
              </p:cNvSpPr>
              <p:nvPr/>
            </p:nvSpPr>
            <p:spPr bwMode="auto">
              <a:xfrm>
                <a:off x="1787" y="1971"/>
                <a:ext cx="462" cy="321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778" name="Rectangle 47"/>
              <p:cNvSpPr>
                <a:spLocks noChangeArrowheads="1"/>
              </p:cNvSpPr>
              <p:nvPr/>
            </p:nvSpPr>
            <p:spPr bwMode="auto">
              <a:xfrm>
                <a:off x="1904" y="1965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0</a:t>
                </a:r>
              </a:p>
            </p:txBody>
          </p:sp>
          <p:sp>
            <p:nvSpPr>
              <p:cNvPr id="117779" name="Oval 48"/>
              <p:cNvSpPr>
                <a:spLocks noChangeArrowheads="1"/>
              </p:cNvSpPr>
              <p:nvPr/>
            </p:nvSpPr>
            <p:spPr bwMode="auto">
              <a:xfrm>
                <a:off x="2354" y="2235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780" name="Oval 49"/>
              <p:cNvSpPr>
                <a:spLocks noChangeArrowheads="1"/>
              </p:cNvSpPr>
              <p:nvPr/>
            </p:nvSpPr>
            <p:spPr bwMode="auto">
              <a:xfrm>
                <a:off x="1138" y="2265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781" name="Rectangle 50"/>
              <p:cNvSpPr>
                <a:spLocks noChangeArrowheads="1"/>
              </p:cNvSpPr>
              <p:nvPr/>
            </p:nvSpPr>
            <p:spPr bwMode="auto">
              <a:xfrm>
                <a:off x="1231" y="2247"/>
                <a:ext cx="24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1</a:t>
                </a:r>
              </a:p>
            </p:txBody>
          </p:sp>
          <p:sp>
            <p:nvSpPr>
              <p:cNvPr id="117782" name="Rectangle 51"/>
              <p:cNvSpPr>
                <a:spLocks noChangeArrowheads="1"/>
              </p:cNvSpPr>
              <p:nvPr/>
            </p:nvSpPr>
            <p:spPr bwMode="auto">
              <a:xfrm>
                <a:off x="2465" y="2231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3</a:t>
                </a:r>
              </a:p>
            </p:txBody>
          </p:sp>
        </p:grpSp>
        <p:sp>
          <p:nvSpPr>
            <p:cNvPr id="117766" name="Text Box 52"/>
            <p:cNvSpPr txBox="1">
              <a:spLocks noChangeArrowheads="1"/>
            </p:cNvSpPr>
            <p:nvPr/>
          </p:nvSpPr>
          <p:spPr bwMode="auto">
            <a:xfrm>
              <a:off x="5103" y="1840"/>
              <a:ext cx="38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CC66"/>
                  </a:solidFill>
                  <a:ea typeface="宋体" charset="-122"/>
                </a:rPr>
                <a:t>30</a:t>
              </a:r>
            </a:p>
            <a:p>
              <a:r>
                <a:rPr lang="en-US" altLang="zh-CN" sz="1800" b="1">
                  <a:solidFill>
                    <a:srgbClr val="00CC66"/>
                  </a:solidFill>
                  <a:ea typeface="宋体" charset="-122"/>
                </a:rPr>
                <a:t>320</a:t>
              </a:r>
              <a:endParaRPr lang="en-US" altLang="en-US" sz="1800" b="1">
                <a:solidFill>
                  <a:srgbClr val="00CC66"/>
                </a:solidFill>
              </a:endParaRPr>
            </a:p>
          </p:txBody>
        </p:sp>
        <p:sp>
          <p:nvSpPr>
            <p:cNvPr id="117767" name="Text Box 53"/>
            <p:cNvSpPr txBox="1">
              <a:spLocks noChangeArrowheads="1"/>
            </p:cNvSpPr>
            <p:nvPr/>
          </p:nvSpPr>
          <p:spPr bwMode="auto">
            <a:xfrm>
              <a:off x="4501" y="907"/>
              <a:ext cx="35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210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20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7768" name="Text Box 54"/>
            <p:cNvSpPr txBox="1">
              <a:spLocks noChangeArrowheads="1"/>
            </p:cNvSpPr>
            <p:nvPr/>
          </p:nvSpPr>
          <p:spPr bwMode="auto">
            <a:xfrm>
              <a:off x="3020" y="1852"/>
              <a:ext cx="35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130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36" name="Slide Number Placeholder 2">
            <a:extLst>
              <a:ext uri="{FF2B5EF4-FFF2-40B4-BE49-F238E27FC236}">
                <a16:creationId xmlns:a16="http://schemas.microsoft.com/office/drawing/2014/main" id="{9BFD1DA1-9669-214F-A18C-68A40E0ED239}"/>
              </a:ext>
            </a:extLst>
          </p:cNvPr>
          <p:cNvSpPr txBox="1">
            <a:spLocks/>
          </p:cNvSpPr>
          <p:nvPr/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 smtClean="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25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3716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control plane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Link weights assignment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 computation</a:t>
            </a: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sz="1600" dirty="0">
                <a:ea typeface="ＭＳ Ｐゴシック" charset="0"/>
                <a:cs typeface="ＭＳ Ｐゴシック" charset="0"/>
              </a:rPr>
              <a:t>Basic routing computation protocols</a:t>
            </a:r>
            <a:endParaRPr lang="en-US" altLang="en-US" sz="1600" dirty="0">
              <a:ea typeface=""/>
            </a:endParaRP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Global Internet routing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Basic architecture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BGP (Border Gateway Protocol): The de facto Inter-domain routing standard 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Basic operations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BGP as a policy routing framework (control 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routes)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Policy/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routing analysis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Global preference aggregation and Arrow’s Theorem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Local preference aggregation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b="1" i="1" dirty="0">
                <a:solidFill>
                  <a:srgbClr val="C00000"/>
                </a:solidFill>
                <a:ea typeface=""/>
              </a:rPr>
              <a:t>Economics and </a:t>
            </a:r>
            <a:r>
              <a:rPr lang="en-US" altLang="en-US" sz="1600" b="1" i="1" dirty="0" err="1">
                <a:solidFill>
                  <a:srgbClr val="C00000"/>
                </a:solidFill>
                <a:ea typeface=""/>
              </a:rPr>
              <a:t>interdomain</a:t>
            </a:r>
            <a:r>
              <a:rPr lang="en-US" altLang="en-US" sz="1600" b="1" i="1" dirty="0">
                <a:solidFill>
                  <a:srgbClr val="C00000"/>
                </a:solidFill>
                <a:ea typeface=""/>
              </a:rPr>
              <a:t> routing patterns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600" i="1" dirty="0">
              <a:solidFill>
                <a:srgbClr val="C00000"/>
              </a:solidFill>
              <a:ea typeface=""/>
            </a:endParaRP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600" i="1" dirty="0">
              <a:solidFill>
                <a:srgbClr val="C00000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4567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2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6018213"/>
            <a:ext cx="1577975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58" name="Rectangle 2"/>
          <p:cNvSpPr>
            <a:spLocks noChangeArrowheads="1"/>
          </p:cNvSpPr>
          <p:nvPr/>
        </p:nvSpPr>
        <p:spPr bwMode="auto">
          <a:xfrm>
            <a:off x="330200" y="14288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3600" u="sng">
                <a:solidFill>
                  <a:srgbClr val="3333CC"/>
                </a:solidFill>
                <a:ea typeface="宋体" charset="-122"/>
              </a:rPr>
              <a:t>Internet Economy: Two Types of Business Relationship</a:t>
            </a:r>
          </a:p>
        </p:txBody>
      </p:sp>
      <p:sp>
        <p:nvSpPr>
          <p:cNvPr id="121859" name="Rectangle 23"/>
          <p:cNvSpPr>
            <a:spLocks noGrp="1" noChangeArrowheads="1"/>
          </p:cNvSpPr>
          <p:nvPr>
            <p:ph type="body" sz="half" idx="1"/>
          </p:nvPr>
        </p:nvSpPr>
        <p:spPr>
          <a:xfrm>
            <a:off x="458788" y="1598613"/>
            <a:ext cx="3949700" cy="2897187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i="1" dirty="0">
                <a:solidFill>
                  <a:schemeClr val="accent2"/>
                </a:solidFill>
                <a:ea typeface="宋体" charset="-122"/>
              </a:rPr>
              <a:t>Customer provider relationship</a:t>
            </a:r>
            <a:endParaRPr lang="en-US" altLang="zh-CN" sz="2400" dirty="0">
              <a:solidFill>
                <a:schemeClr val="accent2"/>
              </a:solidFill>
              <a:ea typeface="宋体" charset="-122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a provider is an AS that connects the customer to the rest of the Internet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customer pays the provider for the transit service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e.g., Yale is a customer of AT&amp;T and QWEST</a:t>
            </a:r>
            <a:endParaRPr lang="en-US" altLang="en-US" sz="2000" dirty="0">
              <a:ea typeface="ＭＳ Ｐゴシック" charset="-128"/>
            </a:endParaRPr>
          </a:p>
        </p:txBody>
      </p:sp>
      <p:sp>
        <p:nvSpPr>
          <p:cNvPr id="403480" name="Rectangle 24"/>
          <p:cNvSpPr>
            <a:spLocks noGrp="1" noChangeArrowheads="1"/>
          </p:cNvSpPr>
          <p:nvPr>
            <p:ph type="body" sz="half" idx="2"/>
          </p:nvPr>
        </p:nvSpPr>
        <p:spPr>
          <a:xfrm>
            <a:off x="4635500" y="1600200"/>
            <a:ext cx="3949700" cy="2824163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i="1" dirty="0">
                <a:solidFill>
                  <a:schemeClr val="accent2"/>
                </a:solidFill>
                <a:ea typeface="宋体" charset="-122"/>
              </a:rPr>
              <a:t>Peer-to-peer relationship</a:t>
            </a:r>
            <a:endParaRPr lang="en-US" altLang="zh-CN" sz="2400" dirty="0">
              <a:solidFill>
                <a:schemeClr val="accent2"/>
              </a:solidFill>
              <a:ea typeface="宋体" charset="-122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mutually agree to exchange traffic between their respective </a:t>
            </a:r>
            <a:r>
              <a:rPr lang="en-US" altLang="zh-CN" sz="1800" b="1" u="sng" dirty="0">
                <a:solidFill>
                  <a:srgbClr val="FF0000"/>
                </a:solidFill>
                <a:ea typeface="宋体" charset="-122"/>
              </a:rPr>
              <a:t>customers </a:t>
            </a:r>
            <a:r>
              <a:rPr lang="en-US" altLang="zh-CN" sz="1800" dirty="0">
                <a:ea typeface="宋体" charset="-122"/>
              </a:rPr>
              <a:t>only</a:t>
            </a:r>
            <a:endParaRPr lang="en-US" altLang="zh-CN" sz="1800" b="1" u="sng" dirty="0">
              <a:solidFill>
                <a:srgbClr val="FF0000"/>
              </a:solidFill>
              <a:ea typeface="宋体" charset="-122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there is no payment between peers</a:t>
            </a:r>
            <a:endParaRPr lang="en-US" altLang="en-US" sz="2000" dirty="0">
              <a:ea typeface="ＭＳ Ｐゴシック" charset="-128"/>
            </a:endParaRPr>
          </a:p>
        </p:txBody>
      </p:sp>
      <p:sp>
        <p:nvSpPr>
          <p:cNvPr id="121861" name="Line 30"/>
          <p:cNvSpPr>
            <a:spLocks noChangeShapeType="1"/>
          </p:cNvSpPr>
          <p:nvPr/>
        </p:nvSpPr>
        <p:spPr bwMode="auto">
          <a:xfrm>
            <a:off x="1690688" y="5267325"/>
            <a:ext cx="465137" cy="844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1862" name="Text Box 31"/>
          <p:cNvSpPr txBox="1">
            <a:spLocks noChangeArrowheads="1"/>
          </p:cNvSpPr>
          <p:nvPr/>
        </p:nvSpPr>
        <p:spPr bwMode="auto">
          <a:xfrm>
            <a:off x="3030538" y="5286375"/>
            <a:ext cx="10810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provider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1863" name="Rectangle 32"/>
          <p:cNvSpPr>
            <a:spLocks noChangeArrowheads="1"/>
          </p:cNvSpPr>
          <p:nvPr/>
        </p:nvSpPr>
        <p:spPr bwMode="auto">
          <a:xfrm>
            <a:off x="2916238" y="5849938"/>
            <a:ext cx="11731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customer</a:t>
            </a:r>
            <a:endParaRPr lang="en-US" altLang="en-US" sz="1800">
              <a:solidFill>
                <a:srgbClr val="000000"/>
              </a:solidFill>
            </a:endParaRP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4719638" y="4545013"/>
            <a:ext cx="4202112" cy="2084387"/>
            <a:chOff x="2973" y="2863"/>
            <a:chExt cx="2647" cy="1313"/>
          </a:xfrm>
        </p:grpSpPr>
        <p:pic>
          <p:nvPicPr>
            <p:cNvPr id="121877" name="Picture 37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" y="2958"/>
              <a:ext cx="720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78" name="Picture 3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1" y="2987"/>
              <a:ext cx="739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79" name="Picture 39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0" y="3507"/>
              <a:ext cx="65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80" name="Picture 40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4" y="3490"/>
              <a:ext cx="65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81" name="Picture 4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3" y="3903"/>
              <a:ext cx="65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82" name="Picture 4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6" y="3407"/>
              <a:ext cx="65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83" name="Picture 4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8" y="3775"/>
              <a:ext cx="65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884" name="Line 44"/>
            <p:cNvSpPr>
              <a:spLocks noChangeShapeType="1"/>
            </p:cNvSpPr>
            <p:nvPr/>
          </p:nvSpPr>
          <p:spPr bwMode="auto">
            <a:xfrm flipH="1">
              <a:off x="3381" y="3239"/>
              <a:ext cx="247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85" name="Line 45"/>
            <p:cNvSpPr>
              <a:spLocks noChangeShapeType="1"/>
            </p:cNvSpPr>
            <p:nvPr/>
          </p:nvSpPr>
          <p:spPr bwMode="auto">
            <a:xfrm>
              <a:off x="3939" y="3257"/>
              <a:ext cx="201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86" name="Line 46"/>
            <p:cNvSpPr>
              <a:spLocks noChangeShapeType="1"/>
            </p:cNvSpPr>
            <p:nvPr/>
          </p:nvSpPr>
          <p:spPr bwMode="auto">
            <a:xfrm>
              <a:off x="3317" y="3769"/>
              <a:ext cx="0" cy="1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87" name="Line 47"/>
            <p:cNvSpPr>
              <a:spLocks noChangeShapeType="1"/>
            </p:cNvSpPr>
            <p:nvPr/>
          </p:nvSpPr>
          <p:spPr bwMode="auto">
            <a:xfrm flipH="1">
              <a:off x="3445" y="3742"/>
              <a:ext cx="62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88" name="Line 48"/>
            <p:cNvSpPr>
              <a:spLocks noChangeShapeType="1"/>
            </p:cNvSpPr>
            <p:nvPr/>
          </p:nvSpPr>
          <p:spPr bwMode="auto">
            <a:xfrm>
              <a:off x="5036" y="3211"/>
              <a:ext cx="256" cy="1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89" name="Line 49"/>
            <p:cNvSpPr>
              <a:spLocks noChangeShapeType="1"/>
            </p:cNvSpPr>
            <p:nvPr/>
          </p:nvSpPr>
          <p:spPr bwMode="auto">
            <a:xfrm flipH="1">
              <a:off x="5100" y="3641"/>
              <a:ext cx="101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90" name="Line 50"/>
            <p:cNvSpPr>
              <a:spLocks noChangeShapeType="1"/>
            </p:cNvSpPr>
            <p:nvPr/>
          </p:nvSpPr>
          <p:spPr bwMode="auto">
            <a:xfrm>
              <a:off x="4807" y="3239"/>
              <a:ext cx="138" cy="5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91" name="Line 51"/>
            <p:cNvSpPr>
              <a:spLocks noChangeShapeType="1"/>
            </p:cNvSpPr>
            <p:nvPr/>
          </p:nvSpPr>
          <p:spPr bwMode="auto">
            <a:xfrm>
              <a:off x="4049" y="3102"/>
              <a:ext cx="4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892" name="Text Box 52"/>
            <p:cNvSpPr txBox="1">
              <a:spLocks noChangeArrowheads="1"/>
            </p:cNvSpPr>
            <p:nvPr/>
          </p:nvSpPr>
          <p:spPr bwMode="auto">
            <a:xfrm>
              <a:off x="3936" y="2863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peer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1893" name="Text Box 53"/>
            <p:cNvSpPr txBox="1">
              <a:spLocks noChangeArrowheads="1"/>
            </p:cNvSpPr>
            <p:nvPr/>
          </p:nvSpPr>
          <p:spPr bwMode="auto">
            <a:xfrm>
              <a:off x="4280" y="2867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peer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58"/>
          <p:cNvGrpSpPr>
            <a:grpSpLocks/>
          </p:cNvGrpSpPr>
          <p:nvPr/>
        </p:nvGrpSpPr>
        <p:grpSpPr bwMode="auto">
          <a:xfrm>
            <a:off x="5281613" y="4695825"/>
            <a:ext cx="2997200" cy="1676400"/>
            <a:chOff x="3327" y="2958"/>
            <a:chExt cx="1888" cy="1056"/>
          </a:xfrm>
        </p:grpSpPr>
        <p:sp>
          <p:nvSpPr>
            <p:cNvPr id="121874" name="Freeform 55"/>
            <p:cNvSpPr>
              <a:spLocks/>
            </p:cNvSpPr>
            <p:nvPr/>
          </p:nvSpPr>
          <p:spPr bwMode="auto">
            <a:xfrm>
              <a:off x="3327" y="2958"/>
              <a:ext cx="1709" cy="1056"/>
            </a:xfrm>
            <a:custGeom>
              <a:avLst/>
              <a:gdLst>
                <a:gd name="T0" fmla="*/ 1592 w 1709"/>
                <a:gd name="T1" fmla="*/ 928 h 1056"/>
                <a:gd name="T2" fmla="*/ 1491 w 1709"/>
                <a:gd name="T3" fmla="*/ 123 h 1056"/>
                <a:gd name="T4" fmla="*/ 284 w 1709"/>
                <a:gd name="T5" fmla="*/ 187 h 1056"/>
                <a:gd name="T6" fmla="*/ 47 w 1709"/>
                <a:gd name="T7" fmla="*/ 535 h 1056"/>
                <a:gd name="T8" fmla="*/ 1 w 1709"/>
                <a:gd name="T9" fmla="*/ 1056 h 10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09"/>
                <a:gd name="T16" fmla="*/ 0 h 1056"/>
                <a:gd name="T17" fmla="*/ 1709 w 1709"/>
                <a:gd name="T18" fmla="*/ 1056 h 10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09" h="1056">
                  <a:moveTo>
                    <a:pt x="1592" y="928"/>
                  </a:moveTo>
                  <a:cubicBezTo>
                    <a:pt x="1577" y="794"/>
                    <a:pt x="1709" y="246"/>
                    <a:pt x="1491" y="123"/>
                  </a:cubicBezTo>
                  <a:cubicBezTo>
                    <a:pt x="1273" y="0"/>
                    <a:pt x="524" y="118"/>
                    <a:pt x="284" y="187"/>
                  </a:cubicBezTo>
                  <a:cubicBezTo>
                    <a:pt x="44" y="256"/>
                    <a:pt x="94" y="390"/>
                    <a:pt x="47" y="535"/>
                  </a:cubicBezTo>
                  <a:cubicBezTo>
                    <a:pt x="0" y="680"/>
                    <a:pt x="11" y="948"/>
                    <a:pt x="1" y="1056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5" name="Freeform 56"/>
            <p:cNvSpPr>
              <a:spLocks/>
            </p:cNvSpPr>
            <p:nvPr/>
          </p:nvSpPr>
          <p:spPr bwMode="auto">
            <a:xfrm>
              <a:off x="3831" y="3090"/>
              <a:ext cx="182" cy="576"/>
            </a:xfrm>
            <a:custGeom>
              <a:avLst/>
              <a:gdLst>
                <a:gd name="T0" fmla="*/ 0 w 182"/>
                <a:gd name="T1" fmla="*/ 0 h 576"/>
                <a:gd name="T2" fmla="*/ 128 w 182"/>
                <a:gd name="T3" fmla="*/ 375 h 576"/>
                <a:gd name="T4" fmla="*/ 182 w 182"/>
                <a:gd name="T5" fmla="*/ 576 h 576"/>
                <a:gd name="T6" fmla="*/ 0 60000 65536"/>
                <a:gd name="T7" fmla="*/ 0 60000 65536"/>
                <a:gd name="T8" fmla="*/ 0 60000 65536"/>
                <a:gd name="T9" fmla="*/ 0 w 182"/>
                <a:gd name="T10" fmla="*/ 0 h 576"/>
                <a:gd name="T11" fmla="*/ 182 w 18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" h="576">
                  <a:moveTo>
                    <a:pt x="0" y="0"/>
                  </a:moveTo>
                  <a:cubicBezTo>
                    <a:pt x="21" y="61"/>
                    <a:pt x="98" y="279"/>
                    <a:pt x="128" y="375"/>
                  </a:cubicBezTo>
                  <a:cubicBezTo>
                    <a:pt x="158" y="471"/>
                    <a:pt x="171" y="534"/>
                    <a:pt x="182" y="576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6" name="Freeform 57"/>
            <p:cNvSpPr>
              <a:spLocks/>
            </p:cNvSpPr>
            <p:nvPr/>
          </p:nvSpPr>
          <p:spPr bwMode="auto">
            <a:xfrm>
              <a:off x="4859" y="3095"/>
              <a:ext cx="356" cy="475"/>
            </a:xfrm>
            <a:custGeom>
              <a:avLst/>
              <a:gdLst>
                <a:gd name="T0" fmla="*/ 0 w 356"/>
                <a:gd name="T1" fmla="*/ 0 h 475"/>
                <a:gd name="T2" fmla="*/ 298 w 356"/>
                <a:gd name="T3" fmla="*/ 288 h 475"/>
                <a:gd name="T4" fmla="*/ 346 w 356"/>
                <a:gd name="T5" fmla="*/ 475 h 475"/>
                <a:gd name="T6" fmla="*/ 0 60000 65536"/>
                <a:gd name="T7" fmla="*/ 0 60000 65536"/>
                <a:gd name="T8" fmla="*/ 0 60000 65536"/>
                <a:gd name="T9" fmla="*/ 0 w 356"/>
                <a:gd name="T10" fmla="*/ 0 h 475"/>
                <a:gd name="T11" fmla="*/ 356 w 356"/>
                <a:gd name="T12" fmla="*/ 475 h 4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6" h="475">
                  <a:moveTo>
                    <a:pt x="0" y="0"/>
                  </a:moveTo>
                  <a:cubicBezTo>
                    <a:pt x="50" y="48"/>
                    <a:pt x="240" y="209"/>
                    <a:pt x="298" y="288"/>
                  </a:cubicBezTo>
                  <a:cubicBezTo>
                    <a:pt x="356" y="367"/>
                    <a:pt x="336" y="436"/>
                    <a:pt x="346" y="47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1866" name="Line 60"/>
          <p:cNvSpPr>
            <a:spLocks noChangeShapeType="1"/>
          </p:cNvSpPr>
          <p:nvPr/>
        </p:nvSpPr>
        <p:spPr bwMode="auto">
          <a:xfrm flipH="1">
            <a:off x="2592388" y="5238750"/>
            <a:ext cx="346075" cy="830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121867" name="Picture 2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4699000"/>
            <a:ext cx="1577975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8" name="Picture 5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4670425"/>
            <a:ext cx="1577975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9" name="Freeform 33"/>
          <p:cNvSpPr>
            <a:spLocks/>
          </p:cNvSpPr>
          <p:nvPr/>
        </p:nvSpPr>
        <p:spPr bwMode="auto">
          <a:xfrm>
            <a:off x="771525" y="4397375"/>
            <a:ext cx="1174750" cy="1900238"/>
          </a:xfrm>
          <a:custGeom>
            <a:avLst/>
            <a:gdLst>
              <a:gd name="T0" fmla="*/ 0 w 740"/>
              <a:gd name="T1" fmla="*/ 0 h 1197"/>
              <a:gd name="T2" fmla="*/ 2147483647 w 740"/>
              <a:gd name="T3" fmla="*/ 2147483647 h 1197"/>
              <a:gd name="T4" fmla="*/ 2147483647 w 740"/>
              <a:gd name="T5" fmla="*/ 2147483647 h 1197"/>
              <a:gd name="T6" fmla="*/ 2147483647 w 740"/>
              <a:gd name="T7" fmla="*/ 2147483647 h 1197"/>
              <a:gd name="T8" fmla="*/ 2147483647 w 740"/>
              <a:gd name="T9" fmla="*/ 2147483647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0"/>
              <a:gd name="T16" fmla="*/ 0 h 1197"/>
              <a:gd name="T17" fmla="*/ 740 w 74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0" h="1197">
                <a:moveTo>
                  <a:pt x="0" y="0"/>
                </a:moveTo>
                <a:cubicBezTo>
                  <a:pt x="56" y="50"/>
                  <a:pt x="239" y="198"/>
                  <a:pt x="334" y="300"/>
                </a:cubicBezTo>
                <a:cubicBezTo>
                  <a:pt x="429" y="402"/>
                  <a:pt x="517" y="521"/>
                  <a:pt x="570" y="612"/>
                </a:cubicBezTo>
                <a:cubicBezTo>
                  <a:pt x="623" y="703"/>
                  <a:pt x="627" y="751"/>
                  <a:pt x="655" y="848"/>
                </a:cubicBezTo>
                <a:cubicBezTo>
                  <a:pt x="683" y="945"/>
                  <a:pt x="722" y="1125"/>
                  <a:pt x="740" y="1197"/>
                </a:cubicBezTo>
              </a:path>
            </a:pathLst>
          </a:custGeom>
          <a:noFill/>
          <a:ln w="76200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70" name="Freeform 35"/>
          <p:cNvSpPr>
            <a:spLocks/>
          </p:cNvSpPr>
          <p:nvPr/>
        </p:nvSpPr>
        <p:spPr bwMode="auto">
          <a:xfrm>
            <a:off x="2727325" y="4346575"/>
            <a:ext cx="974725" cy="1889125"/>
          </a:xfrm>
          <a:custGeom>
            <a:avLst/>
            <a:gdLst>
              <a:gd name="T0" fmla="*/ 0 w 614"/>
              <a:gd name="T1" fmla="*/ 2147483647 h 1190"/>
              <a:gd name="T2" fmla="*/ 2147483647 w 614"/>
              <a:gd name="T3" fmla="*/ 2147483647 h 1190"/>
              <a:gd name="T4" fmla="*/ 2147483647 w 614"/>
              <a:gd name="T5" fmla="*/ 2147483647 h 1190"/>
              <a:gd name="T6" fmla="*/ 2147483647 w 614"/>
              <a:gd name="T7" fmla="*/ 0 h 1190"/>
              <a:gd name="T8" fmla="*/ 0 60000 65536"/>
              <a:gd name="T9" fmla="*/ 0 60000 65536"/>
              <a:gd name="T10" fmla="*/ 0 60000 65536"/>
              <a:gd name="T11" fmla="*/ 0 60000 65536"/>
              <a:gd name="T12" fmla="*/ 0 w 614"/>
              <a:gd name="T13" fmla="*/ 0 h 1190"/>
              <a:gd name="T14" fmla="*/ 614 w 614"/>
              <a:gd name="T15" fmla="*/ 1190 h 11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4" h="1190">
                <a:moveTo>
                  <a:pt x="0" y="1190"/>
                </a:moveTo>
                <a:cubicBezTo>
                  <a:pt x="19" y="1127"/>
                  <a:pt x="71" y="938"/>
                  <a:pt x="113" y="822"/>
                </a:cubicBezTo>
                <a:cubicBezTo>
                  <a:pt x="155" y="706"/>
                  <a:pt x="171" y="628"/>
                  <a:pt x="255" y="491"/>
                </a:cubicBezTo>
                <a:cubicBezTo>
                  <a:pt x="339" y="354"/>
                  <a:pt x="539" y="102"/>
                  <a:pt x="614" y="0"/>
                </a:cubicBezTo>
              </a:path>
            </a:pathLst>
          </a:custGeom>
          <a:noFill/>
          <a:ln w="76200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71" name="Text Box 61"/>
          <p:cNvSpPr txBox="1">
            <a:spLocks noChangeArrowheads="1"/>
          </p:cNvSpPr>
          <p:nvPr/>
        </p:nvSpPr>
        <p:spPr bwMode="auto">
          <a:xfrm>
            <a:off x="409575" y="5303838"/>
            <a:ext cx="10810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provider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1872" name="Line 62"/>
          <p:cNvSpPr>
            <a:spLocks noChangeShapeType="1"/>
          </p:cNvSpPr>
          <p:nvPr/>
        </p:nvSpPr>
        <p:spPr bwMode="auto">
          <a:xfrm>
            <a:off x="269875" y="6205538"/>
            <a:ext cx="1049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1873" name="Text Box 63"/>
          <p:cNvSpPr txBox="1">
            <a:spLocks noChangeArrowheads="1"/>
          </p:cNvSpPr>
          <p:nvPr/>
        </p:nvSpPr>
        <p:spPr bwMode="auto">
          <a:xfrm>
            <a:off x="163513" y="6200775"/>
            <a:ext cx="1377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provider to</a:t>
            </a:r>
          </a:p>
          <a:p>
            <a:r>
              <a:rPr lang="en-US" altLang="en-US" sz="1800">
                <a:solidFill>
                  <a:srgbClr val="000000"/>
                </a:solidFill>
              </a:rPr>
              <a:t>customer</a:t>
            </a:r>
          </a:p>
        </p:txBody>
      </p:sp>
      <p:sp>
        <p:nvSpPr>
          <p:cNvPr id="39" name="Slide Number Placeholder 2">
            <a:extLst>
              <a:ext uri="{FF2B5EF4-FFF2-40B4-BE49-F238E27FC236}">
                <a16:creationId xmlns:a16="http://schemas.microsoft.com/office/drawing/2014/main" id="{198A2138-E7F1-3B48-89BE-987010C75D16}"/>
              </a:ext>
            </a:extLst>
          </p:cNvPr>
          <p:cNvSpPr txBox="1">
            <a:spLocks/>
          </p:cNvSpPr>
          <p:nvPr/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 smtClean="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5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9" grpId="0" build="p"/>
      <p:bldP spid="403480" grpId="0" build="p"/>
      <p:bldP spid="121861" grpId="0" animBg="1"/>
      <p:bldP spid="121862" grpId="0"/>
      <p:bldP spid="121863" grpId="0"/>
      <p:bldP spid="121866" grpId="0" animBg="1"/>
      <p:bldP spid="121869" grpId="0" animBg="1"/>
      <p:bldP spid="121870" grpId="0" animBg="1"/>
      <p:bldP spid="121871" grpId="0"/>
      <p:bldP spid="121872" grpId="0" animBg="1"/>
      <p:bldP spid="12187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33350"/>
            <a:ext cx="8024813" cy="1143000"/>
          </a:xfrm>
        </p:spPr>
        <p:txBody>
          <a:bodyPr/>
          <a:lstStyle/>
          <a:p>
            <a:r>
              <a:rPr lang="en-US" altLang="zh-CN" sz="3200" dirty="0">
                <a:ea typeface="宋体" charset="-122"/>
              </a:rPr>
              <a:t>Route Selection Policies and Economics</a:t>
            </a:r>
            <a:endParaRPr lang="en-US" altLang="en-US" sz="3200" dirty="0">
              <a:ea typeface="ＭＳ Ｐゴシック" charset="-128"/>
            </a:endParaRP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Route selection (ranking) policy: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the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typical route selection policy</a:t>
            </a:r>
            <a:r>
              <a:rPr lang="en-US" altLang="zh-CN" dirty="0">
                <a:ea typeface="宋体" charset="-122"/>
              </a:rPr>
              <a:t> is to prefer customers over peers/providers to reach a destination, i.e., </a:t>
            </a:r>
            <a:r>
              <a:rPr lang="en-US" altLang="zh-CN" u="sng" dirty="0">
                <a:ea typeface="宋体" charset="-122"/>
              </a:rPr>
              <a:t>C</a:t>
            </a:r>
            <a:r>
              <a:rPr lang="en-US" altLang="zh-CN" dirty="0">
                <a:ea typeface="宋体" charset="-122"/>
              </a:rPr>
              <a:t>ustomer &gt; </a:t>
            </a:r>
            <a:r>
              <a:rPr lang="en-US" altLang="zh-CN" dirty="0" err="1">
                <a:ea typeface="宋体" charset="-122"/>
              </a:rPr>
              <a:t>p</a:t>
            </a:r>
            <a:r>
              <a:rPr lang="en-US" altLang="zh-CN" u="sng" dirty="0" err="1">
                <a:ea typeface="宋体" charset="-122"/>
              </a:rPr>
              <a:t>E</a:t>
            </a:r>
            <a:r>
              <a:rPr lang="en-US" altLang="zh-CN" dirty="0" err="1">
                <a:ea typeface="宋体" charset="-122"/>
              </a:rPr>
              <a:t>er</a:t>
            </a:r>
            <a:r>
              <a:rPr lang="en-US" altLang="zh-CN" dirty="0">
                <a:ea typeface="宋体" charset="-122"/>
              </a:rPr>
              <a:t>/</a:t>
            </a:r>
            <a:r>
              <a:rPr lang="en-US" altLang="zh-CN" u="sng" dirty="0">
                <a:ea typeface="宋体" charset="-122"/>
              </a:rPr>
              <a:t>P</a:t>
            </a:r>
            <a:r>
              <a:rPr lang="en-US" altLang="zh-CN" dirty="0">
                <a:ea typeface="宋体" charset="-122"/>
              </a:rPr>
              <a:t>rovider</a:t>
            </a:r>
          </a:p>
        </p:txBody>
      </p:sp>
      <p:grpSp>
        <p:nvGrpSpPr>
          <p:cNvPr id="123907" name="Group 2"/>
          <p:cNvGrpSpPr>
            <a:grpSpLocks/>
          </p:cNvGrpSpPr>
          <p:nvPr/>
        </p:nvGrpSpPr>
        <p:grpSpPr bwMode="auto">
          <a:xfrm>
            <a:off x="3756025" y="3429000"/>
            <a:ext cx="2219325" cy="2292350"/>
            <a:chOff x="2330" y="715"/>
            <a:chExt cx="1398" cy="1444"/>
          </a:xfrm>
        </p:grpSpPr>
        <p:sp>
          <p:nvSpPr>
            <p:cNvPr id="123911" name="Line 4"/>
            <p:cNvSpPr>
              <a:spLocks noChangeShapeType="1"/>
            </p:cNvSpPr>
            <p:nvPr/>
          </p:nvSpPr>
          <p:spPr bwMode="auto">
            <a:xfrm flipV="1">
              <a:off x="2410" y="949"/>
              <a:ext cx="714" cy="3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12" name="Line 5"/>
            <p:cNvSpPr>
              <a:spLocks noChangeShapeType="1"/>
            </p:cNvSpPr>
            <p:nvPr/>
          </p:nvSpPr>
          <p:spPr bwMode="auto">
            <a:xfrm>
              <a:off x="2384" y="1342"/>
              <a:ext cx="674" cy="1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13" name="Line 6"/>
            <p:cNvSpPr>
              <a:spLocks noChangeShapeType="1"/>
            </p:cNvSpPr>
            <p:nvPr/>
          </p:nvSpPr>
          <p:spPr bwMode="auto">
            <a:xfrm>
              <a:off x="2384" y="1342"/>
              <a:ext cx="589" cy="7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14" name="Text Box 8"/>
            <p:cNvSpPr txBox="1">
              <a:spLocks noChangeArrowheads="1"/>
            </p:cNvSpPr>
            <p:nvPr/>
          </p:nvSpPr>
          <p:spPr bwMode="auto">
            <a:xfrm>
              <a:off x="2934" y="715"/>
              <a:ext cx="6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provider</a:t>
              </a:r>
            </a:p>
          </p:txBody>
        </p:sp>
        <p:sp>
          <p:nvSpPr>
            <p:cNvPr id="123915" name="Text Box 9"/>
            <p:cNvSpPr txBox="1">
              <a:spLocks noChangeArrowheads="1"/>
            </p:cNvSpPr>
            <p:nvPr/>
          </p:nvSpPr>
          <p:spPr bwMode="auto">
            <a:xfrm>
              <a:off x="2989" y="1368"/>
              <a:ext cx="7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customer</a:t>
              </a:r>
            </a:p>
          </p:txBody>
        </p:sp>
        <p:sp>
          <p:nvSpPr>
            <p:cNvPr id="123916" name="Text Box 10"/>
            <p:cNvSpPr txBox="1">
              <a:spLocks noChangeArrowheads="1"/>
            </p:cNvSpPr>
            <p:nvPr/>
          </p:nvSpPr>
          <p:spPr bwMode="auto">
            <a:xfrm>
              <a:off x="3063" y="1928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peer</a:t>
              </a:r>
            </a:p>
          </p:txBody>
        </p:sp>
        <p:sp>
          <p:nvSpPr>
            <p:cNvPr id="123917" name="Oval 11"/>
            <p:cNvSpPr>
              <a:spLocks noChangeArrowheads="1"/>
            </p:cNvSpPr>
            <p:nvPr/>
          </p:nvSpPr>
          <p:spPr bwMode="auto">
            <a:xfrm>
              <a:off x="2330" y="1276"/>
              <a:ext cx="151" cy="151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123908" name="Freeform 14"/>
          <p:cNvSpPr>
            <a:spLocks/>
          </p:cNvSpPr>
          <p:nvPr/>
        </p:nvSpPr>
        <p:spPr bwMode="auto">
          <a:xfrm>
            <a:off x="3867150" y="4416425"/>
            <a:ext cx="1000125" cy="171450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0099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909" name="Freeform 15"/>
          <p:cNvSpPr>
            <a:spLocks/>
          </p:cNvSpPr>
          <p:nvPr/>
        </p:nvSpPr>
        <p:spPr bwMode="auto">
          <a:xfrm flipV="1">
            <a:off x="3913188" y="3995738"/>
            <a:ext cx="882650" cy="388937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123910" name="Freeform 16"/>
          <p:cNvSpPr>
            <a:spLocks/>
          </p:cNvSpPr>
          <p:nvPr/>
        </p:nvSpPr>
        <p:spPr bwMode="auto">
          <a:xfrm>
            <a:off x="3794125" y="4495800"/>
            <a:ext cx="644525" cy="744538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0099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0BE8F18-3478-8743-8B25-3EEB8F6B85A6}"/>
              </a:ext>
            </a:extLst>
          </p:cNvPr>
          <p:cNvSpPr txBox="1">
            <a:spLocks/>
          </p:cNvSpPr>
          <p:nvPr/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 smtClean="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29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14475" y="1135063"/>
            <a:ext cx="4403725" cy="2292350"/>
            <a:chOff x="954" y="715"/>
            <a:chExt cx="2774" cy="1444"/>
          </a:xfrm>
        </p:grpSpPr>
        <p:sp>
          <p:nvSpPr>
            <p:cNvPr id="125988" name="Line 3"/>
            <p:cNvSpPr>
              <a:spLocks noChangeShapeType="1"/>
            </p:cNvSpPr>
            <p:nvPr/>
          </p:nvSpPr>
          <p:spPr bwMode="auto">
            <a:xfrm>
              <a:off x="1330" y="1349"/>
              <a:ext cx="109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89" name="Line 4"/>
            <p:cNvSpPr>
              <a:spLocks noChangeShapeType="1"/>
            </p:cNvSpPr>
            <p:nvPr/>
          </p:nvSpPr>
          <p:spPr bwMode="auto">
            <a:xfrm flipV="1">
              <a:off x="2410" y="949"/>
              <a:ext cx="714" cy="3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90" name="Line 5"/>
            <p:cNvSpPr>
              <a:spLocks noChangeShapeType="1"/>
            </p:cNvSpPr>
            <p:nvPr/>
          </p:nvSpPr>
          <p:spPr bwMode="auto">
            <a:xfrm>
              <a:off x="2384" y="1342"/>
              <a:ext cx="674" cy="1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91" name="Line 6"/>
            <p:cNvSpPr>
              <a:spLocks noChangeShapeType="1"/>
            </p:cNvSpPr>
            <p:nvPr/>
          </p:nvSpPr>
          <p:spPr bwMode="auto">
            <a:xfrm>
              <a:off x="2384" y="1342"/>
              <a:ext cx="589" cy="7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92" name="Text Box 7"/>
            <p:cNvSpPr txBox="1">
              <a:spLocks noChangeArrowheads="1"/>
            </p:cNvSpPr>
            <p:nvPr/>
          </p:nvSpPr>
          <p:spPr bwMode="auto">
            <a:xfrm>
              <a:off x="954" y="1032"/>
              <a:ext cx="7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customer</a:t>
              </a:r>
            </a:p>
          </p:txBody>
        </p:sp>
        <p:sp>
          <p:nvSpPr>
            <p:cNvPr id="125993" name="Text Box 8"/>
            <p:cNvSpPr txBox="1">
              <a:spLocks noChangeArrowheads="1"/>
            </p:cNvSpPr>
            <p:nvPr/>
          </p:nvSpPr>
          <p:spPr bwMode="auto">
            <a:xfrm>
              <a:off x="2934" y="715"/>
              <a:ext cx="6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provider</a:t>
              </a:r>
            </a:p>
          </p:txBody>
        </p:sp>
        <p:sp>
          <p:nvSpPr>
            <p:cNvPr id="125994" name="Text Box 9"/>
            <p:cNvSpPr txBox="1">
              <a:spLocks noChangeArrowheads="1"/>
            </p:cNvSpPr>
            <p:nvPr/>
          </p:nvSpPr>
          <p:spPr bwMode="auto">
            <a:xfrm>
              <a:off x="2989" y="1368"/>
              <a:ext cx="7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customer</a:t>
              </a:r>
            </a:p>
          </p:txBody>
        </p:sp>
        <p:sp>
          <p:nvSpPr>
            <p:cNvPr id="125995" name="Text Box 10"/>
            <p:cNvSpPr txBox="1">
              <a:spLocks noChangeArrowheads="1"/>
            </p:cNvSpPr>
            <p:nvPr/>
          </p:nvSpPr>
          <p:spPr bwMode="auto">
            <a:xfrm>
              <a:off x="3063" y="1928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peer</a:t>
              </a:r>
            </a:p>
          </p:txBody>
        </p:sp>
        <p:sp>
          <p:nvSpPr>
            <p:cNvPr id="125996" name="Oval 11"/>
            <p:cNvSpPr>
              <a:spLocks noChangeArrowheads="1"/>
            </p:cNvSpPr>
            <p:nvPr/>
          </p:nvSpPr>
          <p:spPr bwMode="auto">
            <a:xfrm>
              <a:off x="2330" y="1276"/>
              <a:ext cx="151" cy="151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125954" name="Rectangle 12"/>
          <p:cNvSpPr>
            <a:spLocks noChangeArrowheads="1"/>
          </p:cNvSpPr>
          <p:nvPr/>
        </p:nvSpPr>
        <p:spPr bwMode="auto">
          <a:xfrm>
            <a:off x="40957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3600" u="sng">
                <a:solidFill>
                  <a:srgbClr val="3333CC"/>
                </a:solidFill>
                <a:ea typeface="宋体" charset="-122"/>
              </a:rPr>
              <a:t>Export </a:t>
            </a:r>
            <a:r>
              <a:rPr lang="en-US" altLang="zh-CN" sz="3600" u="sng" dirty="0">
                <a:solidFill>
                  <a:srgbClr val="3333CC"/>
                </a:solidFill>
                <a:ea typeface="宋体" charset="-122"/>
              </a:rPr>
              <a:t>Policies and Economics</a:t>
            </a:r>
          </a:p>
        </p:txBody>
      </p:sp>
      <p:sp>
        <p:nvSpPr>
          <p:cNvPr id="386061" name="Freeform 13"/>
          <p:cNvSpPr>
            <a:spLocks/>
          </p:cNvSpPr>
          <p:nvPr/>
        </p:nvSpPr>
        <p:spPr bwMode="auto">
          <a:xfrm>
            <a:off x="1131888" y="4675188"/>
            <a:ext cx="2182812" cy="254000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6062" name="Freeform 14"/>
          <p:cNvSpPr>
            <a:spLocks/>
          </p:cNvSpPr>
          <p:nvPr/>
        </p:nvSpPr>
        <p:spPr bwMode="auto">
          <a:xfrm>
            <a:off x="2476500" y="2020888"/>
            <a:ext cx="2182813" cy="254000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6063" name="Freeform 15"/>
          <p:cNvSpPr>
            <a:spLocks/>
          </p:cNvSpPr>
          <p:nvPr/>
        </p:nvSpPr>
        <p:spPr bwMode="auto">
          <a:xfrm flipV="1">
            <a:off x="3856038" y="1701800"/>
            <a:ext cx="882650" cy="388938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6064" name="Freeform 16"/>
          <p:cNvSpPr>
            <a:spLocks/>
          </p:cNvSpPr>
          <p:nvPr/>
        </p:nvSpPr>
        <p:spPr bwMode="auto">
          <a:xfrm>
            <a:off x="3736975" y="2201863"/>
            <a:ext cx="644525" cy="744537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6065" name="Freeform 17"/>
          <p:cNvSpPr>
            <a:spLocks/>
          </p:cNvSpPr>
          <p:nvPr/>
        </p:nvSpPr>
        <p:spPr bwMode="auto">
          <a:xfrm>
            <a:off x="5538788" y="4779963"/>
            <a:ext cx="2182812" cy="254000"/>
          </a:xfrm>
          <a:custGeom>
            <a:avLst/>
            <a:gdLst>
              <a:gd name="T0" fmla="*/ 0 w 1375"/>
              <a:gd name="T1" fmla="*/ 2147483647 h 160"/>
              <a:gd name="T2" fmla="*/ 2147483647 w 1375"/>
              <a:gd name="T3" fmla="*/ 2147483647 h 160"/>
              <a:gd name="T4" fmla="*/ 2147483647 w 1375"/>
              <a:gd name="T5" fmla="*/ 2147483647 h 160"/>
              <a:gd name="T6" fmla="*/ 2147483647 w 1375"/>
              <a:gd name="T7" fmla="*/ 2147483647 h 160"/>
              <a:gd name="T8" fmla="*/ 2147483647 w 1375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0"/>
              <a:gd name="T17" fmla="*/ 1375 w 1375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0">
                <a:moveTo>
                  <a:pt x="0" y="20"/>
                </a:moveTo>
                <a:cubicBezTo>
                  <a:pt x="223" y="10"/>
                  <a:pt x="447" y="0"/>
                  <a:pt x="655" y="20"/>
                </a:cubicBezTo>
                <a:cubicBezTo>
                  <a:pt x="863" y="40"/>
                  <a:pt x="1143" y="116"/>
                  <a:pt x="1250" y="138"/>
                </a:cubicBezTo>
                <a:cubicBezTo>
                  <a:pt x="1357" y="160"/>
                  <a:pt x="1275" y="152"/>
                  <a:pt x="1296" y="151"/>
                </a:cubicBezTo>
                <a:cubicBezTo>
                  <a:pt x="1317" y="150"/>
                  <a:pt x="1319" y="140"/>
                  <a:pt x="1375" y="131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211138" y="3905250"/>
            <a:ext cx="4352925" cy="2292350"/>
            <a:chOff x="986" y="715"/>
            <a:chExt cx="2742" cy="1444"/>
          </a:xfrm>
        </p:grpSpPr>
        <p:sp>
          <p:nvSpPr>
            <p:cNvPr id="125979" name="Line 19"/>
            <p:cNvSpPr>
              <a:spLocks noChangeShapeType="1"/>
            </p:cNvSpPr>
            <p:nvPr/>
          </p:nvSpPr>
          <p:spPr bwMode="auto">
            <a:xfrm>
              <a:off x="1330" y="1349"/>
              <a:ext cx="109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80" name="Line 20"/>
            <p:cNvSpPr>
              <a:spLocks noChangeShapeType="1"/>
            </p:cNvSpPr>
            <p:nvPr/>
          </p:nvSpPr>
          <p:spPr bwMode="auto">
            <a:xfrm flipV="1">
              <a:off x="2410" y="949"/>
              <a:ext cx="714" cy="3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81" name="Line 21"/>
            <p:cNvSpPr>
              <a:spLocks noChangeShapeType="1"/>
            </p:cNvSpPr>
            <p:nvPr/>
          </p:nvSpPr>
          <p:spPr bwMode="auto">
            <a:xfrm>
              <a:off x="2384" y="1342"/>
              <a:ext cx="674" cy="1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82" name="Line 22"/>
            <p:cNvSpPr>
              <a:spLocks noChangeShapeType="1"/>
            </p:cNvSpPr>
            <p:nvPr/>
          </p:nvSpPr>
          <p:spPr bwMode="auto">
            <a:xfrm>
              <a:off x="2384" y="1342"/>
              <a:ext cx="589" cy="7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83" name="Text Box 23"/>
            <p:cNvSpPr txBox="1">
              <a:spLocks noChangeArrowheads="1"/>
            </p:cNvSpPr>
            <p:nvPr/>
          </p:nvSpPr>
          <p:spPr bwMode="auto">
            <a:xfrm>
              <a:off x="986" y="1032"/>
              <a:ext cx="6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provider</a:t>
              </a:r>
            </a:p>
          </p:txBody>
        </p:sp>
        <p:sp>
          <p:nvSpPr>
            <p:cNvPr id="125984" name="Text Box 24"/>
            <p:cNvSpPr txBox="1">
              <a:spLocks noChangeArrowheads="1"/>
            </p:cNvSpPr>
            <p:nvPr/>
          </p:nvSpPr>
          <p:spPr bwMode="auto">
            <a:xfrm>
              <a:off x="2934" y="715"/>
              <a:ext cx="6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provider</a:t>
              </a:r>
            </a:p>
          </p:txBody>
        </p:sp>
        <p:sp>
          <p:nvSpPr>
            <p:cNvPr id="125985" name="Text Box 25"/>
            <p:cNvSpPr txBox="1">
              <a:spLocks noChangeArrowheads="1"/>
            </p:cNvSpPr>
            <p:nvPr/>
          </p:nvSpPr>
          <p:spPr bwMode="auto">
            <a:xfrm>
              <a:off x="2989" y="1368"/>
              <a:ext cx="7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customer</a:t>
              </a:r>
            </a:p>
          </p:txBody>
        </p:sp>
        <p:sp>
          <p:nvSpPr>
            <p:cNvPr id="125986" name="Text Box 26"/>
            <p:cNvSpPr txBox="1">
              <a:spLocks noChangeArrowheads="1"/>
            </p:cNvSpPr>
            <p:nvPr/>
          </p:nvSpPr>
          <p:spPr bwMode="auto">
            <a:xfrm>
              <a:off x="3063" y="1928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peer</a:t>
              </a:r>
            </a:p>
          </p:txBody>
        </p:sp>
        <p:sp>
          <p:nvSpPr>
            <p:cNvPr id="125987" name="Oval 27"/>
            <p:cNvSpPr>
              <a:spLocks noChangeArrowheads="1"/>
            </p:cNvSpPr>
            <p:nvPr/>
          </p:nvSpPr>
          <p:spPr bwMode="auto">
            <a:xfrm>
              <a:off x="2330" y="1276"/>
              <a:ext cx="151" cy="151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4862513" y="3957638"/>
            <a:ext cx="4148137" cy="2292350"/>
            <a:chOff x="1115" y="715"/>
            <a:chExt cx="2613" cy="1444"/>
          </a:xfrm>
        </p:grpSpPr>
        <p:sp>
          <p:nvSpPr>
            <p:cNvPr id="125970" name="Line 29"/>
            <p:cNvSpPr>
              <a:spLocks noChangeShapeType="1"/>
            </p:cNvSpPr>
            <p:nvPr/>
          </p:nvSpPr>
          <p:spPr bwMode="auto">
            <a:xfrm>
              <a:off x="1330" y="1349"/>
              <a:ext cx="109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71" name="Line 30"/>
            <p:cNvSpPr>
              <a:spLocks noChangeShapeType="1"/>
            </p:cNvSpPr>
            <p:nvPr/>
          </p:nvSpPr>
          <p:spPr bwMode="auto">
            <a:xfrm flipV="1">
              <a:off x="2410" y="949"/>
              <a:ext cx="714" cy="3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72" name="Line 31"/>
            <p:cNvSpPr>
              <a:spLocks noChangeShapeType="1"/>
            </p:cNvSpPr>
            <p:nvPr/>
          </p:nvSpPr>
          <p:spPr bwMode="auto">
            <a:xfrm>
              <a:off x="2384" y="1342"/>
              <a:ext cx="674" cy="1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73" name="Line 32"/>
            <p:cNvSpPr>
              <a:spLocks noChangeShapeType="1"/>
            </p:cNvSpPr>
            <p:nvPr/>
          </p:nvSpPr>
          <p:spPr bwMode="auto">
            <a:xfrm>
              <a:off x="2384" y="1342"/>
              <a:ext cx="589" cy="7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974" name="Text Box 33"/>
            <p:cNvSpPr txBox="1">
              <a:spLocks noChangeArrowheads="1"/>
            </p:cNvSpPr>
            <p:nvPr/>
          </p:nvSpPr>
          <p:spPr bwMode="auto">
            <a:xfrm>
              <a:off x="1115" y="1032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peer</a:t>
              </a:r>
            </a:p>
          </p:txBody>
        </p:sp>
        <p:sp>
          <p:nvSpPr>
            <p:cNvPr id="125975" name="Text Box 34"/>
            <p:cNvSpPr txBox="1">
              <a:spLocks noChangeArrowheads="1"/>
            </p:cNvSpPr>
            <p:nvPr/>
          </p:nvSpPr>
          <p:spPr bwMode="auto">
            <a:xfrm>
              <a:off x="2934" y="715"/>
              <a:ext cx="6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provider</a:t>
              </a:r>
            </a:p>
          </p:txBody>
        </p:sp>
        <p:sp>
          <p:nvSpPr>
            <p:cNvPr id="125976" name="Text Box 35"/>
            <p:cNvSpPr txBox="1">
              <a:spLocks noChangeArrowheads="1"/>
            </p:cNvSpPr>
            <p:nvPr/>
          </p:nvSpPr>
          <p:spPr bwMode="auto">
            <a:xfrm>
              <a:off x="2989" y="1368"/>
              <a:ext cx="7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customer</a:t>
              </a:r>
            </a:p>
          </p:txBody>
        </p:sp>
        <p:sp>
          <p:nvSpPr>
            <p:cNvPr id="125977" name="Text Box 36"/>
            <p:cNvSpPr txBox="1">
              <a:spLocks noChangeArrowheads="1"/>
            </p:cNvSpPr>
            <p:nvPr/>
          </p:nvSpPr>
          <p:spPr bwMode="auto">
            <a:xfrm>
              <a:off x="3063" y="1928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peer</a:t>
              </a:r>
            </a:p>
          </p:txBody>
        </p:sp>
        <p:sp>
          <p:nvSpPr>
            <p:cNvPr id="125978" name="Oval 37"/>
            <p:cNvSpPr>
              <a:spLocks noChangeArrowheads="1"/>
            </p:cNvSpPr>
            <p:nvPr/>
          </p:nvSpPr>
          <p:spPr bwMode="auto">
            <a:xfrm>
              <a:off x="2330" y="1276"/>
              <a:ext cx="151" cy="151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386086" name="Text Box 38"/>
          <p:cNvSpPr txBox="1">
            <a:spLocks noChangeArrowheads="1"/>
          </p:cNvSpPr>
          <p:nvPr/>
        </p:nvSpPr>
        <p:spPr bwMode="auto">
          <a:xfrm>
            <a:off x="6083300" y="1609725"/>
            <a:ext cx="2643672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Routes learned from a </a:t>
            </a:r>
            <a:br>
              <a:rPr lang="en-US" altLang="zh-CN" sz="1800" dirty="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customer are sent to</a:t>
            </a:r>
            <a:br>
              <a:rPr lang="en-US" altLang="zh-CN" sz="1800" dirty="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all other neighbors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386087" name="Text Box 39"/>
          <p:cNvSpPr txBox="1">
            <a:spLocks noChangeArrowheads="1"/>
          </p:cNvSpPr>
          <p:nvPr/>
        </p:nvSpPr>
        <p:spPr bwMode="auto">
          <a:xfrm>
            <a:off x="420688" y="5827713"/>
            <a:ext cx="2456122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Routes learned from </a:t>
            </a:r>
            <a:br>
              <a:rPr lang="en-US" altLang="zh-CN" sz="1800" dirty="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a provider are sent</a:t>
            </a:r>
            <a:br>
              <a:rPr lang="en-US" altLang="zh-CN" sz="1800" dirty="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only to customers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386088" name="Text Box 40"/>
          <p:cNvSpPr txBox="1">
            <a:spLocks noChangeArrowheads="1"/>
          </p:cNvSpPr>
          <p:nvPr/>
        </p:nvSpPr>
        <p:spPr bwMode="auto">
          <a:xfrm>
            <a:off x="4965700" y="5784850"/>
            <a:ext cx="2456122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Routes learned from </a:t>
            </a:r>
            <a:br>
              <a:rPr lang="en-US" altLang="zh-CN" sz="1800" dirty="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a peer are sent only </a:t>
            </a:r>
            <a:br>
              <a:rPr lang="en-US" altLang="zh-CN" sz="1800" dirty="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to customers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125965" name="Line 41"/>
          <p:cNvSpPr>
            <a:spLocks noChangeShapeType="1"/>
          </p:cNvSpPr>
          <p:nvPr/>
        </p:nvSpPr>
        <p:spPr bwMode="auto">
          <a:xfrm>
            <a:off x="0" y="3643313"/>
            <a:ext cx="9144000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5966" name="Line 42"/>
          <p:cNvSpPr>
            <a:spLocks noChangeShapeType="1"/>
          </p:cNvSpPr>
          <p:nvPr/>
        </p:nvSpPr>
        <p:spPr bwMode="auto">
          <a:xfrm>
            <a:off x="4527550" y="3657600"/>
            <a:ext cx="14288" cy="320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5967" name="Text Box 43"/>
          <p:cNvSpPr txBox="1">
            <a:spLocks noChangeArrowheads="1"/>
          </p:cNvSpPr>
          <p:nvPr/>
        </p:nvSpPr>
        <p:spPr bwMode="auto">
          <a:xfrm>
            <a:off x="458788" y="1260475"/>
            <a:ext cx="41687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case 1: routes learned from customer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5968" name="Rectangle 44"/>
          <p:cNvSpPr>
            <a:spLocks noChangeArrowheads="1"/>
          </p:cNvSpPr>
          <p:nvPr/>
        </p:nvSpPr>
        <p:spPr bwMode="auto">
          <a:xfrm>
            <a:off x="33338" y="3624263"/>
            <a:ext cx="41132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case 2: routes learned from provider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5969" name="Rectangle 45"/>
          <p:cNvSpPr>
            <a:spLocks noChangeArrowheads="1"/>
          </p:cNvSpPr>
          <p:nvPr/>
        </p:nvSpPr>
        <p:spPr bwMode="auto">
          <a:xfrm>
            <a:off x="4603750" y="3644900"/>
            <a:ext cx="3698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case 3: routes learned from peer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6" name="Slide Number Placeholder 2">
            <a:extLst>
              <a:ext uri="{FF2B5EF4-FFF2-40B4-BE49-F238E27FC236}">
                <a16:creationId xmlns:a16="http://schemas.microsoft.com/office/drawing/2014/main" id="{3A36421B-AB61-6B44-A104-42E0D62862D5}"/>
              </a:ext>
            </a:extLst>
          </p:cNvPr>
          <p:cNvSpPr txBox="1">
            <a:spLocks/>
          </p:cNvSpPr>
          <p:nvPr/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 smtClean="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66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61" grpId="0" animBg="1"/>
      <p:bldP spid="386062" grpId="0" animBg="1"/>
      <p:bldP spid="386063" grpId="0" animBg="1"/>
      <p:bldP spid="386064" grpId="0" animBg="1"/>
      <p:bldP spid="386065" grpId="0" animBg="1"/>
      <p:bldP spid="386086" grpId="0" animBg="1"/>
      <p:bldP spid="386087" grpId="0" animBg="1"/>
      <p:bldP spid="38608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Line 2"/>
          <p:cNvSpPr>
            <a:spLocks noChangeShapeType="1"/>
          </p:cNvSpPr>
          <p:nvPr/>
        </p:nvSpPr>
        <p:spPr bwMode="auto">
          <a:xfrm flipH="1">
            <a:off x="4435475" y="4144963"/>
            <a:ext cx="0" cy="7874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02" name="Rectangle 3"/>
          <p:cNvSpPr>
            <a:spLocks noChangeArrowheads="1"/>
          </p:cNvSpPr>
          <p:nvPr/>
        </p:nvSpPr>
        <p:spPr bwMode="auto">
          <a:xfrm>
            <a:off x="357188" y="319088"/>
            <a:ext cx="8558212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2800" u="sng">
                <a:solidFill>
                  <a:srgbClr val="3333CC"/>
                </a:solidFill>
                <a:ea typeface="宋体" charset="-122"/>
              </a:rPr>
              <a:t>Example: Typical Export -&gt; No-Valley Routing</a:t>
            </a:r>
          </a:p>
        </p:txBody>
      </p:sp>
      <p:sp>
        <p:nvSpPr>
          <p:cNvPr id="128003" name="Line 4"/>
          <p:cNvSpPr>
            <a:spLocks noChangeShapeType="1"/>
          </p:cNvSpPr>
          <p:nvPr/>
        </p:nvSpPr>
        <p:spPr bwMode="auto">
          <a:xfrm>
            <a:off x="2514600" y="2133600"/>
            <a:ext cx="1312863" cy="14351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04" name="Line 5"/>
          <p:cNvSpPr>
            <a:spLocks noChangeShapeType="1"/>
          </p:cNvSpPr>
          <p:nvPr/>
        </p:nvSpPr>
        <p:spPr bwMode="auto">
          <a:xfrm flipH="1">
            <a:off x="4678363" y="2286000"/>
            <a:ext cx="731837" cy="1201738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8005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71600"/>
            <a:ext cx="20574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6" name="Picture 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429000"/>
            <a:ext cx="1920875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7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4000"/>
            <a:ext cx="243522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8" name="Rectangle 9"/>
          <p:cNvSpPr>
            <a:spLocks noChangeArrowheads="1"/>
          </p:cNvSpPr>
          <p:nvPr/>
        </p:nvSpPr>
        <p:spPr bwMode="auto">
          <a:xfrm>
            <a:off x="2509838" y="1676400"/>
            <a:ext cx="40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 b="1">
                <a:solidFill>
                  <a:srgbClr val="000000"/>
                </a:solidFill>
                <a:ea typeface="宋体" charset="-122"/>
              </a:rPr>
              <a:t>P</a:t>
            </a:r>
            <a:r>
              <a:rPr lang="en-US" altLang="zh-CN" sz="1800" b="1" baseline="-25000">
                <a:solidFill>
                  <a:srgbClr val="000000"/>
                </a:solidFill>
                <a:ea typeface="宋体" charset="-122"/>
              </a:rPr>
              <a:t>1</a:t>
            </a:r>
          </a:p>
        </p:txBody>
      </p:sp>
      <p:sp>
        <p:nvSpPr>
          <p:cNvPr id="128009" name="Text Box 12"/>
          <p:cNvSpPr txBox="1">
            <a:spLocks noChangeArrowheads="1"/>
          </p:cNvSpPr>
          <p:nvPr/>
        </p:nvSpPr>
        <p:spPr bwMode="auto">
          <a:xfrm>
            <a:off x="4184650" y="3776663"/>
            <a:ext cx="40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b="1">
                <a:solidFill>
                  <a:srgbClr val="000000"/>
                </a:solidFill>
                <a:ea typeface="宋体" charset="-122"/>
              </a:rPr>
              <a:t>A</a:t>
            </a:r>
          </a:p>
        </p:txBody>
      </p:sp>
      <p:sp>
        <p:nvSpPr>
          <p:cNvPr id="128010" name="Rectangle 15"/>
          <p:cNvSpPr>
            <a:spLocks noChangeArrowheads="1"/>
          </p:cNvSpPr>
          <p:nvPr/>
        </p:nvSpPr>
        <p:spPr bwMode="auto">
          <a:xfrm>
            <a:off x="5595938" y="1946275"/>
            <a:ext cx="40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 b="1">
                <a:solidFill>
                  <a:srgbClr val="000000"/>
                </a:solidFill>
                <a:ea typeface="宋体" charset="-122"/>
              </a:rPr>
              <a:t>P</a:t>
            </a:r>
            <a:r>
              <a:rPr lang="en-US" altLang="zh-CN" sz="1800" b="1" baseline="-25000">
                <a:solidFill>
                  <a:srgbClr val="000000"/>
                </a:solidFill>
                <a:ea typeface="宋体" charset="-122"/>
              </a:rPr>
              <a:t>2</a:t>
            </a: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2578100" y="2428875"/>
            <a:ext cx="6413500" cy="3514725"/>
            <a:chOff x="1624" y="1530"/>
            <a:chExt cx="4040" cy="2214"/>
          </a:xfrm>
        </p:grpSpPr>
        <p:sp>
          <p:nvSpPr>
            <p:cNvPr id="128025" name="Freeform 13"/>
            <p:cNvSpPr>
              <a:spLocks/>
            </p:cNvSpPr>
            <p:nvPr/>
          </p:nvSpPr>
          <p:spPr bwMode="auto">
            <a:xfrm>
              <a:off x="1624" y="1530"/>
              <a:ext cx="945" cy="1642"/>
            </a:xfrm>
            <a:custGeom>
              <a:avLst/>
              <a:gdLst>
                <a:gd name="T0" fmla="*/ 0 w 945"/>
                <a:gd name="T1" fmla="*/ 0 h 1642"/>
                <a:gd name="T2" fmla="*/ 444 w 945"/>
                <a:gd name="T3" fmla="*/ 547 h 1642"/>
                <a:gd name="T4" fmla="*/ 750 w 945"/>
                <a:gd name="T5" fmla="*/ 826 h 1642"/>
                <a:gd name="T6" fmla="*/ 900 w 945"/>
                <a:gd name="T7" fmla="*/ 1132 h 1642"/>
                <a:gd name="T8" fmla="*/ 945 w 945"/>
                <a:gd name="T9" fmla="*/ 1642 h 16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5"/>
                <a:gd name="T16" fmla="*/ 0 h 1642"/>
                <a:gd name="T17" fmla="*/ 945 w 945"/>
                <a:gd name="T18" fmla="*/ 1642 h 16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5" h="1642">
                  <a:moveTo>
                    <a:pt x="0" y="0"/>
                  </a:moveTo>
                  <a:cubicBezTo>
                    <a:pt x="74" y="89"/>
                    <a:pt x="319" y="409"/>
                    <a:pt x="444" y="547"/>
                  </a:cubicBezTo>
                  <a:cubicBezTo>
                    <a:pt x="569" y="685"/>
                    <a:pt x="674" y="729"/>
                    <a:pt x="750" y="826"/>
                  </a:cubicBezTo>
                  <a:cubicBezTo>
                    <a:pt x="826" y="923"/>
                    <a:pt x="867" y="995"/>
                    <a:pt x="900" y="1132"/>
                  </a:cubicBezTo>
                  <a:cubicBezTo>
                    <a:pt x="932" y="1268"/>
                    <a:pt x="935" y="1535"/>
                    <a:pt x="945" y="1642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26" name="Freeform 16"/>
            <p:cNvSpPr>
              <a:spLocks/>
            </p:cNvSpPr>
            <p:nvPr/>
          </p:nvSpPr>
          <p:spPr bwMode="auto">
            <a:xfrm>
              <a:off x="2928" y="1536"/>
              <a:ext cx="576" cy="1569"/>
            </a:xfrm>
            <a:custGeom>
              <a:avLst/>
              <a:gdLst>
                <a:gd name="T0" fmla="*/ 0 w 576"/>
                <a:gd name="T1" fmla="*/ 11 h 1824"/>
                <a:gd name="T2" fmla="*/ 48 w 576"/>
                <a:gd name="T3" fmla="*/ 7 h 1824"/>
                <a:gd name="T4" fmla="*/ 288 w 576"/>
                <a:gd name="T5" fmla="*/ 6 h 1824"/>
                <a:gd name="T6" fmla="*/ 192 w 576"/>
                <a:gd name="T7" fmla="*/ 5 h 1824"/>
                <a:gd name="T8" fmla="*/ 576 w 576"/>
                <a:gd name="T9" fmla="*/ 0 h 18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824"/>
                <a:gd name="T17" fmla="*/ 576 w 576"/>
                <a:gd name="T18" fmla="*/ 1824 h 18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824">
                  <a:moveTo>
                    <a:pt x="0" y="1824"/>
                  </a:moveTo>
                  <a:cubicBezTo>
                    <a:pt x="0" y="1556"/>
                    <a:pt x="0" y="1288"/>
                    <a:pt x="48" y="1152"/>
                  </a:cubicBezTo>
                  <a:cubicBezTo>
                    <a:pt x="96" y="1016"/>
                    <a:pt x="264" y="1064"/>
                    <a:pt x="288" y="1008"/>
                  </a:cubicBezTo>
                  <a:cubicBezTo>
                    <a:pt x="312" y="952"/>
                    <a:pt x="144" y="984"/>
                    <a:pt x="192" y="816"/>
                  </a:cubicBezTo>
                  <a:cubicBezTo>
                    <a:pt x="240" y="648"/>
                    <a:pt x="408" y="324"/>
                    <a:pt x="576" y="0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027" name="Group 18"/>
            <p:cNvGrpSpPr>
              <a:grpSpLocks/>
            </p:cNvGrpSpPr>
            <p:nvPr/>
          </p:nvGrpSpPr>
          <p:grpSpPr bwMode="auto">
            <a:xfrm>
              <a:off x="3648" y="3264"/>
              <a:ext cx="2016" cy="480"/>
              <a:chOff x="3264" y="3456"/>
              <a:chExt cx="2016" cy="480"/>
            </a:xfrm>
          </p:grpSpPr>
          <p:sp>
            <p:nvSpPr>
              <p:cNvPr id="128028" name="Line 19"/>
              <p:cNvSpPr>
                <a:spLocks noChangeShapeType="1"/>
              </p:cNvSpPr>
              <p:nvPr/>
            </p:nvSpPr>
            <p:spPr bwMode="auto">
              <a:xfrm flipH="1">
                <a:off x="3504" y="3696"/>
                <a:ext cx="880" cy="0"/>
              </a:xfrm>
              <a:prstGeom prst="line">
                <a:avLst/>
              </a:prstGeom>
              <a:noFill/>
              <a:ln w="76200">
                <a:solidFill>
                  <a:schemeClr val="accent2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029" name="Rectangle 20"/>
              <p:cNvSpPr>
                <a:spLocks noChangeArrowheads="1"/>
              </p:cNvSpPr>
              <p:nvPr/>
            </p:nvSpPr>
            <p:spPr bwMode="auto">
              <a:xfrm>
                <a:off x="4414" y="3566"/>
                <a:ext cx="7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1800">
                    <a:solidFill>
                      <a:srgbClr val="000000"/>
                    </a:solidFill>
                    <a:ea typeface="宋体" charset="-122"/>
                  </a:rPr>
                  <a:t>IP traffic</a:t>
                </a:r>
              </a:p>
            </p:txBody>
          </p:sp>
          <p:sp>
            <p:nvSpPr>
              <p:cNvPr id="128030" name="Rectangle 21"/>
              <p:cNvSpPr>
                <a:spLocks noChangeArrowheads="1"/>
              </p:cNvSpPr>
              <p:nvPr/>
            </p:nvSpPr>
            <p:spPr bwMode="auto">
              <a:xfrm>
                <a:off x="3264" y="3456"/>
                <a:ext cx="2016" cy="4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4" name="Group 40"/>
          <p:cNvGrpSpPr>
            <a:grpSpLocks/>
          </p:cNvGrpSpPr>
          <p:nvPr/>
        </p:nvGrpSpPr>
        <p:grpSpPr bwMode="auto">
          <a:xfrm>
            <a:off x="479425" y="2997202"/>
            <a:ext cx="2751138" cy="646113"/>
            <a:chOff x="302" y="1888"/>
            <a:chExt cx="1733" cy="407"/>
          </a:xfrm>
        </p:grpSpPr>
        <p:sp>
          <p:nvSpPr>
            <p:cNvPr id="128023" name="Line 23"/>
            <p:cNvSpPr>
              <a:spLocks noChangeShapeType="1"/>
            </p:cNvSpPr>
            <p:nvPr/>
          </p:nvSpPr>
          <p:spPr bwMode="auto">
            <a:xfrm flipH="1">
              <a:off x="1646" y="1900"/>
              <a:ext cx="389" cy="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8024" name="Text Box 24"/>
            <p:cNvSpPr txBox="1">
              <a:spLocks noChangeArrowheads="1"/>
            </p:cNvSpPr>
            <p:nvPr/>
          </p:nvSpPr>
          <p:spPr bwMode="auto">
            <a:xfrm>
              <a:off x="302" y="1888"/>
              <a:ext cx="1343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A advertises path </a:t>
              </a:r>
              <a:b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to C, but not P</a:t>
              </a:r>
              <a:r>
                <a:rPr lang="en-US" altLang="zh-CN" sz="1800" baseline="-25000" dirty="0">
                  <a:solidFill>
                    <a:srgbClr val="000000"/>
                  </a:solidFill>
                  <a:ea typeface="宋体" charset="-122"/>
                </a:rPr>
                <a:t>2</a:t>
              </a:r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4692653" y="4119563"/>
            <a:ext cx="4541839" cy="646112"/>
            <a:chOff x="3133" y="1566"/>
            <a:chExt cx="2861" cy="407"/>
          </a:xfrm>
        </p:grpSpPr>
        <p:sp>
          <p:nvSpPr>
            <p:cNvPr id="128021" name="Line 26"/>
            <p:cNvSpPr>
              <a:spLocks noChangeShapeType="1"/>
            </p:cNvSpPr>
            <p:nvPr/>
          </p:nvSpPr>
          <p:spPr bwMode="auto">
            <a:xfrm flipV="1">
              <a:off x="3133" y="1756"/>
              <a:ext cx="1534" cy="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8022" name="Text Box 27"/>
            <p:cNvSpPr txBox="1">
              <a:spLocks noChangeArrowheads="1"/>
            </p:cNvSpPr>
            <p:nvPr/>
          </p:nvSpPr>
          <p:spPr bwMode="auto">
            <a:xfrm>
              <a:off x="4667" y="1566"/>
              <a:ext cx="1327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A advertises to C </a:t>
              </a:r>
              <a:b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paths to P</a:t>
              </a:r>
              <a:r>
                <a:rPr lang="en-US" altLang="zh-CN" sz="1800" baseline="-25000" dirty="0">
                  <a:solidFill>
                    <a:srgbClr val="000000"/>
                  </a:solidFill>
                  <a:ea typeface="宋体" charset="-122"/>
                </a:rPr>
                <a:t>1</a:t>
              </a:r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 and P</a:t>
              </a:r>
              <a:r>
                <a:rPr lang="en-US" altLang="zh-CN" sz="1800" baseline="-25000" dirty="0">
                  <a:solidFill>
                    <a:srgbClr val="000000"/>
                  </a:solidFill>
                  <a:ea typeface="宋体" charset="-122"/>
                </a:rPr>
                <a:t>2</a:t>
              </a:r>
            </a:p>
          </p:txBody>
        </p:sp>
      </p:grpSp>
      <p:grpSp>
        <p:nvGrpSpPr>
          <p:cNvPr id="6" name="Group 41"/>
          <p:cNvGrpSpPr>
            <a:grpSpLocks/>
          </p:cNvGrpSpPr>
          <p:nvPr/>
        </p:nvGrpSpPr>
        <p:grpSpPr bwMode="auto">
          <a:xfrm>
            <a:off x="5102225" y="2954338"/>
            <a:ext cx="3786188" cy="728662"/>
            <a:chOff x="3214" y="1861"/>
            <a:chExt cx="2385" cy="459"/>
          </a:xfrm>
        </p:grpSpPr>
        <p:sp>
          <p:nvSpPr>
            <p:cNvPr id="128019" name="Line 29"/>
            <p:cNvSpPr>
              <a:spLocks noChangeShapeType="1"/>
            </p:cNvSpPr>
            <p:nvPr/>
          </p:nvSpPr>
          <p:spPr bwMode="auto">
            <a:xfrm>
              <a:off x="3214" y="1861"/>
              <a:ext cx="889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8020" name="Text Box 30"/>
            <p:cNvSpPr txBox="1">
              <a:spLocks noChangeArrowheads="1"/>
            </p:cNvSpPr>
            <p:nvPr/>
          </p:nvSpPr>
          <p:spPr bwMode="auto">
            <a:xfrm>
              <a:off x="4089" y="1910"/>
              <a:ext cx="1510" cy="4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A advertises path </a:t>
              </a:r>
              <a:b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to C, but not P</a:t>
              </a:r>
              <a:r>
                <a:rPr lang="en-US" altLang="zh-CN" sz="1800" baseline="-25000" dirty="0">
                  <a:solidFill>
                    <a:srgbClr val="000000"/>
                  </a:solidFill>
                  <a:ea typeface="宋体" charset="-122"/>
                </a:rPr>
                <a:t>1</a:t>
              </a:r>
            </a:p>
          </p:txBody>
        </p:sp>
      </p:grpSp>
      <p:sp>
        <p:nvSpPr>
          <p:cNvPr id="128015" name="Rectangle 31"/>
          <p:cNvSpPr>
            <a:spLocks noChangeArrowheads="1"/>
          </p:cNvSpPr>
          <p:nvPr/>
        </p:nvSpPr>
        <p:spPr bwMode="auto">
          <a:xfrm>
            <a:off x="514350" y="6308725"/>
            <a:ext cx="6353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3333CC"/>
                </a:solidFill>
                <a:ea typeface="宋体" charset="-122"/>
              </a:rPr>
              <a:t>Suppose P</a:t>
            </a:r>
            <a:r>
              <a:rPr lang="en-US" altLang="zh-CN" sz="1800" baseline="-25000">
                <a:solidFill>
                  <a:srgbClr val="3333CC"/>
                </a:solidFill>
                <a:ea typeface="宋体" charset="-122"/>
              </a:rPr>
              <a:t>1</a:t>
            </a:r>
            <a:r>
              <a:rPr lang="en-US" altLang="zh-CN" sz="1800">
                <a:solidFill>
                  <a:srgbClr val="3333CC"/>
                </a:solidFill>
                <a:ea typeface="宋体" charset="-122"/>
              </a:rPr>
              <a:t> and P</a:t>
            </a:r>
            <a:r>
              <a:rPr lang="en-US" altLang="zh-CN" sz="1800" baseline="-25000">
                <a:solidFill>
                  <a:srgbClr val="3333CC"/>
                </a:solidFill>
                <a:ea typeface="宋体" charset="-122"/>
              </a:rPr>
              <a:t>2</a:t>
            </a:r>
            <a:r>
              <a:rPr lang="en-US" altLang="zh-CN" sz="1800">
                <a:solidFill>
                  <a:srgbClr val="3333CC"/>
                </a:solidFill>
                <a:ea typeface="宋体" charset="-122"/>
              </a:rPr>
              <a:t> are providers of A; A is a provider of C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 </a:t>
            </a:r>
          </a:p>
        </p:txBody>
      </p:sp>
      <p:pic>
        <p:nvPicPr>
          <p:cNvPr id="128016" name="Picture 1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953000"/>
            <a:ext cx="24352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17" name="Rectangle 10"/>
          <p:cNvSpPr>
            <a:spLocks noChangeArrowheads="1"/>
          </p:cNvSpPr>
          <p:nvPr/>
        </p:nvSpPr>
        <p:spPr bwMode="auto">
          <a:xfrm>
            <a:off x="4386263" y="5278438"/>
            <a:ext cx="3254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 b="1">
                <a:solidFill>
                  <a:srgbClr val="000000"/>
                </a:solidFill>
                <a:ea typeface="宋体" charset="-122"/>
              </a:rPr>
              <a:t>C</a:t>
            </a:r>
          </a:p>
        </p:txBody>
      </p:sp>
      <p:sp>
        <p:nvSpPr>
          <p:cNvPr id="128018" name="Text Box 42"/>
          <p:cNvSpPr txBox="1">
            <a:spLocks noChangeArrowheads="1"/>
          </p:cNvSpPr>
          <p:nvPr/>
        </p:nvSpPr>
        <p:spPr bwMode="auto">
          <a:xfrm>
            <a:off x="2171700" y="3738563"/>
            <a:ext cx="107593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</a:rPr>
              <a:t>A learns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paths to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C, P1, P2</a:t>
            </a:r>
          </a:p>
        </p:txBody>
      </p: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C59EAD68-4842-064C-9D35-64F11BB47DC0}"/>
              </a:ext>
            </a:extLst>
          </p:cNvPr>
          <p:cNvSpPr txBox="1">
            <a:spLocks/>
          </p:cNvSpPr>
          <p:nvPr/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 smtClean="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29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>
          <a:xfrm>
            <a:off x="569913" y="198119"/>
            <a:ext cx="8024812" cy="954405"/>
          </a:xfrm>
        </p:spPr>
        <p:txBody>
          <a:bodyPr/>
          <a:lstStyle/>
          <a:p>
            <a:r>
              <a:rPr lang="en-US" altLang="zh-CN" sz="3200" dirty="0">
                <a:ea typeface="宋体" charset="-122"/>
              </a:rPr>
              <a:t>Typical Export Policies Route Patterns</a:t>
            </a:r>
            <a:endParaRPr lang="en-US" altLang="en-US" sz="3200" dirty="0">
              <a:ea typeface="ＭＳ Ｐゴシック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Assume a BGP path SABCD to destination AS D. Consider the business relationship between each pair:</a:t>
            </a:r>
          </a:p>
          <a:p>
            <a:pPr lvl="1">
              <a:buFont typeface="ZapfDingbats" charset="0"/>
              <a:buNone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ZapfDingbats" charset="0"/>
              <a:buNone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ZapfDingbats" charset="0"/>
              <a:buNone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Three types of business relationships: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PC (provider-customer)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CP (customer-provider)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PP (peer-peer)</a:t>
            </a:r>
          </a:p>
        </p:txBody>
      </p:sp>
      <p:sp>
        <p:nvSpPr>
          <p:cNvPr id="1300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4D2665D3-7C91-2543-A291-952B583C64C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/>
              <a:t>26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0052" name="Rectangle 4"/>
          <p:cNvSpPr>
            <a:spLocks noChangeArrowheads="1"/>
          </p:cNvSpPr>
          <p:nvPr/>
        </p:nvSpPr>
        <p:spPr bwMode="auto">
          <a:xfrm>
            <a:off x="2724150" y="3536950"/>
            <a:ext cx="3109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2800"/>
              <a:t>S    A   B    C    D</a:t>
            </a:r>
          </a:p>
        </p:txBody>
      </p:sp>
      <p:sp>
        <p:nvSpPr>
          <p:cNvPr id="130053" name="Curved Down Arrow 6"/>
          <p:cNvSpPr>
            <a:spLocks noChangeArrowheads="1"/>
          </p:cNvSpPr>
          <p:nvPr/>
        </p:nvSpPr>
        <p:spPr bwMode="auto">
          <a:xfrm flipH="1">
            <a:off x="2871788" y="3219450"/>
            <a:ext cx="657225" cy="309563"/>
          </a:xfrm>
          <a:prstGeom prst="curvedDownArrow">
            <a:avLst>
              <a:gd name="adj1" fmla="val 25064"/>
              <a:gd name="adj2" fmla="val 50128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130054" name="Curved Down Arrow 7"/>
          <p:cNvSpPr>
            <a:spLocks noChangeArrowheads="1"/>
          </p:cNvSpPr>
          <p:nvPr/>
        </p:nvSpPr>
        <p:spPr bwMode="auto">
          <a:xfrm flipH="1">
            <a:off x="3554413" y="3224213"/>
            <a:ext cx="657225" cy="311150"/>
          </a:xfrm>
          <a:prstGeom prst="curvedDownArrow">
            <a:avLst>
              <a:gd name="adj1" fmla="val 24936"/>
              <a:gd name="adj2" fmla="val 49872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130055" name="Curved Down Arrow 8"/>
          <p:cNvSpPr>
            <a:spLocks noChangeArrowheads="1"/>
          </p:cNvSpPr>
          <p:nvPr/>
        </p:nvSpPr>
        <p:spPr bwMode="auto">
          <a:xfrm flipH="1">
            <a:off x="4230688" y="3243263"/>
            <a:ext cx="658812" cy="311150"/>
          </a:xfrm>
          <a:prstGeom prst="curvedDownArrow">
            <a:avLst>
              <a:gd name="adj1" fmla="val 24996"/>
              <a:gd name="adj2" fmla="val 49993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130056" name="Curved Down Arrow 8"/>
          <p:cNvSpPr>
            <a:spLocks noChangeArrowheads="1"/>
          </p:cNvSpPr>
          <p:nvPr/>
        </p:nvSpPr>
        <p:spPr bwMode="auto">
          <a:xfrm flipH="1">
            <a:off x="4932363" y="3248025"/>
            <a:ext cx="658812" cy="311150"/>
          </a:xfrm>
          <a:prstGeom prst="curvedDownArrow">
            <a:avLst>
              <a:gd name="adj1" fmla="val 24996"/>
              <a:gd name="adj2" fmla="val 49993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8407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28588"/>
            <a:ext cx="8339138" cy="1143000"/>
          </a:xfrm>
        </p:spPr>
        <p:txBody>
          <a:bodyPr/>
          <a:lstStyle/>
          <a:p>
            <a:r>
              <a:rPr lang="en-US" altLang="zh-CN" sz="2800" dirty="0">
                <a:ea typeface="宋体" charset="-122"/>
              </a:rPr>
              <a:t>Typical Export Policies Route Patterns</a:t>
            </a:r>
            <a:endParaRPr lang="zh-CN" altLang="en-US" sz="2800" dirty="0">
              <a:ea typeface="宋体" charset="-122"/>
            </a:endParaRPr>
          </a:p>
        </p:txBody>
      </p:sp>
      <p:sp>
        <p:nvSpPr>
          <p:cNvPr id="1320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36688"/>
            <a:ext cx="8051800" cy="50196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Invariant 1 of valid BGP routes (with labels representing business relationship)</a:t>
            </a:r>
          </a:p>
        </p:txBody>
      </p:sp>
      <p:grpSp>
        <p:nvGrpSpPr>
          <p:cNvPr id="132099" name="Group 4"/>
          <p:cNvGrpSpPr>
            <a:grpSpLocks/>
          </p:cNvGrpSpPr>
          <p:nvPr/>
        </p:nvGrpSpPr>
        <p:grpSpPr bwMode="auto">
          <a:xfrm>
            <a:off x="1917700" y="3065463"/>
            <a:ext cx="1174750" cy="503237"/>
            <a:chOff x="1649" y="1463"/>
            <a:chExt cx="740" cy="317"/>
          </a:xfrm>
        </p:grpSpPr>
        <p:sp>
          <p:nvSpPr>
            <p:cNvPr id="132114" name="Line 5"/>
            <p:cNvSpPr>
              <a:spLocks noChangeShapeType="1"/>
            </p:cNvSpPr>
            <p:nvPr/>
          </p:nvSpPr>
          <p:spPr bwMode="auto">
            <a:xfrm>
              <a:off x="1649" y="1780"/>
              <a:ext cx="74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15" name="Text Box 6"/>
            <p:cNvSpPr txBox="1">
              <a:spLocks noChangeArrowheads="1"/>
            </p:cNvSpPr>
            <p:nvPr/>
          </p:nvSpPr>
          <p:spPr bwMode="auto">
            <a:xfrm>
              <a:off x="1787" y="1463"/>
              <a:ext cx="58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       C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192463" y="3108325"/>
            <a:ext cx="4119562" cy="458788"/>
            <a:chOff x="2409" y="1475"/>
            <a:chExt cx="2264" cy="299"/>
          </a:xfrm>
        </p:grpSpPr>
        <p:sp>
          <p:nvSpPr>
            <p:cNvPr id="132112" name="Line 14"/>
            <p:cNvSpPr>
              <a:spLocks noChangeShapeType="1"/>
            </p:cNvSpPr>
            <p:nvPr/>
          </p:nvSpPr>
          <p:spPr bwMode="auto">
            <a:xfrm flipV="1">
              <a:off x="2409" y="1767"/>
              <a:ext cx="2264" cy="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13" name="Text Box 15"/>
            <p:cNvSpPr txBox="1">
              <a:spLocks noChangeArrowheads="1"/>
            </p:cNvSpPr>
            <p:nvPr/>
          </p:nvSpPr>
          <p:spPr bwMode="auto">
            <a:xfrm>
              <a:off x="2921" y="1475"/>
              <a:ext cx="1142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                          ?</a:t>
              </a:r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3171825" y="3062288"/>
            <a:ext cx="1214438" cy="503237"/>
            <a:chOff x="1998" y="2181"/>
            <a:chExt cx="765" cy="317"/>
          </a:xfrm>
        </p:grpSpPr>
        <p:sp>
          <p:nvSpPr>
            <p:cNvPr id="132110" name="Line 17"/>
            <p:cNvSpPr>
              <a:spLocks noChangeShapeType="1"/>
            </p:cNvSpPr>
            <p:nvPr/>
          </p:nvSpPr>
          <p:spPr bwMode="auto">
            <a:xfrm>
              <a:off x="1998" y="2498"/>
              <a:ext cx="7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11" name="Text Box 18"/>
            <p:cNvSpPr txBox="1">
              <a:spLocks noChangeArrowheads="1"/>
            </p:cNvSpPr>
            <p:nvPr/>
          </p:nvSpPr>
          <p:spPr bwMode="auto">
            <a:xfrm>
              <a:off x="2136" y="2181"/>
              <a:ext cx="62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        C</a:t>
              </a:r>
            </a:p>
          </p:txBody>
        </p:sp>
      </p:grp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4397375" y="3060700"/>
            <a:ext cx="1174750" cy="503238"/>
            <a:chOff x="2770" y="2180"/>
            <a:chExt cx="740" cy="317"/>
          </a:xfrm>
        </p:grpSpPr>
        <p:sp>
          <p:nvSpPr>
            <p:cNvPr id="132108" name="Line 19"/>
            <p:cNvSpPr>
              <a:spLocks noChangeShapeType="1"/>
            </p:cNvSpPr>
            <p:nvPr/>
          </p:nvSpPr>
          <p:spPr bwMode="auto">
            <a:xfrm>
              <a:off x="2770" y="2497"/>
              <a:ext cx="7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09" name="Text Box 20"/>
            <p:cNvSpPr txBox="1">
              <a:spLocks noChangeArrowheads="1"/>
            </p:cNvSpPr>
            <p:nvPr/>
          </p:nvSpPr>
          <p:spPr bwMode="auto">
            <a:xfrm>
              <a:off x="2908" y="2180"/>
              <a:ext cx="5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      C</a:t>
              </a:r>
            </a:p>
          </p:txBody>
        </p:sp>
      </p:grpSp>
      <p:sp>
        <p:nvSpPr>
          <p:cNvPr id="132103" name="Text Box 28"/>
          <p:cNvSpPr txBox="1">
            <a:spLocks noChangeArrowheads="1"/>
          </p:cNvSpPr>
          <p:nvPr/>
        </p:nvSpPr>
        <p:spPr bwMode="auto">
          <a:xfrm>
            <a:off x="7381875" y="3295650"/>
            <a:ext cx="693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Dest</a:t>
            </a:r>
            <a:endParaRPr lang="en-US" altLang="en-US" sz="1800">
              <a:solidFill>
                <a:srgbClr val="000000"/>
              </a:solidFill>
            </a:endParaRPr>
          </a:p>
        </p:txBody>
      </p: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5629275" y="3062288"/>
            <a:ext cx="1714500" cy="503237"/>
            <a:chOff x="2770" y="2180"/>
            <a:chExt cx="740" cy="317"/>
          </a:xfrm>
        </p:grpSpPr>
        <p:sp>
          <p:nvSpPr>
            <p:cNvPr id="132106" name="Line 38"/>
            <p:cNvSpPr>
              <a:spLocks noChangeShapeType="1"/>
            </p:cNvSpPr>
            <p:nvPr/>
          </p:nvSpPr>
          <p:spPr bwMode="auto">
            <a:xfrm>
              <a:off x="2770" y="2497"/>
              <a:ext cx="7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07" name="Text Box 39"/>
            <p:cNvSpPr txBox="1">
              <a:spLocks noChangeArrowheads="1"/>
            </p:cNvSpPr>
            <p:nvPr/>
          </p:nvSpPr>
          <p:spPr bwMode="auto">
            <a:xfrm>
              <a:off x="2952" y="2180"/>
              <a:ext cx="40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       C</a:t>
              </a:r>
            </a:p>
          </p:txBody>
        </p:sp>
      </p:grpSp>
      <p:sp>
        <p:nvSpPr>
          <p:cNvPr id="387112" name="Text Box 40"/>
          <p:cNvSpPr txBox="1">
            <a:spLocks noChangeArrowheads="1"/>
          </p:cNvSpPr>
          <p:nvPr/>
        </p:nvSpPr>
        <p:spPr bwMode="auto">
          <a:xfrm>
            <a:off x="792163" y="3829050"/>
            <a:ext cx="77283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</a:rPr>
              <a:t>Reasoning: only route learned from customer is sent to provider; thus </a:t>
            </a:r>
          </a:p>
          <a:p>
            <a:r>
              <a:rPr lang="en-US" altLang="en-US" sz="1800" dirty="0">
                <a:solidFill>
                  <a:srgbClr val="000000"/>
                </a:solidFill>
              </a:rPr>
              <a:t>after a PC, it is always PC to the destination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AF3C05F2-550B-5843-9492-A4EE42D5C8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61375" y="6565900"/>
            <a:ext cx="425450" cy="29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4D2665D3-7C91-2543-A291-952B583C64C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/>
              <a:t>27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0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1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28588"/>
            <a:ext cx="8339138" cy="1143000"/>
          </a:xfrm>
        </p:spPr>
        <p:txBody>
          <a:bodyPr/>
          <a:lstStyle/>
          <a:p>
            <a:r>
              <a:rPr lang="en-US" altLang="zh-CN" sz="2800" dirty="0">
                <a:ea typeface="宋体" charset="-122"/>
              </a:rPr>
              <a:t>Typical Export Policies Route Patterns</a:t>
            </a:r>
            <a:endParaRPr lang="zh-CN" altLang="en-US" sz="2800" dirty="0">
              <a:ea typeface="宋体" charset="-122"/>
            </a:endParaRPr>
          </a:p>
        </p:txBody>
      </p:sp>
      <p:sp>
        <p:nvSpPr>
          <p:cNvPr id="134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36688"/>
            <a:ext cx="8051800" cy="50196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Invariant 2 of valid BGP routes (with labels representing business relationship)</a:t>
            </a:r>
          </a:p>
        </p:txBody>
      </p:sp>
      <p:grpSp>
        <p:nvGrpSpPr>
          <p:cNvPr id="134147" name="Group 7"/>
          <p:cNvGrpSpPr>
            <a:grpSpLocks/>
          </p:cNvGrpSpPr>
          <p:nvPr/>
        </p:nvGrpSpPr>
        <p:grpSpPr bwMode="auto">
          <a:xfrm>
            <a:off x="4889500" y="3251200"/>
            <a:ext cx="1174750" cy="503238"/>
            <a:chOff x="3080" y="2685"/>
            <a:chExt cx="740" cy="317"/>
          </a:xfrm>
        </p:grpSpPr>
        <p:sp>
          <p:nvSpPr>
            <p:cNvPr id="134160" name="Line 8"/>
            <p:cNvSpPr>
              <a:spLocks noChangeShapeType="1"/>
            </p:cNvSpPr>
            <p:nvPr/>
          </p:nvSpPr>
          <p:spPr bwMode="auto">
            <a:xfrm>
              <a:off x="3080" y="3002"/>
              <a:ext cx="74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161" name="Text Box 9"/>
            <p:cNvSpPr txBox="1">
              <a:spLocks noChangeArrowheads="1"/>
            </p:cNvSpPr>
            <p:nvPr/>
          </p:nvSpPr>
          <p:spPr bwMode="auto">
            <a:xfrm>
              <a:off x="3218" y="2685"/>
              <a:ext cx="28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CP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939925" y="3308350"/>
            <a:ext cx="2846388" cy="444500"/>
            <a:chOff x="1222" y="2721"/>
            <a:chExt cx="1793" cy="280"/>
          </a:xfrm>
        </p:grpSpPr>
        <p:sp>
          <p:nvSpPr>
            <p:cNvPr id="134158" name="Line 11"/>
            <p:cNvSpPr>
              <a:spLocks noChangeShapeType="1"/>
            </p:cNvSpPr>
            <p:nvPr/>
          </p:nvSpPr>
          <p:spPr bwMode="auto">
            <a:xfrm>
              <a:off x="1222" y="2996"/>
              <a:ext cx="1793" cy="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159" name="Text Box 12"/>
            <p:cNvSpPr txBox="1">
              <a:spLocks noChangeArrowheads="1"/>
            </p:cNvSpPr>
            <p:nvPr/>
          </p:nvSpPr>
          <p:spPr bwMode="auto">
            <a:xfrm>
              <a:off x="2176" y="2721"/>
              <a:ext cx="1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?</a:t>
              </a:r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808163" y="3246438"/>
            <a:ext cx="2971800" cy="714375"/>
            <a:chOff x="1121" y="3258"/>
            <a:chExt cx="1872" cy="450"/>
          </a:xfrm>
        </p:grpSpPr>
        <p:sp>
          <p:nvSpPr>
            <p:cNvPr id="134153" name="Line 23"/>
            <p:cNvSpPr>
              <a:spLocks noChangeShapeType="1"/>
            </p:cNvSpPr>
            <p:nvPr/>
          </p:nvSpPr>
          <p:spPr bwMode="auto">
            <a:xfrm>
              <a:off x="1481" y="3576"/>
              <a:ext cx="7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154" name="Text Box 24"/>
            <p:cNvSpPr txBox="1">
              <a:spLocks noChangeArrowheads="1"/>
            </p:cNvSpPr>
            <p:nvPr/>
          </p:nvSpPr>
          <p:spPr bwMode="auto">
            <a:xfrm>
              <a:off x="1619" y="3259"/>
              <a:ext cx="27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CP</a:t>
              </a:r>
            </a:p>
          </p:txBody>
        </p:sp>
        <p:sp>
          <p:nvSpPr>
            <p:cNvPr id="134155" name="Line 25"/>
            <p:cNvSpPr>
              <a:spLocks noChangeShapeType="1"/>
            </p:cNvSpPr>
            <p:nvPr/>
          </p:nvSpPr>
          <p:spPr bwMode="auto">
            <a:xfrm>
              <a:off x="2253" y="3575"/>
              <a:ext cx="7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156" name="Text Box 26"/>
            <p:cNvSpPr txBox="1">
              <a:spLocks noChangeArrowheads="1"/>
            </p:cNvSpPr>
            <p:nvPr/>
          </p:nvSpPr>
          <p:spPr bwMode="auto">
            <a:xfrm>
              <a:off x="2391" y="3258"/>
              <a:ext cx="27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CP</a:t>
              </a:r>
            </a:p>
          </p:txBody>
        </p:sp>
        <p:sp>
          <p:nvSpPr>
            <p:cNvPr id="134157" name="Rectangle 27"/>
            <p:cNvSpPr>
              <a:spLocks noChangeArrowheads="1"/>
            </p:cNvSpPr>
            <p:nvPr/>
          </p:nvSpPr>
          <p:spPr bwMode="auto">
            <a:xfrm>
              <a:off x="1121" y="3477"/>
              <a:ext cx="3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······</a:t>
              </a:r>
              <a:endParaRPr lang="zh-CN" altLang="en-US" sz="1800">
                <a:solidFill>
                  <a:srgbClr val="000000"/>
                </a:solidFill>
                <a:ea typeface="宋体" charset="-122"/>
              </a:endParaRPr>
            </a:p>
          </p:txBody>
        </p:sp>
      </p:grpSp>
      <p:sp>
        <p:nvSpPr>
          <p:cNvPr id="134150" name="Text Box 29"/>
          <p:cNvSpPr txBox="1">
            <a:spLocks noChangeArrowheads="1"/>
          </p:cNvSpPr>
          <p:nvPr/>
        </p:nvSpPr>
        <p:spPr bwMode="auto">
          <a:xfrm>
            <a:off x="7346950" y="3554413"/>
            <a:ext cx="6937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Dest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4151" name="Line 33"/>
          <p:cNvSpPr>
            <a:spLocks noChangeShapeType="1"/>
          </p:cNvSpPr>
          <p:nvPr/>
        </p:nvSpPr>
        <p:spPr bwMode="auto">
          <a:xfrm>
            <a:off x="6156325" y="3749675"/>
            <a:ext cx="11747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7113" name="Text Box 41"/>
          <p:cNvSpPr txBox="1">
            <a:spLocks noChangeArrowheads="1"/>
          </p:cNvSpPr>
          <p:nvPr/>
        </p:nvSpPr>
        <p:spPr bwMode="auto">
          <a:xfrm>
            <a:off x="808038" y="4200525"/>
            <a:ext cx="83788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</a:rPr>
              <a:t>Reasoning: routes learned from peer or provider are sent to only customers;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 thus all relationship before is CP.</a:t>
            </a:r>
          </a:p>
        </p:txBody>
      </p:sp>
      <p:sp>
        <p:nvSpPr>
          <p:cNvPr id="2" name="Rectangle 1"/>
          <p:cNvSpPr/>
          <p:nvPr/>
        </p:nvSpPr>
        <p:spPr>
          <a:xfrm>
            <a:off x="5412139" y="324381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/PP</a:t>
            </a:r>
            <a:endParaRPr lang="en-US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0EE38DD-A895-1444-A505-19AE23AA3C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61375" y="6565900"/>
            <a:ext cx="425450" cy="29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4D2665D3-7C91-2543-A291-952B583C64C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/>
              <a:t>28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30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113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Stability of BGP Policy Routing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361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Suppose </a:t>
            </a:r>
          </a:p>
          <a:p>
            <a:pPr marL="914400" lvl="1" indent="-457200">
              <a:buFont typeface="ZapfDingbats" charset="0"/>
              <a:buAutoNum type="arabicPeriod"/>
            </a:pPr>
            <a:r>
              <a:rPr lang="en-US" altLang="zh-CN" dirty="0">
                <a:ea typeface="宋体" charset="-122"/>
              </a:rPr>
              <a:t>there is no loop formed by provider-customer relationship in the Internet</a:t>
            </a:r>
          </a:p>
          <a:p>
            <a:pPr marL="914400" lvl="1" indent="-457200">
              <a:buFont typeface="ZapfDingbats" charset="0"/>
              <a:buAutoNum type="arabicPeriod"/>
            </a:pPr>
            <a:r>
              <a:rPr lang="en-US" altLang="zh-CN" dirty="0">
                <a:ea typeface="宋体" charset="-122"/>
              </a:rPr>
              <a:t>each AS uses typical route selection policy:</a:t>
            </a:r>
          </a:p>
          <a:p>
            <a:pPr marL="1295400" lvl="2" indent="-381000">
              <a:buFont typeface="ZapfDingbats" charset="0"/>
              <a:buNone/>
            </a:pPr>
            <a:r>
              <a:rPr lang="en-US" altLang="zh-CN" dirty="0">
                <a:ea typeface="宋体" charset="-122"/>
              </a:rPr>
              <a:t>C &gt; E/P</a:t>
            </a:r>
          </a:p>
          <a:p>
            <a:pPr marL="914400" lvl="1" indent="-457200">
              <a:buFont typeface="ZapfDingbats" charset="0"/>
              <a:buAutoNum type="arabicPeriod"/>
            </a:pPr>
            <a:r>
              <a:rPr lang="en-US" altLang="zh-CN" dirty="0">
                <a:ea typeface="宋体" charset="-122"/>
              </a:rPr>
              <a:t>each AS uses the typical export policies</a:t>
            </a:r>
          </a:p>
          <a:p>
            <a:pPr marL="914400" lvl="1" indent="-457200">
              <a:buFont typeface="ZapfDingbats" charset="0"/>
              <a:buNone/>
            </a:pPr>
            <a:endParaRPr lang="en-US" altLang="zh-CN" dirty="0">
              <a:ea typeface="宋体" charset="-122"/>
            </a:endParaRPr>
          </a:p>
          <a:p>
            <a:pPr marL="533400" indent="-533400">
              <a:buFont typeface="Wingdings" charset="2"/>
              <a:buChar char="q"/>
            </a:pPr>
            <a:r>
              <a:rPr lang="en-US" altLang="zh-CN" dirty="0">
                <a:ea typeface="宋体" charset="-122"/>
              </a:rPr>
              <a:t>Then policy routing always converges (i.e., is stable).</a:t>
            </a:r>
            <a:endParaRPr lang="en-US" altLang="en-US" dirty="0">
              <a:ea typeface="宋体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1A0F2-06C2-2E4B-9A4B-4A689F6FC9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61375" y="6565900"/>
            <a:ext cx="425450" cy="29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4D2665D3-7C91-2543-A291-952B583C64C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/>
              <a:t>29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277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15</a:t>
            </a:r>
            <a:r>
              <a:rPr lang="zh-CN" altLang="en-US" dirty="0"/>
              <a:t> </a:t>
            </a:r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class: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r>
              <a:rPr lang="zh-CN" altLang="en-US" dirty="0"/>
              <a:t> </a:t>
            </a:r>
            <a:r>
              <a:rPr lang="en-US" altLang="zh-CN" dirty="0"/>
              <a:t>3-4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announced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16-27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29189E-5B48-B544-9DD9-12B6B151D4B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719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Case 1: A Link is PC</a:t>
            </a:r>
          </a:p>
        </p:txBody>
      </p:sp>
      <p:sp>
        <p:nvSpPr>
          <p:cNvPr id="138242" name="Line 5"/>
          <p:cNvSpPr>
            <a:spLocks noChangeShapeType="1"/>
          </p:cNvSpPr>
          <p:nvPr/>
        </p:nvSpPr>
        <p:spPr bwMode="auto">
          <a:xfrm flipH="1" flipV="1">
            <a:off x="1639888" y="2932113"/>
            <a:ext cx="14287" cy="18875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3" name="Line 7"/>
          <p:cNvSpPr>
            <a:spLocks noChangeShapeType="1"/>
          </p:cNvSpPr>
          <p:nvPr/>
        </p:nvSpPr>
        <p:spPr bwMode="auto">
          <a:xfrm>
            <a:off x="1654175" y="2932113"/>
            <a:ext cx="1635125" cy="19177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4" name="Line 8"/>
          <p:cNvSpPr>
            <a:spLocks noChangeShapeType="1"/>
          </p:cNvSpPr>
          <p:nvPr/>
        </p:nvSpPr>
        <p:spPr bwMode="auto">
          <a:xfrm flipH="1" flipV="1">
            <a:off x="3263900" y="2913063"/>
            <a:ext cx="14288" cy="18875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5" name="Line 9"/>
          <p:cNvSpPr>
            <a:spLocks noChangeShapeType="1"/>
          </p:cNvSpPr>
          <p:nvPr/>
        </p:nvSpPr>
        <p:spPr bwMode="auto">
          <a:xfrm>
            <a:off x="3278188" y="2913063"/>
            <a:ext cx="1635125" cy="19177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6" name="Line 10"/>
          <p:cNvSpPr>
            <a:spLocks noChangeShapeType="1"/>
          </p:cNvSpPr>
          <p:nvPr/>
        </p:nvSpPr>
        <p:spPr bwMode="auto">
          <a:xfrm flipH="1" flipV="1">
            <a:off x="4895850" y="2921000"/>
            <a:ext cx="14288" cy="18875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7" name="Line 11"/>
          <p:cNvSpPr>
            <a:spLocks noChangeShapeType="1"/>
          </p:cNvSpPr>
          <p:nvPr/>
        </p:nvSpPr>
        <p:spPr bwMode="auto">
          <a:xfrm>
            <a:off x="4910138" y="2921000"/>
            <a:ext cx="1635125" cy="19177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8" name="Line 12"/>
          <p:cNvSpPr>
            <a:spLocks noChangeShapeType="1"/>
          </p:cNvSpPr>
          <p:nvPr/>
        </p:nvSpPr>
        <p:spPr bwMode="auto">
          <a:xfrm flipH="1" flipV="1">
            <a:off x="6469063" y="2859088"/>
            <a:ext cx="14287" cy="18875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9" name="Freeform 13"/>
          <p:cNvSpPr>
            <a:spLocks/>
          </p:cNvSpPr>
          <p:nvPr/>
        </p:nvSpPr>
        <p:spPr bwMode="auto">
          <a:xfrm>
            <a:off x="1654175" y="2855913"/>
            <a:ext cx="6202363" cy="3681412"/>
          </a:xfrm>
          <a:custGeom>
            <a:avLst/>
            <a:gdLst>
              <a:gd name="T0" fmla="*/ 2147483647 w 3907"/>
              <a:gd name="T1" fmla="*/ 0 h 2319"/>
              <a:gd name="T2" fmla="*/ 2147483647 w 3907"/>
              <a:gd name="T3" fmla="*/ 2147483647 h 2319"/>
              <a:gd name="T4" fmla="*/ 2147483647 w 3907"/>
              <a:gd name="T5" fmla="*/ 2147483647 h 2319"/>
              <a:gd name="T6" fmla="*/ 2147483647 w 3907"/>
              <a:gd name="T7" fmla="*/ 2147483647 h 2319"/>
              <a:gd name="T8" fmla="*/ 0 w 3907"/>
              <a:gd name="T9" fmla="*/ 2147483647 h 23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07"/>
              <a:gd name="T16" fmla="*/ 0 h 2319"/>
              <a:gd name="T17" fmla="*/ 3907 w 3907"/>
              <a:gd name="T18" fmla="*/ 2319 h 23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07" h="2319">
                <a:moveTo>
                  <a:pt x="3041" y="0"/>
                </a:moveTo>
                <a:cubicBezTo>
                  <a:pt x="3439" y="278"/>
                  <a:pt x="3837" y="556"/>
                  <a:pt x="3872" y="897"/>
                </a:cubicBezTo>
                <a:cubicBezTo>
                  <a:pt x="3907" y="1238"/>
                  <a:pt x="3734" y="1835"/>
                  <a:pt x="3249" y="2049"/>
                </a:cubicBezTo>
                <a:cubicBezTo>
                  <a:pt x="2764" y="2263"/>
                  <a:pt x="1504" y="2319"/>
                  <a:pt x="963" y="2182"/>
                </a:cubicBezTo>
                <a:cubicBezTo>
                  <a:pt x="422" y="2045"/>
                  <a:pt x="211" y="1636"/>
                  <a:pt x="0" y="1228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50" name="Text Box 14"/>
          <p:cNvSpPr txBox="1">
            <a:spLocks noChangeArrowheads="1"/>
          </p:cNvSpPr>
          <p:nvPr/>
        </p:nvSpPr>
        <p:spPr bwMode="auto">
          <a:xfrm>
            <a:off x="1914525" y="2879725"/>
            <a:ext cx="441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PC</a:t>
            </a:r>
          </a:p>
        </p:txBody>
      </p:sp>
      <p:sp>
        <p:nvSpPr>
          <p:cNvPr id="138251" name="Freeform 15"/>
          <p:cNvSpPr>
            <a:spLocks/>
          </p:cNvSpPr>
          <p:nvPr/>
        </p:nvSpPr>
        <p:spPr bwMode="auto">
          <a:xfrm>
            <a:off x="3297238" y="4810125"/>
            <a:ext cx="479425" cy="404813"/>
          </a:xfrm>
          <a:custGeom>
            <a:avLst/>
            <a:gdLst>
              <a:gd name="T0" fmla="*/ 0 w 302"/>
              <a:gd name="T1" fmla="*/ 0 h 255"/>
              <a:gd name="T2" fmla="*/ 2147483647 w 302"/>
              <a:gd name="T3" fmla="*/ 2147483647 h 255"/>
              <a:gd name="T4" fmla="*/ 2147483647 w 302"/>
              <a:gd name="T5" fmla="*/ 2147483647 h 255"/>
              <a:gd name="T6" fmla="*/ 0 60000 65536"/>
              <a:gd name="T7" fmla="*/ 0 60000 65536"/>
              <a:gd name="T8" fmla="*/ 0 60000 65536"/>
              <a:gd name="T9" fmla="*/ 0 w 302"/>
              <a:gd name="T10" fmla="*/ 0 h 255"/>
              <a:gd name="T11" fmla="*/ 302 w 302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2" h="255">
                <a:moveTo>
                  <a:pt x="0" y="0"/>
                </a:moveTo>
                <a:cubicBezTo>
                  <a:pt x="104" y="39"/>
                  <a:pt x="208" y="79"/>
                  <a:pt x="255" y="122"/>
                </a:cubicBezTo>
                <a:cubicBezTo>
                  <a:pt x="302" y="165"/>
                  <a:pt x="292" y="210"/>
                  <a:pt x="283" y="255"/>
                </a:cubicBezTo>
              </a:path>
            </a:pathLst>
          </a:cu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52" name="Line 16"/>
          <p:cNvSpPr>
            <a:spLocks noChangeShapeType="1"/>
          </p:cNvSpPr>
          <p:nvPr/>
        </p:nvSpPr>
        <p:spPr bwMode="auto">
          <a:xfrm>
            <a:off x="3611563" y="5211763"/>
            <a:ext cx="269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38253" name="Group 18"/>
          <p:cNvGrpSpPr>
            <a:grpSpLocks/>
          </p:cNvGrpSpPr>
          <p:nvPr/>
        </p:nvGrpSpPr>
        <p:grpSpPr bwMode="auto">
          <a:xfrm>
            <a:off x="4935538" y="4833938"/>
            <a:ext cx="584200" cy="404812"/>
            <a:chOff x="2125" y="2767"/>
            <a:chExt cx="368" cy="255"/>
          </a:xfrm>
        </p:grpSpPr>
        <p:sp>
          <p:nvSpPr>
            <p:cNvPr id="138267" name="Freeform 19"/>
            <p:cNvSpPr>
              <a:spLocks/>
            </p:cNvSpPr>
            <p:nvPr/>
          </p:nvSpPr>
          <p:spPr bwMode="auto">
            <a:xfrm>
              <a:off x="2125" y="2767"/>
              <a:ext cx="302" cy="255"/>
            </a:xfrm>
            <a:custGeom>
              <a:avLst/>
              <a:gdLst>
                <a:gd name="T0" fmla="*/ 0 w 302"/>
                <a:gd name="T1" fmla="*/ 0 h 255"/>
                <a:gd name="T2" fmla="*/ 255 w 302"/>
                <a:gd name="T3" fmla="*/ 122 h 255"/>
                <a:gd name="T4" fmla="*/ 283 w 302"/>
                <a:gd name="T5" fmla="*/ 255 h 255"/>
                <a:gd name="T6" fmla="*/ 0 60000 65536"/>
                <a:gd name="T7" fmla="*/ 0 60000 65536"/>
                <a:gd name="T8" fmla="*/ 0 60000 65536"/>
                <a:gd name="T9" fmla="*/ 0 w 302"/>
                <a:gd name="T10" fmla="*/ 0 h 255"/>
                <a:gd name="T11" fmla="*/ 302 w 302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255">
                  <a:moveTo>
                    <a:pt x="0" y="0"/>
                  </a:moveTo>
                  <a:cubicBezTo>
                    <a:pt x="104" y="39"/>
                    <a:pt x="208" y="79"/>
                    <a:pt x="255" y="122"/>
                  </a:cubicBezTo>
                  <a:cubicBezTo>
                    <a:pt x="302" y="165"/>
                    <a:pt x="292" y="210"/>
                    <a:pt x="283" y="25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8268" name="Line 20"/>
            <p:cNvSpPr>
              <a:spLocks noChangeShapeType="1"/>
            </p:cNvSpPr>
            <p:nvPr/>
          </p:nvSpPr>
          <p:spPr bwMode="auto">
            <a:xfrm>
              <a:off x="2323" y="3020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8254" name="Group 21"/>
          <p:cNvGrpSpPr>
            <a:grpSpLocks/>
          </p:cNvGrpSpPr>
          <p:nvPr/>
        </p:nvGrpSpPr>
        <p:grpSpPr bwMode="auto">
          <a:xfrm>
            <a:off x="6496050" y="4821238"/>
            <a:ext cx="584200" cy="404812"/>
            <a:chOff x="2125" y="2767"/>
            <a:chExt cx="368" cy="255"/>
          </a:xfrm>
        </p:grpSpPr>
        <p:sp>
          <p:nvSpPr>
            <p:cNvPr id="138265" name="Freeform 22"/>
            <p:cNvSpPr>
              <a:spLocks/>
            </p:cNvSpPr>
            <p:nvPr/>
          </p:nvSpPr>
          <p:spPr bwMode="auto">
            <a:xfrm>
              <a:off x="2125" y="2767"/>
              <a:ext cx="302" cy="255"/>
            </a:xfrm>
            <a:custGeom>
              <a:avLst/>
              <a:gdLst>
                <a:gd name="T0" fmla="*/ 0 w 302"/>
                <a:gd name="T1" fmla="*/ 0 h 255"/>
                <a:gd name="T2" fmla="*/ 255 w 302"/>
                <a:gd name="T3" fmla="*/ 122 h 255"/>
                <a:gd name="T4" fmla="*/ 283 w 302"/>
                <a:gd name="T5" fmla="*/ 255 h 255"/>
                <a:gd name="T6" fmla="*/ 0 60000 65536"/>
                <a:gd name="T7" fmla="*/ 0 60000 65536"/>
                <a:gd name="T8" fmla="*/ 0 60000 65536"/>
                <a:gd name="T9" fmla="*/ 0 w 302"/>
                <a:gd name="T10" fmla="*/ 0 h 255"/>
                <a:gd name="T11" fmla="*/ 302 w 302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255">
                  <a:moveTo>
                    <a:pt x="0" y="0"/>
                  </a:moveTo>
                  <a:cubicBezTo>
                    <a:pt x="104" y="39"/>
                    <a:pt x="208" y="79"/>
                    <a:pt x="255" y="122"/>
                  </a:cubicBezTo>
                  <a:cubicBezTo>
                    <a:pt x="302" y="165"/>
                    <a:pt x="292" y="210"/>
                    <a:pt x="283" y="25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8266" name="Line 23"/>
            <p:cNvSpPr>
              <a:spLocks noChangeShapeType="1"/>
            </p:cNvSpPr>
            <p:nvPr/>
          </p:nvSpPr>
          <p:spPr bwMode="auto">
            <a:xfrm>
              <a:off x="2323" y="3020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8255" name="Group 24"/>
          <p:cNvGrpSpPr>
            <a:grpSpLocks/>
          </p:cNvGrpSpPr>
          <p:nvPr/>
        </p:nvGrpSpPr>
        <p:grpSpPr bwMode="auto">
          <a:xfrm>
            <a:off x="1700213" y="4821238"/>
            <a:ext cx="584200" cy="404812"/>
            <a:chOff x="2125" y="2767"/>
            <a:chExt cx="368" cy="255"/>
          </a:xfrm>
        </p:grpSpPr>
        <p:sp>
          <p:nvSpPr>
            <p:cNvPr id="138263" name="Freeform 25"/>
            <p:cNvSpPr>
              <a:spLocks/>
            </p:cNvSpPr>
            <p:nvPr/>
          </p:nvSpPr>
          <p:spPr bwMode="auto">
            <a:xfrm>
              <a:off x="2125" y="2767"/>
              <a:ext cx="302" cy="255"/>
            </a:xfrm>
            <a:custGeom>
              <a:avLst/>
              <a:gdLst>
                <a:gd name="T0" fmla="*/ 0 w 302"/>
                <a:gd name="T1" fmla="*/ 0 h 255"/>
                <a:gd name="T2" fmla="*/ 255 w 302"/>
                <a:gd name="T3" fmla="*/ 122 h 255"/>
                <a:gd name="T4" fmla="*/ 283 w 302"/>
                <a:gd name="T5" fmla="*/ 255 h 255"/>
                <a:gd name="T6" fmla="*/ 0 60000 65536"/>
                <a:gd name="T7" fmla="*/ 0 60000 65536"/>
                <a:gd name="T8" fmla="*/ 0 60000 65536"/>
                <a:gd name="T9" fmla="*/ 0 w 302"/>
                <a:gd name="T10" fmla="*/ 0 h 255"/>
                <a:gd name="T11" fmla="*/ 302 w 302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255">
                  <a:moveTo>
                    <a:pt x="0" y="0"/>
                  </a:moveTo>
                  <a:cubicBezTo>
                    <a:pt x="104" y="39"/>
                    <a:pt x="208" y="79"/>
                    <a:pt x="255" y="122"/>
                  </a:cubicBezTo>
                  <a:cubicBezTo>
                    <a:pt x="302" y="165"/>
                    <a:pt x="292" y="210"/>
                    <a:pt x="283" y="25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8264" name="Line 26"/>
            <p:cNvSpPr>
              <a:spLocks noChangeShapeType="1"/>
            </p:cNvSpPr>
            <p:nvPr/>
          </p:nvSpPr>
          <p:spPr bwMode="auto">
            <a:xfrm>
              <a:off x="2323" y="3020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38256" name="Rectangle 23"/>
          <p:cNvSpPr>
            <a:spLocks noChangeArrowheads="1"/>
          </p:cNvSpPr>
          <p:nvPr/>
        </p:nvSpPr>
        <p:spPr bwMode="auto">
          <a:xfrm>
            <a:off x="881063" y="1416050"/>
            <a:ext cx="77739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</a:rPr>
              <a:t>Proof by contradiction. Assume a loop in P-graph. Consider a fixed link.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in the loop</a:t>
            </a:r>
          </a:p>
        </p:txBody>
      </p:sp>
      <p:sp>
        <p:nvSpPr>
          <p:cNvPr id="25" name="Text Box 14"/>
          <p:cNvSpPr txBox="1">
            <a:spLocks noChangeArrowheads="1"/>
          </p:cNvSpPr>
          <p:nvPr/>
        </p:nvSpPr>
        <p:spPr bwMode="auto">
          <a:xfrm>
            <a:off x="3419475" y="4549775"/>
            <a:ext cx="441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PC</a:t>
            </a: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3425825" y="2690813"/>
            <a:ext cx="441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PC</a:t>
            </a:r>
          </a:p>
        </p:txBody>
      </p:sp>
      <p:sp>
        <p:nvSpPr>
          <p:cNvPr id="138259" name="Rectangle 1"/>
          <p:cNvSpPr>
            <a:spLocks noChangeArrowheads="1"/>
          </p:cNvSpPr>
          <p:nvPr/>
        </p:nvSpPr>
        <p:spPr bwMode="auto">
          <a:xfrm>
            <a:off x="1263650" y="2259013"/>
            <a:ext cx="6873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1</a:t>
            </a:r>
            <a:endParaRPr lang="en-US" altLang="en-US" sz="1800"/>
          </a:p>
        </p:txBody>
      </p:sp>
      <p:sp>
        <p:nvSpPr>
          <p:cNvPr id="138260" name="Rectangle 26"/>
          <p:cNvSpPr>
            <a:spLocks noChangeArrowheads="1"/>
          </p:cNvSpPr>
          <p:nvPr/>
        </p:nvSpPr>
        <p:spPr bwMode="auto">
          <a:xfrm>
            <a:off x="2933700" y="2259013"/>
            <a:ext cx="722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2</a:t>
            </a:r>
            <a:endParaRPr lang="en-US" altLang="en-US" sz="1800"/>
          </a:p>
        </p:txBody>
      </p:sp>
      <p:sp>
        <p:nvSpPr>
          <p:cNvPr id="138261" name="Rectangle 27"/>
          <p:cNvSpPr>
            <a:spLocks noChangeArrowheads="1"/>
          </p:cNvSpPr>
          <p:nvPr/>
        </p:nvSpPr>
        <p:spPr bwMode="auto">
          <a:xfrm>
            <a:off x="4564063" y="2260600"/>
            <a:ext cx="723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3</a:t>
            </a:r>
            <a:endParaRPr lang="en-US" altLang="en-US" sz="1800"/>
          </a:p>
        </p:txBody>
      </p:sp>
      <p:sp>
        <p:nvSpPr>
          <p:cNvPr id="138262" name="Rectangle 28"/>
          <p:cNvSpPr>
            <a:spLocks noChangeArrowheads="1"/>
          </p:cNvSpPr>
          <p:nvPr/>
        </p:nvSpPr>
        <p:spPr bwMode="auto">
          <a:xfrm>
            <a:off x="6062663" y="2260600"/>
            <a:ext cx="723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4</a:t>
            </a:r>
            <a:endParaRPr lang="en-US" altLang="en-US" sz="1800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7E3960EA-D048-964C-B576-41983E54DA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61375" y="6565900"/>
            <a:ext cx="425450" cy="29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4D2665D3-7C91-2543-A291-952B583C64C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/>
              <a:t>30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1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Case 2: Link is CP/PP</a:t>
            </a:r>
          </a:p>
        </p:txBody>
      </p:sp>
      <p:sp>
        <p:nvSpPr>
          <p:cNvPr id="140290" name="Line 3"/>
          <p:cNvSpPr>
            <a:spLocks noChangeShapeType="1"/>
          </p:cNvSpPr>
          <p:nvPr/>
        </p:nvSpPr>
        <p:spPr bwMode="auto">
          <a:xfrm flipH="1" flipV="1">
            <a:off x="1697038" y="2951163"/>
            <a:ext cx="14287" cy="18875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1" name="Line 4"/>
          <p:cNvSpPr>
            <a:spLocks noChangeShapeType="1"/>
          </p:cNvSpPr>
          <p:nvPr/>
        </p:nvSpPr>
        <p:spPr bwMode="auto">
          <a:xfrm>
            <a:off x="1711325" y="2951163"/>
            <a:ext cx="1635125" cy="19177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2" name="Line 5"/>
          <p:cNvSpPr>
            <a:spLocks noChangeShapeType="1"/>
          </p:cNvSpPr>
          <p:nvPr/>
        </p:nvSpPr>
        <p:spPr bwMode="auto">
          <a:xfrm flipH="1" flipV="1">
            <a:off x="3321050" y="2932113"/>
            <a:ext cx="14288" cy="18875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3" name="Line 6"/>
          <p:cNvSpPr>
            <a:spLocks noChangeShapeType="1"/>
          </p:cNvSpPr>
          <p:nvPr/>
        </p:nvSpPr>
        <p:spPr bwMode="auto">
          <a:xfrm>
            <a:off x="3335338" y="2932113"/>
            <a:ext cx="1635125" cy="19177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4" name="Line 7"/>
          <p:cNvSpPr>
            <a:spLocks noChangeShapeType="1"/>
          </p:cNvSpPr>
          <p:nvPr/>
        </p:nvSpPr>
        <p:spPr bwMode="auto">
          <a:xfrm flipH="1" flipV="1">
            <a:off x="4953000" y="2940050"/>
            <a:ext cx="14288" cy="18875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5" name="Line 8"/>
          <p:cNvSpPr>
            <a:spLocks noChangeShapeType="1"/>
          </p:cNvSpPr>
          <p:nvPr/>
        </p:nvSpPr>
        <p:spPr bwMode="auto">
          <a:xfrm>
            <a:off x="4967288" y="2940050"/>
            <a:ext cx="1635125" cy="19177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6" name="Line 9"/>
          <p:cNvSpPr>
            <a:spLocks noChangeShapeType="1"/>
          </p:cNvSpPr>
          <p:nvPr/>
        </p:nvSpPr>
        <p:spPr bwMode="auto">
          <a:xfrm flipH="1" flipV="1">
            <a:off x="6526213" y="2878138"/>
            <a:ext cx="14287" cy="18875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7" name="Freeform 10"/>
          <p:cNvSpPr>
            <a:spLocks/>
          </p:cNvSpPr>
          <p:nvPr/>
        </p:nvSpPr>
        <p:spPr bwMode="auto">
          <a:xfrm>
            <a:off x="1711325" y="2874963"/>
            <a:ext cx="6202363" cy="3681412"/>
          </a:xfrm>
          <a:custGeom>
            <a:avLst/>
            <a:gdLst>
              <a:gd name="T0" fmla="*/ 2147483647 w 3907"/>
              <a:gd name="T1" fmla="*/ 0 h 2319"/>
              <a:gd name="T2" fmla="*/ 2147483647 w 3907"/>
              <a:gd name="T3" fmla="*/ 2147483647 h 2319"/>
              <a:gd name="T4" fmla="*/ 2147483647 w 3907"/>
              <a:gd name="T5" fmla="*/ 2147483647 h 2319"/>
              <a:gd name="T6" fmla="*/ 2147483647 w 3907"/>
              <a:gd name="T7" fmla="*/ 2147483647 h 2319"/>
              <a:gd name="T8" fmla="*/ 0 w 3907"/>
              <a:gd name="T9" fmla="*/ 2147483647 h 23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07"/>
              <a:gd name="T16" fmla="*/ 0 h 2319"/>
              <a:gd name="T17" fmla="*/ 3907 w 3907"/>
              <a:gd name="T18" fmla="*/ 2319 h 23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07" h="2319">
                <a:moveTo>
                  <a:pt x="3041" y="0"/>
                </a:moveTo>
                <a:cubicBezTo>
                  <a:pt x="3439" y="278"/>
                  <a:pt x="3837" y="556"/>
                  <a:pt x="3872" y="897"/>
                </a:cubicBezTo>
                <a:cubicBezTo>
                  <a:pt x="3907" y="1238"/>
                  <a:pt x="3734" y="1835"/>
                  <a:pt x="3249" y="2049"/>
                </a:cubicBezTo>
                <a:cubicBezTo>
                  <a:pt x="2764" y="2263"/>
                  <a:pt x="1504" y="2319"/>
                  <a:pt x="963" y="2182"/>
                </a:cubicBezTo>
                <a:cubicBezTo>
                  <a:pt x="422" y="2045"/>
                  <a:pt x="211" y="1636"/>
                  <a:pt x="0" y="1228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298" name="Text Box 11"/>
          <p:cNvSpPr txBox="1">
            <a:spLocks noChangeArrowheads="1"/>
          </p:cNvSpPr>
          <p:nvPr/>
        </p:nvSpPr>
        <p:spPr bwMode="auto">
          <a:xfrm>
            <a:off x="1955800" y="2989263"/>
            <a:ext cx="796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CP/PP</a:t>
            </a:r>
          </a:p>
        </p:txBody>
      </p:sp>
      <p:grpSp>
        <p:nvGrpSpPr>
          <p:cNvPr id="140299" name="Group 14"/>
          <p:cNvGrpSpPr>
            <a:grpSpLocks/>
          </p:cNvGrpSpPr>
          <p:nvPr/>
        </p:nvGrpSpPr>
        <p:grpSpPr bwMode="auto">
          <a:xfrm>
            <a:off x="6578600" y="4829175"/>
            <a:ext cx="584200" cy="404813"/>
            <a:chOff x="2125" y="2767"/>
            <a:chExt cx="368" cy="255"/>
          </a:xfrm>
        </p:grpSpPr>
        <p:sp>
          <p:nvSpPr>
            <p:cNvPr id="140317" name="Freeform 12"/>
            <p:cNvSpPr>
              <a:spLocks/>
            </p:cNvSpPr>
            <p:nvPr/>
          </p:nvSpPr>
          <p:spPr bwMode="auto">
            <a:xfrm>
              <a:off x="2125" y="2767"/>
              <a:ext cx="302" cy="255"/>
            </a:xfrm>
            <a:custGeom>
              <a:avLst/>
              <a:gdLst>
                <a:gd name="T0" fmla="*/ 0 w 302"/>
                <a:gd name="T1" fmla="*/ 0 h 255"/>
                <a:gd name="T2" fmla="*/ 255 w 302"/>
                <a:gd name="T3" fmla="*/ 122 h 255"/>
                <a:gd name="T4" fmla="*/ 283 w 302"/>
                <a:gd name="T5" fmla="*/ 255 h 255"/>
                <a:gd name="T6" fmla="*/ 0 60000 65536"/>
                <a:gd name="T7" fmla="*/ 0 60000 65536"/>
                <a:gd name="T8" fmla="*/ 0 60000 65536"/>
                <a:gd name="T9" fmla="*/ 0 w 302"/>
                <a:gd name="T10" fmla="*/ 0 h 255"/>
                <a:gd name="T11" fmla="*/ 302 w 302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255">
                  <a:moveTo>
                    <a:pt x="0" y="0"/>
                  </a:moveTo>
                  <a:cubicBezTo>
                    <a:pt x="104" y="39"/>
                    <a:pt x="208" y="79"/>
                    <a:pt x="255" y="122"/>
                  </a:cubicBezTo>
                  <a:cubicBezTo>
                    <a:pt x="302" y="165"/>
                    <a:pt x="292" y="210"/>
                    <a:pt x="283" y="25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18" name="Line 13"/>
            <p:cNvSpPr>
              <a:spLocks noChangeShapeType="1"/>
            </p:cNvSpPr>
            <p:nvPr/>
          </p:nvSpPr>
          <p:spPr bwMode="auto">
            <a:xfrm>
              <a:off x="2323" y="3020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0300" name="Group 15"/>
          <p:cNvGrpSpPr>
            <a:grpSpLocks/>
          </p:cNvGrpSpPr>
          <p:nvPr/>
        </p:nvGrpSpPr>
        <p:grpSpPr bwMode="auto">
          <a:xfrm>
            <a:off x="4992688" y="4852988"/>
            <a:ext cx="584200" cy="404812"/>
            <a:chOff x="2125" y="2767"/>
            <a:chExt cx="368" cy="255"/>
          </a:xfrm>
        </p:grpSpPr>
        <p:sp>
          <p:nvSpPr>
            <p:cNvPr id="140315" name="Freeform 16"/>
            <p:cNvSpPr>
              <a:spLocks/>
            </p:cNvSpPr>
            <p:nvPr/>
          </p:nvSpPr>
          <p:spPr bwMode="auto">
            <a:xfrm>
              <a:off x="2125" y="2767"/>
              <a:ext cx="302" cy="255"/>
            </a:xfrm>
            <a:custGeom>
              <a:avLst/>
              <a:gdLst>
                <a:gd name="T0" fmla="*/ 0 w 302"/>
                <a:gd name="T1" fmla="*/ 0 h 255"/>
                <a:gd name="T2" fmla="*/ 255 w 302"/>
                <a:gd name="T3" fmla="*/ 122 h 255"/>
                <a:gd name="T4" fmla="*/ 283 w 302"/>
                <a:gd name="T5" fmla="*/ 255 h 255"/>
                <a:gd name="T6" fmla="*/ 0 60000 65536"/>
                <a:gd name="T7" fmla="*/ 0 60000 65536"/>
                <a:gd name="T8" fmla="*/ 0 60000 65536"/>
                <a:gd name="T9" fmla="*/ 0 w 302"/>
                <a:gd name="T10" fmla="*/ 0 h 255"/>
                <a:gd name="T11" fmla="*/ 302 w 302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255">
                  <a:moveTo>
                    <a:pt x="0" y="0"/>
                  </a:moveTo>
                  <a:cubicBezTo>
                    <a:pt x="104" y="39"/>
                    <a:pt x="208" y="79"/>
                    <a:pt x="255" y="122"/>
                  </a:cubicBezTo>
                  <a:cubicBezTo>
                    <a:pt x="302" y="165"/>
                    <a:pt x="292" y="210"/>
                    <a:pt x="283" y="25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16" name="Line 17"/>
            <p:cNvSpPr>
              <a:spLocks noChangeShapeType="1"/>
            </p:cNvSpPr>
            <p:nvPr/>
          </p:nvSpPr>
          <p:spPr bwMode="auto">
            <a:xfrm>
              <a:off x="2323" y="3020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0301" name="Group 18"/>
          <p:cNvGrpSpPr>
            <a:grpSpLocks/>
          </p:cNvGrpSpPr>
          <p:nvPr/>
        </p:nvGrpSpPr>
        <p:grpSpPr bwMode="auto">
          <a:xfrm>
            <a:off x="3371850" y="4832350"/>
            <a:ext cx="584200" cy="404813"/>
            <a:chOff x="2125" y="2767"/>
            <a:chExt cx="368" cy="255"/>
          </a:xfrm>
        </p:grpSpPr>
        <p:sp>
          <p:nvSpPr>
            <p:cNvPr id="140313" name="Freeform 19"/>
            <p:cNvSpPr>
              <a:spLocks/>
            </p:cNvSpPr>
            <p:nvPr/>
          </p:nvSpPr>
          <p:spPr bwMode="auto">
            <a:xfrm>
              <a:off x="2125" y="2767"/>
              <a:ext cx="302" cy="255"/>
            </a:xfrm>
            <a:custGeom>
              <a:avLst/>
              <a:gdLst>
                <a:gd name="T0" fmla="*/ 0 w 302"/>
                <a:gd name="T1" fmla="*/ 0 h 255"/>
                <a:gd name="T2" fmla="*/ 255 w 302"/>
                <a:gd name="T3" fmla="*/ 122 h 255"/>
                <a:gd name="T4" fmla="*/ 283 w 302"/>
                <a:gd name="T5" fmla="*/ 255 h 255"/>
                <a:gd name="T6" fmla="*/ 0 60000 65536"/>
                <a:gd name="T7" fmla="*/ 0 60000 65536"/>
                <a:gd name="T8" fmla="*/ 0 60000 65536"/>
                <a:gd name="T9" fmla="*/ 0 w 302"/>
                <a:gd name="T10" fmla="*/ 0 h 255"/>
                <a:gd name="T11" fmla="*/ 302 w 302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255">
                  <a:moveTo>
                    <a:pt x="0" y="0"/>
                  </a:moveTo>
                  <a:cubicBezTo>
                    <a:pt x="104" y="39"/>
                    <a:pt x="208" y="79"/>
                    <a:pt x="255" y="122"/>
                  </a:cubicBezTo>
                  <a:cubicBezTo>
                    <a:pt x="302" y="165"/>
                    <a:pt x="292" y="210"/>
                    <a:pt x="283" y="25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14" name="Line 20"/>
            <p:cNvSpPr>
              <a:spLocks noChangeShapeType="1"/>
            </p:cNvSpPr>
            <p:nvPr/>
          </p:nvSpPr>
          <p:spPr bwMode="auto">
            <a:xfrm>
              <a:off x="2323" y="3020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0302" name="Group 21"/>
          <p:cNvGrpSpPr>
            <a:grpSpLocks/>
          </p:cNvGrpSpPr>
          <p:nvPr/>
        </p:nvGrpSpPr>
        <p:grpSpPr bwMode="auto">
          <a:xfrm>
            <a:off x="1766888" y="4829175"/>
            <a:ext cx="584200" cy="404813"/>
            <a:chOff x="2125" y="2767"/>
            <a:chExt cx="368" cy="255"/>
          </a:xfrm>
        </p:grpSpPr>
        <p:sp>
          <p:nvSpPr>
            <p:cNvPr id="140311" name="Freeform 22"/>
            <p:cNvSpPr>
              <a:spLocks/>
            </p:cNvSpPr>
            <p:nvPr/>
          </p:nvSpPr>
          <p:spPr bwMode="auto">
            <a:xfrm>
              <a:off x="2125" y="2767"/>
              <a:ext cx="302" cy="255"/>
            </a:xfrm>
            <a:custGeom>
              <a:avLst/>
              <a:gdLst>
                <a:gd name="T0" fmla="*/ 0 w 302"/>
                <a:gd name="T1" fmla="*/ 0 h 255"/>
                <a:gd name="T2" fmla="*/ 255 w 302"/>
                <a:gd name="T3" fmla="*/ 122 h 255"/>
                <a:gd name="T4" fmla="*/ 283 w 302"/>
                <a:gd name="T5" fmla="*/ 255 h 255"/>
                <a:gd name="T6" fmla="*/ 0 60000 65536"/>
                <a:gd name="T7" fmla="*/ 0 60000 65536"/>
                <a:gd name="T8" fmla="*/ 0 60000 65536"/>
                <a:gd name="T9" fmla="*/ 0 w 302"/>
                <a:gd name="T10" fmla="*/ 0 h 255"/>
                <a:gd name="T11" fmla="*/ 302 w 302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255">
                  <a:moveTo>
                    <a:pt x="0" y="0"/>
                  </a:moveTo>
                  <a:cubicBezTo>
                    <a:pt x="104" y="39"/>
                    <a:pt x="208" y="79"/>
                    <a:pt x="255" y="122"/>
                  </a:cubicBezTo>
                  <a:cubicBezTo>
                    <a:pt x="302" y="165"/>
                    <a:pt x="292" y="210"/>
                    <a:pt x="283" y="25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12" name="Line 23"/>
            <p:cNvSpPr>
              <a:spLocks noChangeShapeType="1"/>
            </p:cNvSpPr>
            <p:nvPr/>
          </p:nvSpPr>
          <p:spPr bwMode="auto">
            <a:xfrm>
              <a:off x="2323" y="3020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1816100" y="4549775"/>
            <a:ext cx="796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CP/PP</a:t>
            </a: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6613525" y="2508250"/>
            <a:ext cx="444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CP</a:t>
            </a:r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6557963" y="4519613"/>
            <a:ext cx="796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CP/PP</a:t>
            </a:r>
          </a:p>
        </p:txBody>
      </p:sp>
      <p:sp>
        <p:nvSpPr>
          <p:cNvPr id="28" name="Text Box 11"/>
          <p:cNvSpPr txBox="1">
            <a:spLocks noChangeArrowheads="1"/>
          </p:cNvSpPr>
          <p:nvPr/>
        </p:nvSpPr>
        <p:spPr bwMode="auto">
          <a:xfrm>
            <a:off x="5119688" y="2733675"/>
            <a:ext cx="444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CP</a:t>
            </a:r>
          </a:p>
        </p:txBody>
      </p:sp>
      <p:sp>
        <p:nvSpPr>
          <p:cNvPr id="140307" name="Rectangle 28"/>
          <p:cNvSpPr>
            <a:spLocks noChangeArrowheads="1"/>
          </p:cNvSpPr>
          <p:nvPr/>
        </p:nvSpPr>
        <p:spPr bwMode="auto">
          <a:xfrm>
            <a:off x="1358900" y="1860550"/>
            <a:ext cx="687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1</a:t>
            </a:r>
            <a:endParaRPr lang="en-US" altLang="en-US" sz="1800"/>
          </a:p>
        </p:txBody>
      </p:sp>
      <p:sp>
        <p:nvSpPr>
          <p:cNvPr id="140308" name="Rectangle 29"/>
          <p:cNvSpPr>
            <a:spLocks noChangeArrowheads="1"/>
          </p:cNvSpPr>
          <p:nvPr/>
        </p:nvSpPr>
        <p:spPr bwMode="auto">
          <a:xfrm>
            <a:off x="3027363" y="1860550"/>
            <a:ext cx="723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2</a:t>
            </a:r>
            <a:endParaRPr lang="en-US" altLang="en-US" sz="1800"/>
          </a:p>
        </p:txBody>
      </p:sp>
      <p:sp>
        <p:nvSpPr>
          <p:cNvPr id="140309" name="Rectangle 30"/>
          <p:cNvSpPr>
            <a:spLocks noChangeArrowheads="1"/>
          </p:cNvSpPr>
          <p:nvPr/>
        </p:nvSpPr>
        <p:spPr bwMode="auto">
          <a:xfrm>
            <a:off x="4659313" y="1862138"/>
            <a:ext cx="723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3</a:t>
            </a:r>
            <a:endParaRPr lang="en-US" altLang="en-US" sz="1800"/>
          </a:p>
        </p:txBody>
      </p:sp>
      <p:sp>
        <p:nvSpPr>
          <p:cNvPr id="140310" name="Rectangle 31"/>
          <p:cNvSpPr>
            <a:spLocks noChangeArrowheads="1"/>
          </p:cNvSpPr>
          <p:nvPr/>
        </p:nvSpPr>
        <p:spPr bwMode="auto">
          <a:xfrm>
            <a:off x="6157913" y="1862138"/>
            <a:ext cx="722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AS 4</a:t>
            </a:r>
            <a:endParaRPr lang="en-US" altLang="en-US" sz="1800"/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903BE267-60E6-4D43-8A2E-DD57C422C2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61375" y="6565900"/>
            <a:ext cx="425450" cy="29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4D2665D3-7C91-2543-A291-952B583C64C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/>
              <a:t>31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ChangeArrowheads="1"/>
          </p:cNvSpPr>
          <p:nvPr/>
        </p:nvSpPr>
        <p:spPr bwMode="auto">
          <a:xfrm>
            <a:off x="390525" y="230188"/>
            <a:ext cx="8229600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3600" u="sng">
                <a:solidFill>
                  <a:srgbClr val="3333CC"/>
                </a:solidFill>
                <a:ea typeface="宋体" charset="-122"/>
              </a:rPr>
              <a:t>Summary: BGP Policy Routing</a:t>
            </a:r>
            <a:endParaRPr lang="en-US" altLang="zh-CN" sz="2000" u="sng">
              <a:solidFill>
                <a:srgbClr val="3333CC"/>
              </a:solidFill>
              <a:ea typeface="宋体" charset="-122"/>
            </a:endParaRPr>
          </a:p>
        </p:txBody>
      </p:sp>
      <p:sp>
        <p:nvSpPr>
          <p:cNvPr id="1136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365023"/>
            <a:ext cx="4649622" cy="5253491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Wingdings" charset="2"/>
              <a:buChar char="q"/>
            </a:pPr>
            <a:r>
              <a:rPr lang="en-US" altLang="zh-CN" dirty="0">
                <a:ea typeface="宋体" charset="-122"/>
              </a:rPr>
              <a:t> Advantage</a:t>
            </a:r>
          </a:p>
          <a:p>
            <a:pPr lvl="1">
              <a:spcBef>
                <a:spcPct val="0"/>
              </a:spcBef>
              <a:buFontTx/>
              <a:buChar char="-"/>
            </a:pPr>
            <a:r>
              <a:rPr lang="en-US" altLang="zh-CN" dirty="0">
                <a:ea typeface="宋体" charset="-122"/>
              </a:rPr>
              <a:t>satisfies current demand</a:t>
            </a:r>
          </a:p>
          <a:p>
            <a:pPr lvl="1">
              <a:spcBef>
                <a:spcPct val="0"/>
              </a:spcBef>
              <a:buFontTx/>
              <a:buChar char="-"/>
            </a:pPr>
            <a:endParaRPr lang="en-US" altLang="zh-CN" dirty="0">
              <a:ea typeface="宋体" charset="-122"/>
            </a:endParaRPr>
          </a:p>
          <a:p>
            <a:pPr marL="0" indent="0">
              <a:spcBef>
                <a:spcPct val="0"/>
              </a:spcBef>
              <a:buFont typeface="Wingdings" charset="2"/>
              <a:buChar char="q"/>
            </a:pPr>
            <a:r>
              <a:rPr lang="en-US" altLang="zh-CN" dirty="0">
                <a:ea typeface="宋体" charset="-122"/>
              </a:rPr>
              <a:t> Issues</a:t>
            </a:r>
          </a:p>
          <a:p>
            <a:pPr lvl="1">
              <a:spcBef>
                <a:spcPct val="0"/>
              </a:spcBef>
              <a:buFontTx/>
              <a:buChar char="-"/>
            </a:pPr>
            <a:r>
              <a:rPr lang="en-US" altLang="zh-CN" dirty="0">
                <a:ea typeface="宋体" charset="-122"/>
              </a:rPr>
              <a:t>policy dispute can lead to instability</a:t>
            </a:r>
          </a:p>
          <a:p>
            <a:pPr lvl="2">
              <a:spcBef>
                <a:spcPct val="0"/>
              </a:spcBef>
              <a:buFontTx/>
              <a:buChar char="-"/>
            </a:pPr>
            <a:r>
              <a:rPr lang="en-US" altLang="zh-CN" dirty="0">
                <a:ea typeface="宋体" charset="-122"/>
              </a:rPr>
              <a:t>current Internet economy provides a stability framework, but if the framework changes, we may see instability</a:t>
            </a:r>
          </a:p>
          <a:p>
            <a:pPr lvl="1">
              <a:spcBef>
                <a:spcPct val="0"/>
              </a:spcBef>
              <a:buFontTx/>
              <a:buChar char="-"/>
            </a:pPr>
            <a:r>
              <a:rPr lang="en-US" altLang="zh-CN" dirty="0">
                <a:ea typeface="宋体" charset="-122"/>
              </a:rPr>
              <a:t>Hierarchical routing can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be inefficient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02396" y="3308459"/>
            <a:ext cx="3017729" cy="2989810"/>
            <a:chOff x="1898650" y="1468438"/>
            <a:chExt cx="4760913" cy="4800600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3381375" y="3189288"/>
              <a:ext cx="2970213" cy="2368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zh-CN" altLang="en-US">
                <a:ea typeface="宋体" charset="-122"/>
              </a:endParaRPr>
            </a:p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</a:pPr>
              <a:endParaRPr lang="zh-CN" altLang="en-US">
                <a:ea typeface="宋体" charset="-122"/>
              </a:endParaRPr>
            </a:p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2759075" y="5583238"/>
              <a:ext cx="1606550" cy="685800"/>
              <a:chOff x="676" y="1108"/>
              <a:chExt cx="2968" cy="1192"/>
            </a:xfrm>
          </p:grpSpPr>
          <p:grpSp>
            <p:nvGrpSpPr>
              <p:cNvPr id="6" name="Group 6"/>
              <p:cNvGrpSpPr>
                <a:grpSpLocks/>
              </p:cNvGrpSpPr>
              <p:nvPr/>
            </p:nvGrpSpPr>
            <p:grpSpPr bwMode="auto">
              <a:xfrm>
                <a:off x="739" y="1108"/>
                <a:ext cx="2905" cy="1192"/>
                <a:chOff x="739" y="1108"/>
                <a:chExt cx="2905" cy="1192"/>
              </a:xfrm>
            </p:grpSpPr>
            <p:sp>
              <p:nvSpPr>
                <p:cNvPr id="19" name="Oval 7"/>
                <p:cNvSpPr>
                  <a:spLocks noChangeArrowheads="1"/>
                </p:cNvSpPr>
                <p:nvPr/>
              </p:nvSpPr>
              <p:spPr bwMode="auto">
                <a:xfrm>
                  <a:off x="987" y="1214"/>
                  <a:ext cx="2492" cy="9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0" name="Oval 8"/>
                <p:cNvSpPr>
                  <a:spLocks noChangeArrowheads="1"/>
                </p:cNvSpPr>
                <p:nvPr/>
              </p:nvSpPr>
              <p:spPr bwMode="auto">
                <a:xfrm>
                  <a:off x="1071" y="1214"/>
                  <a:ext cx="576" cy="1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1" name="Oval 9"/>
                <p:cNvSpPr>
                  <a:spLocks noChangeArrowheads="1"/>
                </p:cNvSpPr>
                <p:nvPr/>
              </p:nvSpPr>
              <p:spPr bwMode="auto">
                <a:xfrm>
                  <a:off x="2570" y="1179"/>
                  <a:ext cx="825" cy="23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2" name="Oval 10"/>
                <p:cNvSpPr>
                  <a:spLocks noChangeArrowheads="1"/>
                </p:cNvSpPr>
                <p:nvPr/>
              </p:nvSpPr>
              <p:spPr bwMode="auto">
                <a:xfrm>
                  <a:off x="1822" y="1108"/>
                  <a:ext cx="991" cy="48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3" name="Oval 11"/>
                <p:cNvSpPr>
                  <a:spLocks noChangeArrowheads="1"/>
                </p:cNvSpPr>
                <p:nvPr/>
              </p:nvSpPr>
              <p:spPr bwMode="auto">
                <a:xfrm>
                  <a:off x="739" y="1319"/>
                  <a:ext cx="1823" cy="27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4" name="Oval 12"/>
                <p:cNvSpPr>
                  <a:spLocks noChangeArrowheads="1"/>
                </p:cNvSpPr>
                <p:nvPr/>
              </p:nvSpPr>
              <p:spPr bwMode="auto">
                <a:xfrm>
                  <a:off x="1655" y="1743"/>
                  <a:ext cx="989" cy="55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5" name="Oval 13"/>
                <p:cNvSpPr>
                  <a:spLocks noChangeArrowheads="1"/>
                </p:cNvSpPr>
                <p:nvPr/>
              </p:nvSpPr>
              <p:spPr bwMode="auto">
                <a:xfrm>
                  <a:off x="2903" y="1355"/>
                  <a:ext cx="741" cy="3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6" name="Oval 14"/>
                <p:cNvSpPr>
                  <a:spLocks noChangeArrowheads="1"/>
                </p:cNvSpPr>
                <p:nvPr/>
              </p:nvSpPr>
              <p:spPr bwMode="auto">
                <a:xfrm>
                  <a:off x="906" y="1497"/>
                  <a:ext cx="492" cy="55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7" name="Oval 15"/>
                <p:cNvSpPr>
                  <a:spLocks noChangeArrowheads="1"/>
                </p:cNvSpPr>
                <p:nvPr/>
              </p:nvSpPr>
              <p:spPr bwMode="auto">
                <a:xfrm>
                  <a:off x="2987" y="1779"/>
                  <a:ext cx="492" cy="20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8" name="Oval 16"/>
                <p:cNvSpPr>
                  <a:spLocks noChangeArrowheads="1"/>
                </p:cNvSpPr>
                <p:nvPr/>
              </p:nvSpPr>
              <p:spPr bwMode="auto">
                <a:xfrm>
                  <a:off x="1321" y="1919"/>
                  <a:ext cx="493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9" name="Oval 17"/>
                <p:cNvSpPr>
                  <a:spLocks noChangeArrowheads="1"/>
                </p:cNvSpPr>
                <p:nvPr/>
              </p:nvSpPr>
              <p:spPr bwMode="auto">
                <a:xfrm>
                  <a:off x="2487" y="1919"/>
                  <a:ext cx="741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grpSp>
            <p:nvGrpSpPr>
              <p:cNvPr id="7" name="Group 18"/>
              <p:cNvGrpSpPr>
                <a:grpSpLocks/>
              </p:cNvGrpSpPr>
              <p:nvPr/>
            </p:nvGrpSpPr>
            <p:grpSpPr bwMode="auto">
              <a:xfrm>
                <a:off x="676" y="1108"/>
                <a:ext cx="2905" cy="1192"/>
                <a:chOff x="676" y="1108"/>
                <a:chExt cx="2905" cy="1192"/>
              </a:xfrm>
            </p:grpSpPr>
            <p:sp>
              <p:nvSpPr>
                <p:cNvPr id="8" name="Oval 19"/>
                <p:cNvSpPr>
                  <a:spLocks noChangeArrowheads="1"/>
                </p:cNvSpPr>
                <p:nvPr/>
              </p:nvSpPr>
              <p:spPr bwMode="auto">
                <a:xfrm>
                  <a:off x="925" y="1214"/>
                  <a:ext cx="2489" cy="9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" name="Oval 20"/>
                <p:cNvSpPr>
                  <a:spLocks noChangeArrowheads="1"/>
                </p:cNvSpPr>
                <p:nvPr/>
              </p:nvSpPr>
              <p:spPr bwMode="auto">
                <a:xfrm>
                  <a:off x="1008" y="1214"/>
                  <a:ext cx="576" cy="13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0" name="Oval 21"/>
                <p:cNvSpPr>
                  <a:spLocks noChangeArrowheads="1"/>
                </p:cNvSpPr>
                <p:nvPr/>
              </p:nvSpPr>
              <p:spPr bwMode="auto">
                <a:xfrm>
                  <a:off x="2506" y="1179"/>
                  <a:ext cx="827" cy="239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" name="Oval 22"/>
                <p:cNvSpPr>
                  <a:spLocks noChangeArrowheads="1"/>
                </p:cNvSpPr>
                <p:nvPr/>
              </p:nvSpPr>
              <p:spPr bwMode="auto">
                <a:xfrm>
                  <a:off x="1758" y="1108"/>
                  <a:ext cx="990" cy="48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" name="Oval 23"/>
                <p:cNvSpPr>
                  <a:spLocks noChangeArrowheads="1"/>
                </p:cNvSpPr>
                <p:nvPr/>
              </p:nvSpPr>
              <p:spPr bwMode="auto">
                <a:xfrm>
                  <a:off x="676" y="1319"/>
                  <a:ext cx="1822" cy="27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3" name="Oval 24"/>
                <p:cNvSpPr>
                  <a:spLocks noChangeArrowheads="1"/>
                </p:cNvSpPr>
                <p:nvPr/>
              </p:nvSpPr>
              <p:spPr bwMode="auto">
                <a:xfrm>
                  <a:off x="1592" y="1743"/>
                  <a:ext cx="990" cy="557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4" name="Oval 25"/>
                <p:cNvSpPr>
                  <a:spLocks noChangeArrowheads="1"/>
                </p:cNvSpPr>
                <p:nvPr/>
              </p:nvSpPr>
              <p:spPr bwMode="auto">
                <a:xfrm>
                  <a:off x="2838" y="1355"/>
                  <a:ext cx="743" cy="3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5" name="Oval 26"/>
                <p:cNvSpPr>
                  <a:spLocks noChangeArrowheads="1"/>
                </p:cNvSpPr>
                <p:nvPr/>
              </p:nvSpPr>
              <p:spPr bwMode="auto">
                <a:xfrm>
                  <a:off x="841" y="1497"/>
                  <a:ext cx="492" cy="55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6" name="Oval 27"/>
                <p:cNvSpPr>
                  <a:spLocks noChangeArrowheads="1"/>
                </p:cNvSpPr>
                <p:nvPr/>
              </p:nvSpPr>
              <p:spPr bwMode="auto">
                <a:xfrm>
                  <a:off x="2922" y="1779"/>
                  <a:ext cx="492" cy="20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7" name="Oval 28"/>
                <p:cNvSpPr>
                  <a:spLocks noChangeArrowheads="1"/>
                </p:cNvSpPr>
                <p:nvPr/>
              </p:nvSpPr>
              <p:spPr bwMode="auto">
                <a:xfrm>
                  <a:off x="1259" y="1919"/>
                  <a:ext cx="491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8" name="Oval 29"/>
                <p:cNvSpPr>
                  <a:spLocks noChangeArrowheads="1"/>
                </p:cNvSpPr>
                <p:nvPr/>
              </p:nvSpPr>
              <p:spPr bwMode="auto">
                <a:xfrm>
                  <a:off x="2425" y="1919"/>
                  <a:ext cx="740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</p:grpSp>
        <p:grpSp>
          <p:nvGrpSpPr>
            <p:cNvPr id="30" name="Group 30"/>
            <p:cNvGrpSpPr>
              <a:grpSpLocks/>
            </p:cNvGrpSpPr>
            <p:nvPr/>
          </p:nvGrpSpPr>
          <p:grpSpPr bwMode="auto">
            <a:xfrm>
              <a:off x="2079625" y="1468438"/>
              <a:ext cx="3613150" cy="1752600"/>
              <a:chOff x="676" y="1108"/>
              <a:chExt cx="2968" cy="1192"/>
            </a:xfrm>
          </p:grpSpPr>
          <p:grpSp>
            <p:nvGrpSpPr>
              <p:cNvPr id="31" name="Group 31"/>
              <p:cNvGrpSpPr>
                <a:grpSpLocks/>
              </p:cNvGrpSpPr>
              <p:nvPr/>
            </p:nvGrpSpPr>
            <p:grpSpPr bwMode="auto">
              <a:xfrm>
                <a:off x="739" y="1108"/>
                <a:ext cx="2905" cy="1192"/>
                <a:chOff x="739" y="1108"/>
                <a:chExt cx="2905" cy="1192"/>
              </a:xfrm>
            </p:grpSpPr>
            <p:sp>
              <p:nvSpPr>
                <p:cNvPr id="44" name="Oval 32"/>
                <p:cNvSpPr>
                  <a:spLocks noChangeArrowheads="1"/>
                </p:cNvSpPr>
                <p:nvPr/>
              </p:nvSpPr>
              <p:spPr bwMode="auto">
                <a:xfrm>
                  <a:off x="987" y="1214"/>
                  <a:ext cx="2492" cy="9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5" name="Oval 33"/>
                <p:cNvSpPr>
                  <a:spLocks noChangeArrowheads="1"/>
                </p:cNvSpPr>
                <p:nvPr/>
              </p:nvSpPr>
              <p:spPr bwMode="auto">
                <a:xfrm>
                  <a:off x="1071" y="1214"/>
                  <a:ext cx="576" cy="1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6" name="Oval 34"/>
                <p:cNvSpPr>
                  <a:spLocks noChangeArrowheads="1"/>
                </p:cNvSpPr>
                <p:nvPr/>
              </p:nvSpPr>
              <p:spPr bwMode="auto">
                <a:xfrm>
                  <a:off x="2570" y="1179"/>
                  <a:ext cx="825" cy="23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7" name="Oval 35"/>
                <p:cNvSpPr>
                  <a:spLocks noChangeArrowheads="1"/>
                </p:cNvSpPr>
                <p:nvPr/>
              </p:nvSpPr>
              <p:spPr bwMode="auto">
                <a:xfrm>
                  <a:off x="1822" y="1108"/>
                  <a:ext cx="991" cy="48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8" name="Oval 36"/>
                <p:cNvSpPr>
                  <a:spLocks noChangeArrowheads="1"/>
                </p:cNvSpPr>
                <p:nvPr/>
              </p:nvSpPr>
              <p:spPr bwMode="auto">
                <a:xfrm>
                  <a:off x="739" y="1319"/>
                  <a:ext cx="1823" cy="27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9" name="Oval 37"/>
                <p:cNvSpPr>
                  <a:spLocks noChangeArrowheads="1"/>
                </p:cNvSpPr>
                <p:nvPr/>
              </p:nvSpPr>
              <p:spPr bwMode="auto">
                <a:xfrm>
                  <a:off x="1655" y="1743"/>
                  <a:ext cx="989" cy="55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50" name="Oval 38"/>
                <p:cNvSpPr>
                  <a:spLocks noChangeArrowheads="1"/>
                </p:cNvSpPr>
                <p:nvPr/>
              </p:nvSpPr>
              <p:spPr bwMode="auto">
                <a:xfrm>
                  <a:off x="2903" y="1355"/>
                  <a:ext cx="741" cy="3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51" name="Oval 39"/>
                <p:cNvSpPr>
                  <a:spLocks noChangeArrowheads="1"/>
                </p:cNvSpPr>
                <p:nvPr/>
              </p:nvSpPr>
              <p:spPr bwMode="auto">
                <a:xfrm>
                  <a:off x="906" y="1497"/>
                  <a:ext cx="492" cy="55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52" name="Oval 40"/>
                <p:cNvSpPr>
                  <a:spLocks noChangeArrowheads="1"/>
                </p:cNvSpPr>
                <p:nvPr/>
              </p:nvSpPr>
              <p:spPr bwMode="auto">
                <a:xfrm>
                  <a:off x="2987" y="1779"/>
                  <a:ext cx="492" cy="20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53" name="Oval 41"/>
                <p:cNvSpPr>
                  <a:spLocks noChangeArrowheads="1"/>
                </p:cNvSpPr>
                <p:nvPr/>
              </p:nvSpPr>
              <p:spPr bwMode="auto">
                <a:xfrm>
                  <a:off x="1321" y="1919"/>
                  <a:ext cx="493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54" name="Oval 42"/>
                <p:cNvSpPr>
                  <a:spLocks noChangeArrowheads="1"/>
                </p:cNvSpPr>
                <p:nvPr/>
              </p:nvSpPr>
              <p:spPr bwMode="auto">
                <a:xfrm>
                  <a:off x="2487" y="1919"/>
                  <a:ext cx="741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grpSp>
            <p:nvGrpSpPr>
              <p:cNvPr id="32" name="Group 43"/>
              <p:cNvGrpSpPr>
                <a:grpSpLocks/>
              </p:cNvGrpSpPr>
              <p:nvPr/>
            </p:nvGrpSpPr>
            <p:grpSpPr bwMode="auto">
              <a:xfrm>
                <a:off x="676" y="1108"/>
                <a:ext cx="2905" cy="1192"/>
                <a:chOff x="676" y="1108"/>
                <a:chExt cx="2905" cy="1192"/>
              </a:xfrm>
            </p:grpSpPr>
            <p:sp>
              <p:nvSpPr>
                <p:cNvPr id="33" name="Oval 44"/>
                <p:cNvSpPr>
                  <a:spLocks noChangeArrowheads="1"/>
                </p:cNvSpPr>
                <p:nvPr/>
              </p:nvSpPr>
              <p:spPr bwMode="auto">
                <a:xfrm>
                  <a:off x="925" y="1214"/>
                  <a:ext cx="2489" cy="9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4" name="Oval 45"/>
                <p:cNvSpPr>
                  <a:spLocks noChangeArrowheads="1"/>
                </p:cNvSpPr>
                <p:nvPr/>
              </p:nvSpPr>
              <p:spPr bwMode="auto">
                <a:xfrm>
                  <a:off x="1008" y="1214"/>
                  <a:ext cx="576" cy="13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5" name="Oval 46"/>
                <p:cNvSpPr>
                  <a:spLocks noChangeArrowheads="1"/>
                </p:cNvSpPr>
                <p:nvPr/>
              </p:nvSpPr>
              <p:spPr bwMode="auto">
                <a:xfrm>
                  <a:off x="2506" y="1179"/>
                  <a:ext cx="827" cy="239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6" name="Oval 47"/>
                <p:cNvSpPr>
                  <a:spLocks noChangeArrowheads="1"/>
                </p:cNvSpPr>
                <p:nvPr/>
              </p:nvSpPr>
              <p:spPr bwMode="auto">
                <a:xfrm>
                  <a:off x="1758" y="1108"/>
                  <a:ext cx="990" cy="48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7" name="Oval 48"/>
                <p:cNvSpPr>
                  <a:spLocks noChangeArrowheads="1"/>
                </p:cNvSpPr>
                <p:nvPr/>
              </p:nvSpPr>
              <p:spPr bwMode="auto">
                <a:xfrm>
                  <a:off x="676" y="1319"/>
                  <a:ext cx="1822" cy="27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8" name="Oval 49"/>
                <p:cNvSpPr>
                  <a:spLocks noChangeArrowheads="1"/>
                </p:cNvSpPr>
                <p:nvPr/>
              </p:nvSpPr>
              <p:spPr bwMode="auto">
                <a:xfrm>
                  <a:off x="1592" y="1743"/>
                  <a:ext cx="990" cy="557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9" name="Oval 50"/>
                <p:cNvSpPr>
                  <a:spLocks noChangeArrowheads="1"/>
                </p:cNvSpPr>
                <p:nvPr/>
              </p:nvSpPr>
              <p:spPr bwMode="auto">
                <a:xfrm>
                  <a:off x="2838" y="1355"/>
                  <a:ext cx="743" cy="3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0" name="Oval 51"/>
                <p:cNvSpPr>
                  <a:spLocks noChangeArrowheads="1"/>
                </p:cNvSpPr>
                <p:nvPr/>
              </p:nvSpPr>
              <p:spPr bwMode="auto">
                <a:xfrm>
                  <a:off x="841" y="1497"/>
                  <a:ext cx="492" cy="55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1" name="Oval 52"/>
                <p:cNvSpPr>
                  <a:spLocks noChangeArrowheads="1"/>
                </p:cNvSpPr>
                <p:nvPr/>
              </p:nvSpPr>
              <p:spPr bwMode="auto">
                <a:xfrm>
                  <a:off x="2922" y="1779"/>
                  <a:ext cx="492" cy="20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2" name="Oval 53"/>
                <p:cNvSpPr>
                  <a:spLocks noChangeArrowheads="1"/>
                </p:cNvSpPr>
                <p:nvPr/>
              </p:nvSpPr>
              <p:spPr bwMode="auto">
                <a:xfrm>
                  <a:off x="1259" y="1919"/>
                  <a:ext cx="491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3" name="Oval 54"/>
                <p:cNvSpPr>
                  <a:spLocks noChangeArrowheads="1"/>
                </p:cNvSpPr>
                <p:nvPr/>
              </p:nvSpPr>
              <p:spPr bwMode="auto">
                <a:xfrm>
                  <a:off x="2425" y="1919"/>
                  <a:ext cx="740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</p:grpSp>
        <p:grpSp>
          <p:nvGrpSpPr>
            <p:cNvPr id="55" name="Group 55"/>
            <p:cNvGrpSpPr>
              <a:grpSpLocks/>
            </p:cNvGrpSpPr>
            <p:nvPr/>
          </p:nvGrpSpPr>
          <p:grpSpPr bwMode="auto">
            <a:xfrm>
              <a:off x="1898650" y="3449638"/>
              <a:ext cx="1606550" cy="685800"/>
              <a:chOff x="676" y="1108"/>
              <a:chExt cx="2968" cy="1192"/>
            </a:xfrm>
          </p:grpSpPr>
          <p:grpSp>
            <p:nvGrpSpPr>
              <p:cNvPr id="56" name="Group 56"/>
              <p:cNvGrpSpPr>
                <a:grpSpLocks/>
              </p:cNvGrpSpPr>
              <p:nvPr/>
            </p:nvGrpSpPr>
            <p:grpSpPr bwMode="auto">
              <a:xfrm>
                <a:off x="739" y="1108"/>
                <a:ext cx="2905" cy="1192"/>
                <a:chOff x="739" y="1108"/>
                <a:chExt cx="2905" cy="1192"/>
              </a:xfrm>
            </p:grpSpPr>
            <p:sp>
              <p:nvSpPr>
                <p:cNvPr id="69" name="Oval 57"/>
                <p:cNvSpPr>
                  <a:spLocks noChangeArrowheads="1"/>
                </p:cNvSpPr>
                <p:nvPr/>
              </p:nvSpPr>
              <p:spPr bwMode="auto">
                <a:xfrm>
                  <a:off x="987" y="1214"/>
                  <a:ext cx="2492" cy="9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0" name="Oval 58"/>
                <p:cNvSpPr>
                  <a:spLocks noChangeArrowheads="1"/>
                </p:cNvSpPr>
                <p:nvPr/>
              </p:nvSpPr>
              <p:spPr bwMode="auto">
                <a:xfrm>
                  <a:off x="1071" y="1214"/>
                  <a:ext cx="576" cy="1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1" name="Oval 59"/>
                <p:cNvSpPr>
                  <a:spLocks noChangeArrowheads="1"/>
                </p:cNvSpPr>
                <p:nvPr/>
              </p:nvSpPr>
              <p:spPr bwMode="auto">
                <a:xfrm>
                  <a:off x="2570" y="1179"/>
                  <a:ext cx="825" cy="23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2" name="Oval 60"/>
                <p:cNvSpPr>
                  <a:spLocks noChangeArrowheads="1"/>
                </p:cNvSpPr>
                <p:nvPr/>
              </p:nvSpPr>
              <p:spPr bwMode="auto">
                <a:xfrm>
                  <a:off x="1822" y="1108"/>
                  <a:ext cx="991" cy="48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3" name="Oval 61"/>
                <p:cNvSpPr>
                  <a:spLocks noChangeArrowheads="1"/>
                </p:cNvSpPr>
                <p:nvPr/>
              </p:nvSpPr>
              <p:spPr bwMode="auto">
                <a:xfrm>
                  <a:off x="739" y="1319"/>
                  <a:ext cx="1823" cy="27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4" name="Oval 62"/>
                <p:cNvSpPr>
                  <a:spLocks noChangeArrowheads="1"/>
                </p:cNvSpPr>
                <p:nvPr/>
              </p:nvSpPr>
              <p:spPr bwMode="auto">
                <a:xfrm>
                  <a:off x="1655" y="1743"/>
                  <a:ext cx="989" cy="55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5" name="Oval 63"/>
                <p:cNvSpPr>
                  <a:spLocks noChangeArrowheads="1"/>
                </p:cNvSpPr>
                <p:nvPr/>
              </p:nvSpPr>
              <p:spPr bwMode="auto">
                <a:xfrm>
                  <a:off x="2903" y="1355"/>
                  <a:ext cx="741" cy="3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6" name="Oval 64"/>
                <p:cNvSpPr>
                  <a:spLocks noChangeArrowheads="1"/>
                </p:cNvSpPr>
                <p:nvPr/>
              </p:nvSpPr>
              <p:spPr bwMode="auto">
                <a:xfrm>
                  <a:off x="906" y="1497"/>
                  <a:ext cx="492" cy="55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7" name="Oval 65"/>
                <p:cNvSpPr>
                  <a:spLocks noChangeArrowheads="1"/>
                </p:cNvSpPr>
                <p:nvPr/>
              </p:nvSpPr>
              <p:spPr bwMode="auto">
                <a:xfrm>
                  <a:off x="2987" y="1779"/>
                  <a:ext cx="492" cy="20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8" name="Oval 66"/>
                <p:cNvSpPr>
                  <a:spLocks noChangeArrowheads="1"/>
                </p:cNvSpPr>
                <p:nvPr/>
              </p:nvSpPr>
              <p:spPr bwMode="auto">
                <a:xfrm>
                  <a:off x="1321" y="1919"/>
                  <a:ext cx="493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9" name="Oval 67"/>
                <p:cNvSpPr>
                  <a:spLocks noChangeArrowheads="1"/>
                </p:cNvSpPr>
                <p:nvPr/>
              </p:nvSpPr>
              <p:spPr bwMode="auto">
                <a:xfrm>
                  <a:off x="2487" y="1919"/>
                  <a:ext cx="741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grpSp>
            <p:nvGrpSpPr>
              <p:cNvPr id="57" name="Group 68"/>
              <p:cNvGrpSpPr>
                <a:grpSpLocks/>
              </p:cNvGrpSpPr>
              <p:nvPr/>
            </p:nvGrpSpPr>
            <p:grpSpPr bwMode="auto">
              <a:xfrm>
                <a:off x="676" y="1108"/>
                <a:ext cx="2905" cy="1192"/>
                <a:chOff x="676" y="1108"/>
                <a:chExt cx="2905" cy="1192"/>
              </a:xfrm>
            </p:grpSpPr>
            <p:sp>
              <p:nvSpPr>
                <p:cNvPr id="58" name="Oval 69"/>
                <p:cNvSpPr>
                  <a:spLocks noChangeArrowheads="1"/>
                </p:cNvSpPr>
                <p:nvPr/>
              </p:nvSpPr>
              <p:spPr bwMode="auto">
                <a:xfrm>
                  <a:off x="925" y="1214"/>
                  <a:ext cx="2489" cy="9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59" name="Oval 70"/>
                <p:cNvSpPr>
                  <a:spLocks noChangeArrowheads="1"/>
                </p:cNvSpPr>
                <p:nvPr/>
              </p:nvSpPr>
              <p:spPr bwMode="auto">
                <a:xfrm>
                  <a:off x="1008" y="1214"/>
                  <a:ext cx="576" cy="13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0" name="Oval 71"/>
                <p:cNvSpPr>
                  <a:spLocks noChangeArrowheads="1"/>
                </p:cNvSpPr>
                <p:nvPr/>
              </p:nvSpPr>
              <p:spPr bwMode="auto">
                <a:xfrm>
                  <a:off x="2506" y="1179"/>
                  <a:ext cx="827" cy="239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1" name="Oval 72"/>
                <p:cNvSpPr>
                  <a:spLocks noChangeArrowheads="1"/>
                </p:cNvSpPr>
                <p:nvPr/>
              </p:nvSpPr>
              <p:spPr bwMode="auto">
                <a:xfrm>
                  <a:off x="1758" y="1108"/>
                  <a:ext cx="990" cy="48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2" name="Oval 73"/>
                <p:cNvSpPr>
                  <a:spLocks noChangeArrowheads="1"/>
                </p:cNvSpPr>
                <p:nvPr/>
              </p:nvSpPr>
              <p:spPr bwMode="auto">
                <a:xfrm>
                  <a:off x="676" y="1319"/>
                  <a:ext cx="1822" cy="27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3" name="Oval 74"/>
                <p:cNvSpPr>
                  <a:spLocks noChangeArrowheads="1"/>
                </p:cNvSpPr>
                <p:nvPr/>
              </p:nvSpPr>
              <p:spPr bwMode="auto">
                <a:xfrm>
                  <a:off x="1592" y="1743"/>
                  <a:ext cx="990" cy="557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4" name="Oval 75"/>
                <p:cNvSpPr>
                  <a:spLocks noChangeArrowheads="1"/>
                </p:cNvSpPr>
                <p:nvPr/>
              </p:nvSpPr>
              <p:spPr bwMode="auto">
                <a:xfrm>
                  <a:off x="2838" y="1355"/>
                  <a:ext cx="743" cy="3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5" name="Oval 76"/>
                <p:cNvSpPr>
                  <a:spLocks noChangeArrowheads="1"/>
                </p:cNvSpPr>
                <p:nvPr/>
              </p:nvSpPr>
              <p:spPr bwMode="auto">
                <a:xfrm>
                  <a:off x="841" y="1497"/>
                  <a:ext cx="492" cy="55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6" name="Oval 77"/>
                <p:cNvSpPr>
                  <a:spLocks noChangeArrowheads="1"/>
                </p:cNvSpPr>
                <p:nvPr/>
              </p:nvSpPr>
              <p:spPr bwMode="auto">
                <a:xfrm>
                  <a:off x="2922" y="1779"/>
                  <a:ext cx="492" cy="20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7" name="Oval 78"/>
                <p:cNvSpPr>
                  <a:spLocks noChangeArrowheads="1"/>
                </p:cNvSpPr>
                <p:nvPr/>
              </p:nvSpPr>
              <p:spPr bwMode="auto">
                <a:xfrm>
                  <a:off x="1259" y="1919"/>
                  <a:ext cx="491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8" name="Oval 79"/>
                <p:cNvSpPr>
                  <a:spLocks noChangeArrowheads="1"/>
                </p:cNvSpPr>
                <p:nvPr/>
              </p:nvSpPr>
              <p:spPr bwMode="auto">
                <a:xfrm>
                  <a:off x="2425" y="1919"/>
                  <a:ext cx="740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</p:grpSp>
        <p:grpSp>
          <p:nvGrpSpPr>
            <p:cNvPr id="80" name="Group 80"/>
            <p:cNvGrpSpPr>
              <a:grpSpLocks/>
            </p:cNvGrpSpPr>
            <p:nvPr/>
          </p:nvGrpSpPr>
          <p:grpSpPr bwMode="auto">
            <a:xfrm>
              <a:off x="2243138" y="4287838"/>
              <a:ext cx="1606550" cy="685800"/>
              <a:chOff x="676" y="1108"/>
              <a:chExt cx="2968" cy="1192"/>
            </a:xfrm>
          </p:grpSpPr>
          <p:grpSp>
            <p:nvGrpSpPr>
              <p:cNvPr id="81" name="Group 81"/>
              <p:cNvGrpSpPr>
                <a:grpSpLocks/>
              </p:cNvGrpSpPr>
              <p:nvPr/>
            </p:nvGrpSpPr>
            <p:grpSpPr bwMode="auto">
              <a:xfrm>
                <a:off x="739" y="1108"/>
                <a:ext cx="2905" cy="1192"/>
                <a:chOff x="739" y="1108"/>
                <a:chExt cx="2905" cy="1192"/>
              </a:xfrm>
            </p:grpSpPr>
            <p:sp>
              <p:nvSpPr>
                <p:cNvPr id="94" name="Oval 82"/>
                <p:cNvSpPr>
                  <a:spLocks noChangeArrowheads="1"/>
                </p:cNvSpPr>
                <p:nvPr/>
              </p:nvSpPr>
              <p:spPr bwMode="auto">
                <a:xfrm>
                  <a:off x="987" y="1214"/>
                  <a:ext cx="2492" cy="9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5" name="Oval 83"/>
                <p:cNvSpPr>
                  <a:spLocks noChangeArrowheads="1"/>
                </p:cNvSpPr>
                <p:nvPr/>
              </p:nvSpPr>
              <p:spPr bwMode="auto">
                <a:xfrm>
                  <a:off x="1071" y="1214"/>
                  <a:ext cx="576" cy="1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6" name="Oval 84"/>
                <p:cNvSpPr>
                  <a:spLocks noChangeArrowheads="1"/>
                </p:cNvSpPr>
                <p:nvPr/>
              </p:nvSpPr>
              <p:spPr bwMode="auto">
                <a:xfrm>
                  <a:off x="2570" y="1179"/>
                  <a:ext cx="825" cy="23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7" name="Oval 85"/>
                <p:cNvSpPr>
                  <a:spLocks noChangeArrowheads="1"/>
                </p:cNvSpPr>
                <p:nvPr/>
              </p:nvSpPr>
              <p:spPr bwMode="auto">
                <a:xfrm>
                  <a:off x="1822" y="1108"/>
                  <a:ext cx="991" cy="48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8" name="Oval 86"/>
                <p:cNvSpPr>
                  <a:spLocks noChangeArrowheads="1"/>
                </p:cNvSpPr>
                <p:nvPr/>
              </p:nvSpPr>
              <p:spPr bwMode="auto">
                <a:xfrm>
                  <a:off x="739" y="1319"/>
                  <a:ext cx="1823" cy="27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9" name="Oval 87"/>
                <p:cNvSpPr>
                  <a:spLocks noChangeArrowheads="1"/>
                </p:cNvSpPr>
                <p:nvPr/>
              </p:nvSpPr>
              <p:spPr bwMode="auto">
                <a:xfrm>
                  <a:off x="1655" y="1743"/>
                  <a:ext cx="989" cy="55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00" name="Oval 88"/>
                <p:cNvSpPr>
                  <a:spLocks noChangeArrowheads="1"/>
                </p:cNvSpPr>
                <p:nvPr/>
              </p:nvSpPr>
              <p:spPr bwMode="auto">
                <a:xfrm>
                  <a:off x="2903" y="1355"/>
                  <a:ext cx="741" cy="3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01" name="Oval 89"/>
                <p:cNvSpPr>
                  <a:spLocks noChangeArrowheads="1"/>
                </p:cNvSpPr>
                <p:nvPr/>
              </p:nvSpPr>
              <p:spPr bwMode="auto">
                <a:xfrm>
                  <a:off x="906" y="1497"/>
                  <a:ext cx="492" cy="55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02" name="Oval 90"/>
                <p:cNvSpPr>
                  <a:spLocks noChangeArrowheads="1"/>
                </p:cNvSpPr>
                <p:nvPr/>
              </p:nvSpPr>
              <p:spPr bwMode="auto">
                <a:xfrm>
                  <a:off x="2987" y="1779"/>
                  <a:ext cx="492" cy="20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03" name="Oval 91"/>
                <p:cNvSpPr>
                  <a:spLocks noChangeArrowheads="1"/>
                </p:cNvSpPr>
                <p:nvPr/>
              </p:nvSpPr>
              <p:spPr bwMode="auto">
                <a:xfrm>
                  <a:off x="1321" y="1919"/>
                  <a:ext cx="493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04" name="Oval 92"/>
                <p:cNvSpPr>
                  <a:spLocks noChangeArrowheads="1"/>
                </p:cNvSpPr>
                <p:nvPr/>
              </p:nvSpPr>
              <p:spPr bwMode="auto">
                <a:xfrm>
                  <a:off x="2487" y="1919"/>
                  <a:ext cx="741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grpSp>
            <p:nvGrpSpPr>
              <p:cNvPr id="82" name="Group 93"/>
              <p:cNvGrpSpPr>
                <a:grpSpLocks/>
              </p:cNvGrpSpPr>
              <p:nvPr/>
            </p:nvGrpSpPr>
            <p:grpSpPr bwMode="auto">
              <a:xfrm>
                <a:off x="676" y="1108"/>
                <a:ext cx="2905" cy="1192"/>
                <a:chOff x="676" y="1108"/>
                <a:chExt cx="2905" cy="1192"/>
              </a:xfrm>
            </p:grpSpPr>
            <p:sp>
              <p:nvSpPr>
                <p:cNvPr id="83" name="Oval 94"/>
                <p:cNvSpPr>
                  <a:spLocks noChangeArrowheads="1"/>
                </p:cNvSpPr>
                <p:nvPr/>
              </p:nvSpPr>
              <p:spPr bwMode="auto">
                <a:xfrm>
                  <a:off x="925" y="1214"/>
                  <a:ext cx="2489" cy="9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84" name="Oval 95"/>
                <p:cNvSpPr>
                  <a:spLocks noChangeArrowheads="1"/>
                </p:cNvSpPr>
                <p:nvPr/>
              </p:nvSpPr>
              <p:spPr bwMode="auto">
                <a:xfrm>
                  <a:off x="1008" y="1214"/>
                  <a:ext cx="576" cy="13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85" name="Oval 96"/>
                <p:cNvSpPr>
                  <a:spLocks noChangeArrowheads="1"/>
                </p:cNvSpPr>
                <p:nvPr/>
              </p:nvSpPr>
              <p:spPr bwMode="auto">
                <a:xfrm>
                  <a:off x="2506" y="1179"/>
                  <a:ext cx="827" cy="239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86" name="Oval 97"/>
                <p:cNvSpPr>
                  <a:spLocks noChangeArrowheads="1"/>
                </p:cNvSpPr>
                <p:nvPr/>
              </p:nvSpPr>
              <p:spPr bwMode="auto">
                <a:xfrm>
                  <a:off x="1758" y="1108"/>
                  <a:ext cx="990" cy="48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87" name="Oval 98"/>
                <p:cNvSpPr>
                  <a:spLocks noChangeArrowheads="1"/>
                </p:cNvSpPr>
                <p:nvPr/>
              </p:nvSpPr>
              <p:spPr bwMode="auto">
                <a:xfrm>
                  <a:off x="676" y="1319"/>
                  <a:ext cx="1822" cy="27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88" name="Oval 99"/>
                <p:cNvSpPr>
                  <a:spLocks noChangeArrowheads="1"/>
                </p:cNvSpPr>
                <p:nvPr/>
              </p:nvSpPr>
              <p:spPr bwMode="auto">
                <a:xfrm>
                  <a:off x="1592" y="1743"/>
                  <a:ext cx="990" cy="557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89" name="Oval 100"/>
                <p:cNvSpPr>
                  <a:spLocks noChangeArrowheads="1"/>
                </p:cNvSpPr>
                <p:nvPr/>
              </p:nvSpPr>
              <p:spPr bwMode="auto">
                <a:xfrm>
                  <a:off x="2838" y="1355"/>
                  <a:ext cx="743" cy="3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0" name="Oval 101"/>
                <p:cNvSpPr>
                  <a:spLocks noChangeArrowheads="1"/>
                </p:cNvSpPr>
                <p:nvPr/>
              </p:nvSpPr>
              <p:spPr bwMode="auto">
                <a:xfrm>
                  <a:off x="841" y="1497"/>
                  <a:ext cx="492" cy="55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1" name="Oval 102"/>
                <p:cNvSpPr>
                  <a:spLocks noChangeArrowheads="1"/>
                </p:cNvSpPr>
                <p:nvPr/>
              </p:nvSpPr>
              <p:spPr bwMode="auto">
                <a:xfrm>
                  <a:off x="2922" y="1779"/>
                  <a:ext cx="492" cy="20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2" name="Oval 103"/>
                <p:cNvSpPr>
                  <a:spLocks noChangeArrowheads="1"/>
                </p:cNvSpPr>
                <p:nvPr/>
              </p:nvSpPr>
              <p:spPr bwMode="auto">
                <a:xfrm>
                  <a:off x="1259" y="1919"/>
                  <a:ext cx="491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93" name="Oval 104"/>
                <p:cNvSpPr>
                  <a:spLocks noChangeArrowheads="1"/>
                </p:cNvSpPr>
                <p:nvPr/>
              </p:nvSpPr>
              <p:spPr bwMode="auto">
                <a:xfrm>
                  <a:off x="2425" y="1919"/>
                  <a:ext cx="740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</p:grpSp>
        <p:grpSp>
          <p:nvGrpSpPr>
            <p:cNvPr id="105" name="Group 105"/>
            <p:cNvGrpSpPr>
              <a:grpSpLocks/>
            </p:cNvGrpSpPr>
            <p:nvPr/>
          </p:nvGrpSpPr>
          <p:grpSpPr bwMode="auto">
            <a:xfrm>
              <a:off x="4767263" y="2687638"/>
              <a:ext cx="1892300" cy="3276600"/>
              <a:chOff x="676" y="1108"/>
              <a:chExt cx="2968" cy="1192"/>
            </a:xfrm>
          </p:grpSpPr>
          <p:grpSp>
            <p:nvGrpSpPr>
              <p:cNvPr id="106" name="Group 106"/>
              <p:cNvGrpSpPr>
                <a:grpSpLocks/>
              </p:cNvGrpSpPr>
              <p:nvPr/>
            </p:nvGrpSpPr>
            <p:grpSpPr bwMode="auto">
              <a:xfrm>
                <a:off x="739" y="1108"/>
                <a:ext cx="2905" cy="1192"/>
                <a:chOff x="739" y="1108"/>
                <a:chExt cx="2905" cy="1192"/>
              </a:xfrm>
            </p:grpSpPr>
            <p:sp>
              <p:nvSpPr>
                <p:cNvPr id="119" name="Oval 107"/>
                <p:cNvSpPr>
                  <a:spLocks noChangeArrowheads="1"/>
                </p:cNvSpPr>
                <p:nvPr/>
              </p:nvSpPr>
              <p:spPr bwMode="auto">
                <a:xfrm>
                  <a:off x="987" y="1214"/>
                  <a:ext cx="2492" cy="9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0" name="Oval 108"/>
                <p:cNvSpPr>
                  <a:spLocks noChangeArrowheads="1"/>
                </p:cNvSpPr>
                <p:nvPr/>
              </p:nvSpPr>
              <p:spPr bwMode="auto">
                <a:xfrm>
                  <a:off x="1071" y="1214"/>
                  <a:ext cx="576" cy="1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1" name="Oval 109"/>
                <p:cNvSpPr>
                  <a:spLocks noChangeArrowheads="1"/>
                </p:cNvSpPr>
                <p:nvPr/>
              </p:nvSpPr>
              <p:spPr bwMode="auto">
                <a:xfrm>
                  <a:off x="2570" y="1179"/>
                  <a:ext cx="825" cy="23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2" name="Oval 110"/>
                <p:cNvSpPr>
                  <a:spLocks noChangeArrowheads="1"/>
                </p:cNvSpPr>
                <p:nvPr/>
              </p:nvSpPr>
              <p:spPr bwMode="auto">
                <a:xfrm>
                  <a:off x="1822" y="1108"/>
                  <a:ext cx="991" cy="48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3" name="Oval 111"/>
                <p:cNvSpPr>
                  <a:spLocks noChangeArrowheads="1"/>
                </p:cNvSpPr>
                <p:nvPr/>
              </p:nvSpPr>
              <p:spPr bwMode="auto">
                <a:xfrm>
                  <a:off x="739" y="1319"/>
                  <a:ext cx="1823" cy="27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4" name="Oval 112"/>
                <p:cNvSpPr>
                  <a:spLocks noChangeArrowheads="1"/>
                </p:cNvSpPr>
                <p:nvPr/>
              </p:nvSpPr>
              <p:spPr bwMode="auto">
                <a:xfrm>
                  <a:off x="1655" y="1743"/>
                  <a:ext cx="989" cy="55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5" name="Oval 113"/>
                <p:cNvSpPr>
                  <a:spLocks noChangeArrowheads="1"/>
                </p:cNvSpPr>
                <p:nvPr/>
              </p:nvSpPr>
              <p:spPr bwMode="auto">
                <a:xfrm>
                  <a:off x="2903" y="1355"/>
                  <a:ext cx="741" cy="31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6" name="Oval 114"/>
                <p:cNvSpPr>
                  <a:spLocks noChangeArrowheads="1"/>
                </p:cNvSpPr>
                <p:nvPr/>
              </p:nvSpPr>
              <p:spPr bwMode="auto">
                <a:xfrm>
                  <a:off x="906" y="1497"/>
                  <a:ext cx="492" cy="55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7" name="Oval 115"/>
                <p:cNvSpPr>
                  <a:spLocks noChangeArrowheads="1"/>
                </p:cNvSpPr>
                <p:nvPr/>
              </p:nvSpPr>
              <p:spPr bwMode="auto">
                <a:xfrm>
                  <a:off x="2987" y="1779"/>
                  <a:ext cx="492" cy="20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8" name="Oval 116"/>
                <p:cNvSpPr>
                  <a:spLocks noChangeArrowheads="1"/>
                </p:cNvSpPr>
                <p:nvPr/>
              </p:nvSpPr>
              <p:spPr bwMode="auto">
                <a:xfrm>
                  <a:off x="1321" y="1919"/>
                  <a:ext cx="493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9" name="Oval 117"/>
                <p:cNvSpPr>
                  <a:spLocks noChangeArrowheads="1"/>
                </p:cNvSpPr>
                <p:nvPr/>
              </p:nvSpPr>
              <p:spPr bwMode="auto">
                <a:xfrm>
                  <a:off x="2487" y="1919"/>
                  <a:ext cx="741" cy="20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grpSp>
            <p:nvGrpSpPr>
              <p:cNvPr id="107" name="Group 118"/>
              <p:cNvGrpSpPr>
                <a:grpSpLocks/>
              </p:cNvGrpSpPr>
              <p:nvPr/>
            </p:nvGrpSpPr>
            <p:grpSpPr bwMode="auto">
              <a:xfrm>
                <a:off x="676" y="1108"/>
                <a:ext cx="2905" cy="1192"/>
                <a:chOff x="676" y="1108"/>
                <a:chExt cx="2905" cy="1192"/>
              </a:xfrm>
            </p:grpSpPr>
            <p:sp>
              <p:nvSpPr>
                <p:cNvPr id="108" name="Oval 119"/>
                <p:cNvSpPr>
                  <a:spLocks noChangeArrowheads="1"/>
                </p:cNvSpPr>
                <p:nvPr/>
              </p:nvSpPr>
              <p:spPr bwMode="auto">
                <a:xfrm>
                  <a:off x="925" y="1214"/>
                  <a:ext cx="2489" cy="9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09" name="Oval 120"/>
                <p:cNvSpPr>
                  <a:spLocks noChangeArrowheads="1"/>
                </p:cNvSpPr>
                <p:nvPr/>
              </p:nvSpPr>
              <p:spPr bwMode="auto">
                <a:xfrm>
                  <a:off x="1008" y="1214"/>
                  <a:ext cx="576" cy="13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0" name="Oval 121"/>
                <p:cNvSpPr>
                  <a:spLocks noChangeArrowheads="1"/>
                </p:cNvSpPr>
                <p:nvPr/>
              </p:nvSpPr>
              <p:spPr bwMode="auto">
                <a:xfrm>
                  <a:off x="2506" y="1179"/>
                  <a:ext cx="827" cy="239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1" name="Oval 122"/>
                <p:cNvSpPr>
                  <a:spLocks noChangeArrowheads="1"/>
                </p:cNvSpPr>
                <p:nvPr/>
              </p:nvSpPr>
              <p:spPr bwMode="auto">
                <a:xfrm>
                  <a:off x="1758" y="1108"/>
                  <a:ext cx="990" cy="48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2" name="Oval 123"/>
                <p:cNvSpPr>
                  <a:spLocks noChangeArrowheads="1"/>
                </p:cNvSpPr>
                <p:nvPr/>
              </p:nvSpPr>
              <p:spPr bwMode="auto">
                <a:xfrm>
                  <a:off x="676" y="1319"/>
                  <a:ext cx="1822" cy="27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3" name="Oval 124"/>
                <p:cNvSpPr>
                  <a:spLocks noChangeArrowheads="1"/>
                </p:cNvSpPr>
                <p:nvPr/>
              </p:nvSpPr>
              <p:spPr bwMode="auto">
                <a:xfrm>
                  <a:off x="1592" y="1743"/>
                  <a:ext cx="990" cy="557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4" name="Oval 125"/>
                <p:cNvSpPr>
                  <a:spLocks noChangeArrowheads="1"/>
                </p:cNvSpPr>
                <p:nvPr/>
              </p:nvSpPr>
              <p:spPr bwMode="auto">
                <a:xfrm>
                  <a:off x="2838" y="1355"/>
                  <a:ext cx="743" cy="31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5" name="Oval 126"/>
                <p:cNvSpPr>
                  <a:spLocks noChangeArrowheads="1"/>
                </p:cNvSpPr>
                <p:nvPr/>
              </p:nvSpPr>
              <p:spPr bwMode="auto">
                <a:xfrm>
                  <a:off x="841" y="1497"/>
                  <a:ext cx="492" cy="55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6" name="Oval 127"/>
                <p:cNvSpPr>
                  <a:spLocks noChangeArrowheads="1"/>
                </p:cNvSpPr>
                <p:nvPr/>
              </p:nvSpPr>
              <p:spPr bwMode="auto">
                <a:xfrm>
                  <a:off x="2922" y="1779"/>
                  <a:ext cx="492" cy="20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7" name="Oval 128"/>
                <p:cNvSpPr>
                  <a:spLocks noChangeArrowheads="1"/>
                </p:cNvSpPr>
                <p:nvPr/>
              </p:nvSpPr>
              <p:spPr bwMode="auto">
                <a:xfrm>
                  <a:off x="1259" y="1919"/>
                  <a:ext cx="491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8" name="Oval 129"/>
                <p:cNvSpPr>
                  <a:spLocks noChangeArrowheads="1"/>
                </p:cNvSpPr>
                <p:nvPr/>
              </p:nvSpPr>
              <p:spPr bwMode="auto">
                <a:xfrm>
                  <a:off x="2425" y="1919"/>
                  <a:ext cx="740" cy="20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</p:grpSp>
        <p:sp>
          <p:nvSpPr>
            <p:cNvPr id="130" name="Line 130"/>
            <p:cNvSpPr>
              <a:spLocks noChangeShapeType="1"/>
            </p:cNvSpPr>
            <p:nvPr/>
          </p:nvSpPr>
          <p:spPr bwMode="auto">
            <a:xfrm>
              <a:off x="4806950" y="2735263"/>
              <a:ext cx="361950" cy="561975"/>
            </a:xfrm>
            <a:prstGeom prst="line">
              <a:avLst/>
            </a:prstGeom>
            <a:noFill/>
            <a:ln w="508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131"/>
            <p:cNvSpPr>
              <a:spLocks noChangeShapeType="1"/>
            </p:cNvSpPr>
            <p:nvPr/>
          </p:nvSpPr>
          <p:spPr bwMode="auto">
            <a:xfrm flipV="1">
              <a:off x="3849688" y="5507038"/>
              <a:ext cx="1662112" cy="304800"/>
            </a:xfrm>
            <a:prstGeom prst="line">
              <a:avLst/>
            </a:prstGeom>
            <a:noFill/>
            <a:ln w="508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Line 132"/>
            <p:cNvSpPr>
              <a:spLocks noChangeShapeType="1"/>
            </p:cNvSpPr>
            <p:nvPr/>
          </p:nvSpPr>
          <p:spPr bwMode="auto">
            <a:xfrm flipH="1">
              <a:off x="2932113" y="2840038"/>
              <a:ext cx="250825" cy="838200"/>
            </a:xfrm>
            <a:prstGeom prst="line">
              <a:avLst/>
            </a:prstGeom>
            <a:noFill/>
            <a:ln w="508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Line 133"/>
            <p:cNvSpPr>
              <a:spLocks noChangeShapeType="1"/>
            </p:cNvSpPr>
            <p:nvPr/>
          </p:nvSpPr>
          <p:spPr bwMode="auto">
            <a:xfrm>
              <a:off x="2932113" y="3602038"/>
              <a:ext cx="342900" cy="990600"/>
            </a:xfrm>
            <a:prstGeom prst="line">
              <a:avLst/>
            </a:prstGeom>
            <a:noFill/>
            <a:ln w="508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134"/>
            <p:cNvSpPr>
              <a:spLocks noChangeShapeType="1"/>
            </p:cNvSpPr>
            <p:nvPr/>
          </p:nvSpPr>
          <p:spPr bwMode="auto">
            <a:xfrm>
              <a:off x="3333750" y="4668838"/>
              <a:ext cx="400050" cy="1066800"/>
            </a:xfrm>
            <a:prstGeom prst="line">
              <a:avLst/>
            </a:prstGeom>
            <a:noFill/>
            <a:ln w="508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5" name="Picture 13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563" y="4440238"/>
              <a:ext cx="412750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6" name="Picture 13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1925" y="3602038"/>
              <a:ext cx="412750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" name="Picture 137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200" y="2611438"/>
              <a:ext cx="412750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8" name="Picture 13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0" y="2611438"/>
              <a:ext cx="411163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" name="Picture 139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5863" y="3144838"/>
              <a:ext cx="412750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0" name="Picture 140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00" y="5354638"/>
              <a:ext cx="412750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1" name="Rectangle 141"/>
            <p:cNvSpPr>
              <a:spLocks noChangeArrowheads="1"/>
            </p:cNvSpPr>
            <p:nvPr/>
          </p:nvSpPr>
          <p:spPr bwMode="auto">
            <a:xfrm>
              <a:off x="5732463" y="2946400"/>
              <a:ext cx="65881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600">
                  <a:ea typeface="宋体" charset="-122"/>
                </a:rPr>
                <a:t>AS 4</a:t>
              </a:r>
            </a:p>
          </p:txBody>
        </p:sp>
        <p:sp>
          <p:nvSpPr>
            <p:cNvPr id="142" name="Rectangle 142"/>
            <p:cNvSpPr>
              <a:spLocks noChangeArrowheads="1"/>
            </p:cNvSpPr>
            <p:nvPr/>
          </p:nvSpPr>
          <p:spPr bwMode="auto">
            <a:xfrm>
              <a:off x="1984375" y="3513138"/>
              <a:ext cx="6588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600">
                  <a:ea typeface="宋体" charset="-122"/>
                </a:rPr>
                <a:t>AS 3</a:t>
              </a:r>
            </a:p>
          </p:txBody>
        </p:sp>
        <p:sp>
          <p:nvSpPr>
            <p:cNvPr id="143" name="Rectangle 143"/>
            <p:cNvSpPr>
              <a:spLocks noChangeArrowheads="1"/>
            </p:cNvSpPr>
            <p:nvPr/>
          </p:nvSpPr>
          <p:spPr bwMode="auto">
            <a:xfrm>
              <a:off x="2298700" y="4440238"/>
              <a:ext cx="6588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600">
                  <a:ea typeface="宋体" charset="-122"/>
                </a:rPr>
                <a:t>AS 2</a:t>
              </a:r>
            </a:p>
          </p:txBody>
        </p:sp>
        <p:sp>
          <p:nvSpPr>
            <p:cNvPr id="144" name="Rectangle 144"/>
            <p:cNvSpPr>
              <a:spLocks noChangeArrowheads="1"/>
            </p:cNvSpPr>
            <p:nvPr/>
          </p:nvSpPr>
          <p:spPr bwMode="auto">
            <a:xfrm>
              <a:off x="2827338" y="5610225"/>
              <a:ext cx="627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600">
                  <a:ea typeface="宋体" charset="-122"/>
                </a:rPr>
                <a:t>AS 1</a:t>
              </a:r>
            </a:p>
          </p:txBody>
        </p:sp>
        <p:pic>
          <p:nvPicPr>
            <p:cNvPr id="145" name="Picture 14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350" y="5659438"/>
              <a:ext cx="412750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6" name="Line 146"/>
            <p:cNvSpPr>
              <a:spLocks noChangeShapeType="1"/>
            </p:cNvSpPr>
            <p:nvPr/>
          </p:nvSpPr>
          <p:spPr bwMode="auto">
            <a:xfrm>
              <a:off x="5289550" y="3357563"/>
              <a:ext cx="371475" cy="1990725"/>
            </a:xfrm>
            <a:prstGeom prst="line">
              <a:avLst/>
            </a:prstGeom>
            <a:noFill/>
            <a:ln w="508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8" name="Slide Number Placeholder 3">
            <a:extLst>
              <a:ext uri="{FF2B5EF4-FFF2-40B4-BE49-F238E27FC236}">
                <a16:creationId xmlns:a16="http://schemas.microsoft.com/office/drawing/2014/main" id="{36DAB962-FB92-D044-BFB4-39C217405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61375" y="6565900"/>
            <a:ext cx="425450" cy="29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4D2665D3-7C91-2543-A291-952B583C64C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/>
              <a:t>32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897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2A54C68-E331-7D4B-8F6B-A616826509C6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5954" name="Freeform 3"/>
          <p:cNvSpPr>
            <a:spLocks/>
          </p:cNvSpPr>
          <p:nvPr/>
        </p:nvSpPr>
        <p:spPr bwMode="auto">
          <a:xfrm>
            <a:off x="157163" y="869950"/>
            <a:ext cx="5535612" cy="6242050"/>
          </a:xfrm>
          <a:custGeom>
            <a:avLst/>
            <a:gdLst>
              <a:gd name="T0" fmla="*/ 2147483646 w 3487"/>
              <a:gd name="T1" fmla="*/ 2147483646 h 3932"/>
              <a:gd name="T2" fmla="*/ 2147483646 w 3487"/>
              <a:gd name="T3" fmla="*/ 2147483646 h 3932"/>
              <a:gd name="T4" fmla="*/ 2147483646 w 3487"/>
              <a:gd name="T5" fmla="*/ 2147483646 h 3932"/>
              <a:gd name="T6" fmla="*/ 2147483646 w 3487"/>
              <a:gd name="T7" fmla="*/ 2147483646 h 3932"/>
              <a:gd name="T8" fmla="*/ 2147483646 w 3487"/>
              <a:gd name="T9" fmla="*/ 2147483646 h 3932"/>
              <a:gd name="T10" fmla="*/ 2147483646 w 3487"/>
              <a:gd name="T11" fmla="*/ 2147483646 h 3932"/>
              <a:gd name="T12" fmla="*/ 2147483646 w 3487"/>
              <a:gd name="T13" fmla="*/ 2147483646 h 3932"/>
              <a:gd name="T14" fmla="*/ 2147483646 w 3487"/>
              <a:gd name="T15" fmla="*/ 2147483646 h 3932"/>
              <a:gd name="T16" fmla="*/ 2147483646 w 3487"/>
              <a:gd name="T17" fmla="*/ 2147483646 h 3932"/>
              <a:gd name="T18" fmla="*/ 2147483646 w 3487"/>
              <a:gd name="T19" fmla="*/ 2147483646 h 3932"/>
              <a:gd name="T20" fmla="*/ 2147483646 w 3487"/>
              <a:gd name="T21" fmla="*/ 2147483646 h 39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487"/>
              <a:gd name="T34" fmla="*/ 0 h 3932"/>
              <a:gd name="T35" fmla="*/ 3487 w 3487"/>
              <a:gd name="T36" fmla="*/ 3932 h 393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487" h="3932">
                <a:moveTo>
                  <a:pt x="1695" y="122"/>
                </a:moveTo>
                <a:cubicBezTo>
                  <a:pt x="1399" y="199"/>
                  <a:pt x="701" y="197"/>
                  <a:pt x="449" y="557"/>
                </a:cubicBezTo>
                <a:cubicBezTo>
                  <a:pt x="197" y="917"/>
                  <a:pt x="250" y="1815"/>
                  <a:pt x="184" y="2285"/>
                </a:cubicBezTo>
                <a:cubicBezTo>
                  <a:pt x="118" y="2755"/>
                  <a:pt x="0" y="3144"/>
                  <a:pt x="52" y="3380"/>
                </a:cubicBezTo>
                <a:cubicBezTo>
                  <a:pt x="104" y="3616"/>
                  <a:pt x="221" y="3646"/>
                  <a:pt x="496" y="3701"/>
                </a:cubicBezTo>
                <a:cubicBezTo>
                  <a:pt x="771" y="3756"/>
                  <a:pt x="1242" y="3711"/>
                  <a:pt x="1705" y="3711"/>
                </a:cubicBezTo>
                <a:cubicBezTo>
                  <a:pt x="2168" y="3711"/>
                  <a:pt x="3057" y="3932"/>
                  <a:pt x="3272" y="3701"/>
                </a:cubicBezTo>
                <a:cubicBezTo>
                  <a:pt x="3487" y="3470"/>
                  <a:pt x="3097" y="2826"/>
                  <a:pt x="2998" y="2323"/>
                </a:cubicBezTo>
                <a:cubicBezTo>
                  <a:pt x="2899" y="1820"/>
                  <a:pt x="2806" y="1052"/>
                  <a:pt x="2677" y="680"/>
                </a:cubicBezTo>
                <a:cubicBezTo>
                  <a:pt x="2548" y="308"/>
                  <a:pt x="2389" y="188"/>
                  <a:pt x="2224" y="94"/>
                </a:cubicBezTo>
                <a:cubicBezTo>
                  <a:pt x="2059" y="0"/>
                  <a:pt x="1991" y="45"/>
                  <a:pt x="1695" y="122"/>
                </a:cubicBezTo>
                <a:close/>
              </a:path>
            </a:pathLst>
          </a:cu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5955" name="Rectangle 4"/>
          <p:cNvSpPr>
            <a:spLocks noGrp="1" noChangeArrowheads="1"/>
          </p:cNvSpPr>
          <p:nvPr>
            <p:ph type="title"/>
          </p:nvPr>
        </p:nvSpPr>
        <p:spPr>
          <a:xfrm>
            <a:off x="428625" y="0"/>
            <a:ext cx="8024813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Routing: Remaining Issue</a:t>
            </a:r>
          </a:p>
        </p:txBody>
      </p:sp>
      <p:sp>
        <p:nvSpPr>
          <p:cNvPr id="125956" name="Freeform 5"/>
          <p:cNvSpPr>
            <a:spLocks/>
          </p:cNvSpPr>
          <p:nvPr/>
        </p:nvSpPr>
        <p:spPr bwMode="auto">
          <a:xfrm rot="5265760">
            <a:off x="2153444" y="1146969"/>
            <a:ext cx="1612900" cy="2049462"/>
          </a:xfrm>
          <a:custGeom>
            <a:avLst/>
            <a:gdLst>
              <a:gd name="T0" fmla="*/ 2147483646 w 1223"/>
              <a:gd name="T1" fmla="*/ 2147483646 h 1291"/>
              <a:gd name="T2" fmla="*/ 2147483646 w 1223"/>
              <a:gd name="T3" fmla="*/ 2147483646 h 1291"/>
              <a:gd name="T4" fmla="*/ 2147483646 w 1223"/>
              <a:gd name="T5" fmla="*/ 2147483646 h 1291"/>
              <a:gd name="T6" fmla="*/ 2147483646 w 1223"/>
              <a:gd name="T7" fmla="*/ 2147483646 h 1291"/>
              <a:gd name="T8" fmla="*/ 2147483646 w 1223"/>
              <a:gd name="T9" fmla="*/ 2147483646 h 1291"/>
              <a:gd name="T10" fmla="*/ 2147483646 w 1223"/>
              <a:gd name="T11" fmla="*/ 2147483646 h 1291"/>
              <a:gd name="T12" fmla="*/ 2147483646 w 1223"/>
              <a:gd name="T13" fmla="*/ 2147483646 h 1291"/>
              <a:gd name="T14" fmla="*/ 2147483646 w 1223"/>
              <a:gd name="T15" fmla="*/ 2147483646 h 1291"/>
              <a:gd name="T16" fmla="*/ 2147483646 w 1223"/>
              <a:gd name="T17" fmla="*/ 2147483646 h 1291"/>
              <a:gd name="T18" fmla="*/ 2147483646 w 1223"/>
              <a:gd name="T19" fmla="*/ 2147483646 h 1291"/>
              <a:gd name="T20" fmla="*/ 2147483646 w 1223"/>
              <a:gd name="T21" fmla="*/ 2147483646 h 1291"/>
              <a:gd name="T22" fmla="*/ 2147483646 w 1223"/>
              <a:gd name="T23" fmla="*/ 2147483646 h 1291"/>
              <a:gd name="T24" fmla="*/ 2147483646 w 1223"/>
              <a:gd name="T25" fmla="*/ 2147483646 h 1291"/>
              <a:gd name="T26" fmla="*/ 2147483646 w 1223"/>
              <a:gd name="T27" fmla="*/ 2147483646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5957" name="Object 2"/>
          <p:cNvGraphicFramePr>
            <a:graphicFrameLocks noChangeAspect="1"/>
          </p:cNvGraphicFramePr>
          <p:nvPr/>
        </p:nvGraphicFramePr>
        <p:xfrm>
          <a:off x="3232150" y="1536700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754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2150" y="1536700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8" name="Line 7"/>
          <p:cNvSpPr>
            <a:spLocks noChangeShapeType="1"/>
          </p:cNvSpPr>
          <p:nvPr/>
        </p:nvSpPr>
        <p:spPr bwMode="auto">
          <a:xfrm flipH="1">
            <a:off x="2068513" y="2162175"/>
            <a:ext cx="1500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59" name="Line 8"/>
          <p:cNvSpPr>
            <a:spLocks noChangeShapeType="1"/>
          </p:cNvSpPr>
          <p:nvPr/>
        </p:nvSpPr>
        <p:spPr bwMode="auto">
          <a:xfrm flipH="1" flipV="1">
            <a:off x="3570288" y="1987550"/>
            <a:ext cx="3175" cy="165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0" name="Line 9"/>
          <p:cNvSpPr>
            <a:spLocks noChangeShapeType="1"/>
          </p:cNvSpPr>
          <p:nvPr/>
        </p:nvSpPr>
        <p:spPr bwMode="auto">
          <a:xfrm flipH="1">
            <a:off x="2070100" y="1933575"/>
            <a:ext cx="3175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5961" name="Object 3"/>
          <p:cNvGraphicFramePr>
            <a:graphicFrameLocks noChangeAspect="1"/>
          </p:cNvGraphicFramePr>
          <p:nvPr/>
        </p:nvGraphicFramePr>
        <p:xfrm>
          <a:off x="2622550" y="143192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755" name="Clip" r:id="rId6" imgW="1307079" imgH="1083682" progId="MS_ClipArt_Gallery.2">
                  <p:embed/>
                </p:oleObj>
              </mc:Choice>
              <mc:Fallback>
                <p:oleObj name="Clip" r:id="rId6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2550" y="143192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2" name="Object 4"/>
          <p:cNvGraphicFramePr>
            <a:graphicFrameLocks noChangeAspect="1"/>
          </p:cNvGraphicFramePr>
          <p:nvPr/>
        </p:nvGraphicFramePr>
        <p:xfrm>
          <a:off x="1993900" y="156527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756" name="Clip" r:id="rId7" imgW="1307079" imgH="1083682" progId="MS_ClipArt_Gallery.2">
                  <p:embed/>
                </p:oleObj>
              </mc:Choice>
              <mc:Fallback>
                <p:oleObj name="Clip" r:id="rId7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156527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3" name="Line 12"/>
          <p:cNvSpPr>
            <a:spLocks noChangeShapeType="1"/>
          </p:cNvSpPr>
          <p:nvPr/>
        </p:nvSpPr>
        <p:spPr bwMode="auto">
          <a:xfrm flipH="1">
            <a:off x="2698750" y="2171700"/>
            <a:ext cx="3175" cy="796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4" name="Rectangle 13"/>
          <p:cNvSpPr>
            <a:spLocks noChangeArrowheads="1"/>
          </p:cNvSpPr>
          <p:nvPr/>
        </p:nvSpPr>
        <p:spPr bwMode="auto">
          <a:xfrm>
            <a:off x="2571750" y="2638425"/>
            <a:ext cx="309563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5965" name="Freeform 14"/>
          <p:cNvSpPr>
            <a:spLocks/>
          </p:cNvSpPr>
          <p:nvPr/>
        </p:nvSpPr>
        <p:spPr bwMode="auto">
          <a:xfrm>
            <a:off x="465138" y="5149850"/>
            <a:ext cx="1539875" cy="1490663"/>
          </a:xfrm>
          <a:custGeom>
            <a:avLst/>
            <a:gdLst>
              <a:gd name="T0" fmla="*/ 2147483646 w 970"/>
              <a:gd name="T1" fmla="*/ 2147483646 h 939"/>
              <a:gd name="T2" fmla="*/ 2147483646 w 970"/>
              <a:gd name="T3" fmla="*/ 2147483646 h 939"/>
              <a:gd name="T4" fmla="*/ 2147483646 w 970"/>
              <a:gd name="T5" fmla="*/ 2147483646 h 939"/>
              <a:gd name="T6" fmla="*/ 2147483646 w 970"/>
              <a:gd name="T7" fmla="*/ 2147483646 h 939"/>
              <a:gd name="T8" fmla="*/ 2147483646 w 970"/>
              <a:gd name="T9" fmla="*/ 2147483646 h 939"/>
              <a:gd name="T10" fmla="*/ 2147483646 w 970"/>
              <a:gd name="T11" fmla="*/ 2147483646 h 939"/>
              <a:gd name="T12" fmla="*/ 2147483646 w 970"/>
              <a:gd name="T13" fmla="*/ 2147483646 h 939"/>
              <a:gd name="T14" fmla="*/ 2147483646 w 970"/>
              <a:gd name="T15" fmla="*/ 2147483646 h 939"/>
              <a:gd name="T16" fmla="*/ 2147483646 w 970"/>
              <a:gd name="T17" fmla="*/ 2147483646 h 939"/>
              <a:gd name="T18" fmla="*/ 2147483646 w 970"/>
              <a:gd name="T19" fmla="*/ 2147483646 h 939"/>
              <a:gd name="T20" fmla="*/ 2147483646 w 970"/>
              <a:gd name="T21" fmla="*/ 2147483646 h 939"/>
              <a:gd name="T22" fmla="*/ 2147483646 w 970"/>
              <a:gd name="T23" fmla="*/ 2147483646 h 939"/>
              <a:gd name="T24" fmla="*/ 2147483646 w 970"/>
              <a:gd name="T25" fmla="*/ 2147483646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5966" name="Group 15"/>
          <p:cNvGrpSpPr>
            <a:grpSpLocks/>
          </p:cNvGrpSpPr>
          <p:nvPr/>
        </p:nvGrpSpPr>
        <p:grpSpPr bwMode="auto">
          <a:xfrm>
            <a:off x="901700" y="4860925"/>
            <a:ext cx="711200" cy="381000"/>
            <a:chOff x="3600" y="219"/>
            <a:chExt cx="360" cy="175"/>
          </a:xfrm>
        </p:grpSpPr>
        <p:sp>
          <p:nvSpPr>
            <p:cNvPr id="126212" name="Oval 1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6213" name="Line 1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214" name="Line 1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215" name="Rectangle 1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26216" name="Oval 2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26217" name="Group 2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6222" name="Line 2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23" name="Line 2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24" name="Line 2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218" name="Group 2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6219" name="Line 2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20" name="Line 2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21" name="Line 2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25967" name="Line 29"/>
          <p:cNvSpPr>
            <a:spLocks noChangeShapeType="1"/>
          </p:cNvSpPr>
          <p:nvPr/>
        </p:nvSpPr>
        <p:spPr bwMode="auto">
          <a:xfrm flipH="1">
            <a:off x="1220788" y="5253038"/>
            <a:ext cx="0" cy="704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8" name="Line 30"/>
          <p:cNvSpPr>
            <a:spLocks noChangeShapeType="1"/>
          </p:cNvSpPr>
          <p:nvPr/>
        </p:nvSpPr>
        <p:spPr bwMode="auto">
          <a:xfrm flipH="1" flipV="1">
            <a:off x="701675" y="5957888"/>
            <a:ext cx="101917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9" name="Line 31"/>
          <p:cNvSpPr>
            <a:spLocks noChangeShapeType="1"/>
          </p:cNvSpPr>
          <p:nvPr/>
        </p:nvSpPr>
        <p:spPr bwMode="auto">
          <a:xfrm flipH="1" flipV="1">
            <a:off x="712788" y="5973763"/>
            <a:ext cx="3175" cy="169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0" name="Line 32"/>
          <p:cNvSpPr>
            <a:spLocks noChangeShapeType="1"/>
          </p:cNvSpPr>
          <p:nvPr/>
        </p:nvSpPr>
        <p:spPr bwMode="auto">
          <a:xfrm flipH="1" flipV="1">
            <a:off x="1708150" y="5959475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5971" name="Object 5"/>
          <p:cNvGraphicFramePr>
            <a:graphicFrameLocks noChangeAspect="1"/>
          </p:cNvGraphicFramePr>
          <p:nvPr/>
        </p:nvGraphicFramePr>
        <p:xfrm>
          <a:off x="1255713" y="606107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757" name="Clip" r:id="rId8" imgW="1307079" imgH="1083682" progId="MS_ClipArt_Gallery.2">
                  <p:embed/>
                </p:oleObj>
              </mc:Choice>
              <mc:Fallback>
                <p:oleObj name="Clip" r:id="rId8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13" y="606107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2" name="Object 6"/>
          <p:cNvGraphicFramePr>
            <a:graphicFrameLocks noChangeAspect="1"/>
          </p:cNvGraphicFramePr>
          <p:nvPr/>
        </p:nvGraphicFramePr>
        <p:xfrm>
          <a:off x="608013" y="607536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758" name="Clip" r:id="rId9" imgW="1307079" imgH="1083682" progId="MS_ClipArt_Gallery.2">
                  <p:embed/>
                </p:oleObj>
              </mc:Choice>
              <mc:Fallback>
                <p:oleObj name="Clip" r:id="rId9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607536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73" name="Rectangle 35"/>
          <p:cNvSpPr>
            <a:spLocks noChangeArrowheads="1"/>
          </p:cNvSpPr>
          <p:nvPr/>
        </p:nvSpPr>
        <p:spPr bwMode="auto">
          <a:xfrm>
            <a:off x="1162050" y="5353050"/>
            <a:ext cx="128588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5974" name="Freeform 36"/>
          <p:cNvSpPr>
            <a:spLocks/>
          </p:cNvSpPr>
          <p:nvPr/>
        </p:nvSpPr>
        <p:spPr bwMode="auto">
          <a:xfrm>
            <a:off x="3494088" y="5168900"/>
            <a:ext cx="1539875" cy="1490663"/>
          </a:xfrm>
          <a:custGeom>
            <a:avLst/>
            <a:gdLst>
              <a:gd name="T0" fmla="*/ 2147483646 w 970"/>
              <a:gd name="T1" fmla="*/ 2147483646 h 939"/>
              <a:gd name="T2" fmla="*/ 2147483646 w 970"/>
              <a:gd name="T3" fmla="*/ 2147483646 h 939"/>
              <a:gd name="T4" fmla="*/ 2147483646 w 970"/>
              <a:gd name="T5" fmla="*/ 2147483646 h 939"/>
              <a:gd name="T6" fmla="*/ 2147483646 w 970"/>
              <a:gd name="T7" fmla="*/ 2147483646 h 939"/>
              <a:gd name="T8" fmla="*/ 2147483646 w 970"/>
              <a:gd name="T9" fmla="*/ 2147483646 h 939"/>
              <a:gd name="T10" fmla="*/ 2147483646 w 970"/>
              <a:gd name="T11" fmla="*/ 2147483646 h 939"/>
              <a:gd name="T12" fmla="*/ 2147483646 w 970"/>
              <a:gd name="T13" fmla="*/ 2147483646 h 939"/>
              <a:gd name="T14" fmla="*/ 2147483646 w 970"/>
              <a:gd name="T15" fmla="*/ 2147483646 h 939"/>
              <a:gd name="T16" fmla="*/ 2147483646 w 970"/>
              <a:gd name="T17" fmla="*/ 2147483646 h 939"/>
              <a:gd name="T18" fmla="*/ 2147483646 w 970"/>
              <a:gd name="T19" fmla="*/ 2147483646 h 939"/>
              <a:gd name="T20" fmla="*/ 2147483646 w 970"/>
              <a:gd name="T21" fmla="*/ 2147483646 h 939"/>
              <a:gd name="T22" fmla="*/ 2147483646 w 970"/>
              <a:gd name="T23" fmla="*/ 2147483646 h 939"/>
              <a:gd name="T24" fmla="*/ 2147483646 w 970"/>
              <a:gd name="T25" fmla="*/ 2147483646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5975" name="Group 37"/>
          <p:cNvGrpSpPr>
            <a:grpSpLocks/>
          </p:cNvGrpSpPr>
          <p:nvPr/>
        </p:nvGrpSpPr>
        <p:grpSpPr bwMode="auto">
          <a:xfrm>
            <a:off x="3930650" y="4879975"/>
            <a:ext cx="711200" cy="381000"/>
            <a:chOff x="3600" y="219"/>
            <a:chExt cx="360" cy="175"/>
          </a:xfrm>
        </p:grpSpPr>
        <p:sp>
          <p:nvSpPr>
            <p:cNvPr id="126199" name="Oval 3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6200" name="Line 3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201" name="Line 4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202" name="Rectangle 4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26203" name="Oval 4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26204" name="Group 4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6209" name="Line 4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10" name="Line 4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11" name="Line 4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205" name="Group 4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6206" name="Line 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07" name="Line 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08" name="Line 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25976" name="Line 51"/>
          <p:cNvSpPr>
            <a:spLocks noChangeShapeType="1"/>
          </p:cNvSpPr>
          <p:nvPr/>
        </p:nvSpPr>
        <p:spPr bwMode="auto">
          <a:xfrm flipH="1">
            <a:off x="4249738" y="5272088"/>
            <a:ext cx="0" cy="704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7" name="Line 52"/>
          <p:cNvSpPr>
            <a:spLocks noChangeShapeType="1"/>
          </p:cNvSpPr>
          <p:nvPr/>
        </p:nvSpPr>
        <p:spPr bwMode="auto">
          <a:xfrm flipH="1" flipV="1">
            <a:off x="3730625" y="5976938"/>
            <a:ext cx="101917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8" name="Line 53"/>
          <p:cNvSpPr>
            <a:spLocks noChangeShapeType="1"/>
          </p:cNvSpPr>
          <p:nvPr/>
        </p:nvSpPr>
        <p:spPr bwMode="auto">
          <a:xfrm flipH="1" flipV="1">
            <a:off x="3741738" y="5992813"/>
            <a:ext cx="3175" cy="169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9" name="Line 54"/>
          <p:cNvSpPr>
            <a:spLocks noChangeShapeType="1"/>
          </p:cNvSpPr>
          <p:nvPr/>
        </p:nvSpPr>
        <p:spPr bwMode="auto">
          <a:xfrm flipH="1" flipV="1">
            <a:off x="4737100" y="5978525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5980" name="Object 7"/>
          <p:cNvGraphicFramePr>
            <a:graphicFrameLocks noChangeAspect="1"/>
          </p:cNvGraphicFramePr>
          <p:nvPr/>
        </p:nvGraphicFramePr>
        <p:xfrm>
          <a:off x="4284663" y="608012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759" name="Clip" r:id="rId10" imgW="1307079" imgH="1083682" progId="MS_ClipArt_Gallery.2">
                  <p:embed/>
                </p:oleObj>
              </mc:Choice>
              <mc:Fallback>
                <p:oleObj name="Clip" r:id="rId10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608012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81" name="Object 8"/>
          <p:cNvGraphicFramePr>
            <a:graphicFrameLocks noChangeAspect="1"/>
          </p:cNvGraphicFramePr>
          <p:nvPr/>
        </p:nvGraphicFramePr>
        <p:xfrm>
          <a:off x="3636963" y="609441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760" name="Clip" r:id="rId11" imgW="1307079" imgH="1083682" progId="MS_ClipArt_Gallery.2">
                  <p:embed/>
                </p:oleObj>
              </mc:Choice>
              <mc:Fallback>
                <p:oleObj name="Clip" r:id="rId11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609441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82" name="Rectangle 57"/>
          <p:cNvSpPr>
            <a:spLocks noChangeArrowheads="1"/>
          </p:cNvSpPr>
          <p:nvPr/>
        </p:nvSpPr>
        <p:spPr bwMode="auto">
          <a:xfrm>
            <a:off x="4191000" y="5372100"/>
            <a:ext cx="128588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grpSp>
        <p:nvGrpSpPr>
          <p:cNvPr id="125983" name="Group 58"/>
          <p:cNvGrpSpPr>
            <a:grpSpLocks/>
          </p:cNvGrpSpPr>
          <p:nvPr/>
        </p:nvGrpSpPr>
        <p:grpSpPr bwMode="auto">
          <a:xfrm>
            <a:off x="2368550" y="2974975"/>
            <a:ext cx="711200" cy="381000"/>
            <a:chOff x="3600" y="219"/>
            <a:chExt cx="360" cy="175"/>
          </a:xfrm>
        </p:grpSpPr>
        <p:sp>
          <p:nvSpPr>
            <p:cNvPr id="126186" name="Oval 5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6187" name="Line 6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188" name="Line 6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189" name="Rectangle 6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26190" name="Oval 6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26191" name="Group 6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6196" name="Line 6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197" name="Line 6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198" name="Line 6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192" name="Group 6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6193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194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195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25984" name="Line 72"/>
          <p:cNvSpPr>
            <a:spLocks noChangeShapeType="1"/>
          </p:cNvSpPr>
          <p:nvPr/>
        </p:nvSpPr>
        <p:spPr bwMode="auto">
          <a:xfrm flipH="1" flipV="1">
            <a:off x="2951163" y="1892300"/>
            <a:ext cx="3175" cy="265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85" name="Rectangle 73"/>
          <p:cNvSpPr>
            <a:spLocks noChangeArrowheads="1"/>
          </p:cNvSpPr>
          <p:nvPr/>
        </p:nvSpPr>
        <p:spPr bwMode="auto">
          <a:xfrm>
            <a:off x="2895600" y="1928813"/>
            <a:ext cx="109538" cy="195262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5986" name="Line 74"/>
          <p:cNvSpPr>
            <a:spLocks noChangeShapeType="1"/>
          </p:cNvSpPr>
          <p:nvPr/>
        </p:nvSpPr>
        <p:spPr bwMode="auto">
          <a:xfrm flipV="1">
            <a:off x="1433513" y="3348038"/>
            <a:ext cx="1114425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87" name="Line 75"/>
          <p:cNvSpPr>
            <a:spLocks noChangeShapeType="1"/>
          </p:cNvSpPr>
          <p:nvPr/>
        </p:nvSpPr>
        <p:spPr bwMode="auto">
          <a:xfrm flipH="1" flipV="1">
            <a:off x="2947988" y="3328988"/>
            <a:ext cx="1276350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88" name="Line 76"/>
          <p:cNvSpPr>
            <a:spLocks noChangeShapeType="1"/>
          </p:cNvSpPr>
          <p:nvPr/>
        </p:nvSpPr>
        <p:spPr bwMode="auto">
          <a:xfrm flipH="1" flipV="1">
            <a:off x="1624013" y="5091113"/>
            <a:ext cx="2305050" cy="9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5989" name="Group 231"/>
          <p:cNvGrpSpPr>
            <a:grpSpLocks/>
          </p:cNvGrpSpPr>
          <p:nvPr/>
        </p:nvGrpSpPr>
        <p:grpSpPr bwMode="auto">
          <a:xfrm>
            <a:off x="4922838" y="1130300"/>
            <a:ext cx="2743200" cy="2603500"/>
            <a:chOff x="2497" y="49"/>
            <a:chExt cx="1728" cy="1605"/>
          </a:xfrm>
        </p:grpSpPr>
        <p:sp>
          <p:nvSpPr>
            <p:cNvPr id="126119" name="Freeform 114"/>
            <p:cNvSpPr>
              <a:spLocks/>
            </p:cNvSpPr>
            <p:nvPr/>
          </p:nvSpPr>
          <p:spPr bwMode="auto">
            <a:xfrm>
              <a:off x="2653" y="49"/>
              <a:ext cx="1572" cy="1605"/>
            </a:xfrm>
            <a:custGeom>
              <a:avLst/>
              <a:gdLst>
                <a:gd name="T0" fmla="*/ 242 w 1572"/>
                <a:gd name="T1" fmla="*/ 46365 h 1275"/>
                <a:gd name="T2" fmla="*/ 198 w 1572"/>
                <a:gd name="T3" fmla="*/ 150953 h 1275"/>
                <a:gd name="T4" fmla="*/ 149 w 1572"/>
                <a:gd name="T5" fmla="*/ 403921 h 1275"/>
                <a:gd name="T6" fmla="*/ 98 w 1572"/>
                <a:gd name="T7" fmla="*/ 924126 h 1275"/>
                <a:gd name="T8" fmla="*/ 62 w 1572"/>
                <a:gd name="T9" fmla="*/ 1452254 h 1275"/>
                <a:gd name="T10" fmla="*/ 42 w 1572"/>
                <a:gd name="T11" fmla="*/ 1888264 h 1275"/>
                <a:gd name="T12" fmla="*/ 22 w 1572"/>
                <a:gd name="T13" fmla="*/ 2581409 h 1275"/>
                <a:gd name="T14" fmla="*/ 3 w 1572"/>
                <a:gd name="T15" fmla="*/ 3628738 h 1275"/>
                <a:gd name="T16" fmla="*/ 0 w 1572"/>
                <a:gd name="T17" fmla="*/ 4212742 h 1275"/>
                <a:gd name="T18" fmla="*/ 3 w 1572"/>
                <a:gd name="T19" fmla="*/ 4876201 h 1275"/>
                <a:gd name="T20" fmla="*/ 22 w 1572"/>
                <a:gd name="T21" fmla="*/ 5642490 h 1275"/>
                <a:gd name="T22" fmla="*/ 55 w 1572"/>
                <a:gd name="T23" fmla="*/ 6298848 h 1275"/>
                <a:gd name="T24" fmla="*/ 99 w 1572"/>
                <a:gd name="T25" fmla="*/ 6826752 h 1275"/>
                <a:gd name="T26" fmla="*/ 162 w 1572"/>
                <a:gd name="T27" fmla="*/ 7209725 h 1275"/>
                <a:gd name="T28" fmla="*/ 235 w 1572"/>
                <a:gd name="T29" fmla="*/ 7458119 h 1275"/>
                <a:gd name="T30" fmla="*/ 298 w 1572"/>
                <a:gd name="T31" fmla="*/ 7579720 h 1275"/>
                <a:gd name="T32" fmla="*/ 334 w 1572"/>
                <a:gd name="T33" fmla="*/ 7562340 h 1275"/>
                <a:gd name="T34" fmla="*/ 390 w 1572"/>
                <a:gd name="T35" fmla="*/ 7413148 h 1275"/>
                <a:gd name="T36" fmla="*/ 463 w 1572"/>
                <a:gd name="T37" fmla="*/ 7201402 h 1275"/>
                <a:gd name="T38" fmla="*/ 506 w 1572"/>
                <a:gd name="T39" fmla="*/ 7135464 h 1275"/>
                <a:gd name="T40" fmla="*/ 540 w 1572"/>
                <a:gd name="T41" fmla="*/ 7143222 h 1275"/>
                <a:gd name="T42" fmla="*/ 596 w 1572"/>
                <a:gd name="T43" fmla="*/ 7311967 h 1275"/>
                <a:gd name="T44" fmla="*/ 660 w 1572"/>
                <a:gd name="T45" fmla="*/ 7562340 h 1275"/>
                <a:gd name="T46" fmla="*/ 743 w 1572"/>
                <a:gd name="T47" fmla="*/ 7758479 h 1275"/>
                <a:gd name="T48" fmla="*/ 853 w 1572"/>
                <a:gd name="T49" fmla="*/ 7897222 h 1275"/>
                <a:gd name="T50" fmla="*/ 982 w 1572"/>
                <a:gd name="T51" fmla="*/ 8005680 h 1275"/>
                <a:gd name="T52" fmla="*/ 1088 w 1572"/>
                <a:gd name="T53" fmla="*/ 8001416 h 1275"/>
                <a:gd name="T54" fmla="*/ 1152 w 1572"/>
                <a:gd name="T55" fmla="*/ 7917475 h 1275"/>
                <a:gd name="T56" fmla="*/ 1254 w 1572"/>
                <a:gd name="T57" fmla="*/ 7744037 h 1275"/>
                <a:gd name="T58" fmla="*/ 1409 w 1572"/>
                <a:gd name="T59" fmla="*/ 7334047 h 1275"/>
                <a:gd name="T60" fmla="*/ 1476 w 1572"/>
                <a:gd name="T61" fmla="*/ 7068017 h 1275"/>
                <a:gd name="T62" fmla="*/ 1529 w 1572"/>
                <a:gd name="T63" fmla="*/ 6764603 h 1275"/>
                <a:gd name="T64" fmla="*/ 1562 w 1572"/>
                <a:gd name="T65" fmla="*/ 6443239 h 1275"/>
                <a:gd name="T66" fmla="*/ 1572 w 1572"/>
                <a:gd name="T67" fmla="*/ 6028938 h 1275"/>
                <a:gd name="T68" fmla="*/ 1562 w 1572"/>
                <a:gd name="T69" fmla="*/ 5565347 h 1275"/>
                <a:gd name="T70" fmla="*/ 1530 w 1572"/>
                <a:gd name="T71" fmla="*/ 4866607 h 1275"/>
                <a:gd name="T72" fmla="*/ 1484 w 1572"/>
                <a:gd name="T73" fmla="*/ 3969101 h 1275"/>
                <a:gd name="T74" fmla="*/ 1467 w 1572"/>
                <a:gd name="T75" fmla="*/ 3530076 h 1275"/>
                <a:gd name="T76" fmla="*/ 1464 w 1572"/>
                <a:gd name="T77" fmla="*/ 3128533 h 1275"/>
                <a:gd name="T78" fmla="*/ 1479 w 1572"/>
                <a:gd name="T79" fmla="*/ 2397888 h 1275"/>
                <a:gd name="T80" fmla="*/ 1484 w 1572"/>
                <a:gd name="T81" fmla="*/ 1952940 h 1275"/>
                <a:gd name="T82" fmla="*/ 1477 w 1572"/>
                <a:gd name="T83" fmla="*/ 1635096 h 1275"/>
                <a:gd name="T84" fmla="*/ 1450 w 1572"/>
                <a:gd name="T85" fmla="*/ 1367894 h 1275"/>
                <a:gd name="T86" fmla="*/ 1396 w 1572"/>
                <a:gd name="T87" fmla="*/ 1182798 h 1275"/>
                <a:gd name="T88" fmla="*/ 1318 w 1572"/>
                <a:gd name="T89" fmla="*/ 1086645 h 1275"/>
                <a:gd name="T90" fmla="*/ 1221 w 1572"/>
                <a:gd name="T91" fmla="*/ 1044015 h 1275"/>
                <a:gd name="T92" fmla="*/ 1071 w 1572"/>
                <a:gd name="T93" fmla="*/ 1028011 h 1275"/>
                <a:gd name="T94" fmla="*/ 899 w 1572"/>
                <a:gd name="T95" fmla="*/ 1002370 h 1275"/>
                <a:gd name="T96" fmla="*/ 805 w 1572"/>
                <a:gd name="T97" fmla="*/ 924126 h 1275"/>
                <a:gd name="T98" fmla="*/ 713 w 1572"/>
                <a:gd name="T99" fmla="*/ 770988 h 1275"/>
                <a:gd name="T100" fmla="*/ 530 w 1572"/>
                <a:gd name="T101" fmla="*/ 368021 h 1275"/>
                <a:gd name="T102" fmla="*/ 411 w 1572"/>
                <a:gd name="T103" fmla="*/ 119916 h 1275"/>
                <a:gd name="T104" fmla="*/ 337 w 1572"/>
                <a:gd name="T105" fmla="*/ 19391 h 127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572"/>
                <a:gd name="T160" fmla="*/ 0 h 1275"/>
                <a:gd name="T161" fmla="*/ 1572 w 1572"/>
                <a:gd name="T162" fmla="*/ 1275 h 127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572" h="1275">
                  <a:moveTo>
                    <a:pt x="285" y="0"/>
                  </a:moveTo>
                  <a:lnTo>
                    <a:pt x="274" y="1"/>
                  </a:lnTo>
                  <a:lnTo>
                    <a:pt x="262" y="3"/>
                  </a:lnTo>
                  <a:lnTo>
                    <a:pt x="252" y="4"/>
                  </a:lnTo>
                  <a:lnTo>
                    <a:pt x="242" y="7"/>
                  </a:lnTo>
                  <a:lnTo>
                    <a:pt x="232" y="10"/>
                  </a:lnTo>
                  <a:lnTo>
                    <a:pt x="222" y="13"/>
                  </a:lnTo>
                  <a:lnTo>
                    <a:pt x="214" y="16"/>
                  </a:lnTo>
                  <a:lnTo>
                    <a:pt x="205" y="20"/>
                  </a:lnTo>
                  <a:lnTo>
                    <a:pt x="198" y="24"/>
                  </a:lnTo>
                  <a:lnTo>
                    <a:pt x="189" y="29"/>
                  </a:lnTo>
                  <a:lnTo>
                    <a:pt x="182" y="34"/>
                  </a:lnTo>
                  <a:lnTo>
                    <a:pt x="175" y="40"/>
                  </a:lnTo>
                  <a:lnTo>
                    <a:pt x="161" y="51"/>
                  </a:lnTo>
                  <a:lnTo>
                    <a:pt x="149" y="64"/>
                  </a:lnTo>
                  <a:lnTo>
                    <a:pt x="138" y="79"/>
                  </a:lnTo>
                  <a:lnTo>
                    <a:pt x="126" y="94"/>
                  </a:lnTo>
                  <a:lnTo>
                    <a:pt x="116" y="111"/>
                  </a:lnTo>
                  <a:lnTo>
                    <a:pt x="106" y="129"/>
                  </a:lnTo>
                  <a:lnTo>
                    <a:pt x="98" y="147"/>
                  </a:lnTo>
                  <a:lnTo>
                    <a:pt x="88" y="167"/>
                  </a:lnTo>
                  <a:lnTo>
                    <a:pt x="79" y="187"/>
                  </a:lnTo>
                  <a:lnTo>
                    <a:pt x="70" y="208"/>
                  </a:lnTo>
                  <a:lnTo>
                    <a:pt x="66" y="220"/>
                  </a:lnTo>
                  <a:lnTo>
                    <a:pt x="62" y="231"/>
                  </a:lnTo>
                  <a:lnTo>
                    <a:pt x="58" y="244"/>
                  </a:lnTo>
                  <a:lnTo>
                    <a:pt x="53" y="257"/>
                  </a:lnTo>
                  <a:lnTo>
                    <a:pt x="49" y="271"/>
                  </a:lnTo>
                  <a:lnTo>
                    <a:pt x="46" y="284"/>
                  </a:lnTo>
                  <a:lnTo>
                    <a:pt x="42" y="300"/>
                  </a:lnTo>
                  <a:lnTo>
                    <a:pt x="39" y="314"/>
                  </a:lnTo>
                  <a:lnTo>
                    <a:pt x="36" y="330"/>
                  </a:lnTo>
                  <a:lnTo>
                    <a:pt x="33" y="346"/>
                  </a:lnTo>
                  <a:lnTo>
                    <a:pt x="26" y="377"/>
                  </a:lnTo>
                  <a:lnTo>
                    <a:pt x="22" y="410"/>
                  </a:lnTo>
                  <a:lnTo>
                    <a:pt x="16" y="443"/>
                  </a:lnTo>
                  <a:lnTo>
                    <a:pt x="13" y="477"/>
                  </a:lnTo>
                  <a:lnTo>
                    <a:pt x="9" y="511"/>
                  </a:lnTo>
                  <a:lnTo>
                    <a:pt x="6" y="544"/>
                  </a:lnTo>
                  <a:lnTo>
                    <a:pt x="3" y="577"/>
                  </a:lnTo>
                  <a:lnTo>
                    <a:pt x="2" y="610"/>
                  </a:lnTo>
                  <a:lnTo>
                    <a:pt x="2" y="624"/>
                  </a:lnTo>
                  <a:lnTo>
                    <a:pt x="0" y="640"/>
                  </a:lnTo>
                  <a:lnTo>
                    <a:pt x="0" y="655"/>
                  </a:lnTo>
                  <a:lnTo>
                    <a:pt x="0" y="670"/>
                  </a:lnTo>
                  <a:lnTo>
                    <a:pt x="0" y="684"/>
                  </a:lnTo>
                  <a:lnTo>
                    <a:pt x="0" y="697"/>
                  </a:lnTo>
                  <a:lnTo>
                    <a:pt x="0" y="722"/>
                  </a:lnTo>
                  <a:lnTo>
                    <a:pt x="2" y="750"/>
                  </a:lnTo>
                  <a:lnTo>
                    <a:pt x="3" y="775"/>
                  </a:lnTo>
                  <a:lnTo>
                    <a:pt x="6" y="799"/>
                  </a:lnTo>
                  <a:lnTo>
                    <a:pt x="9" y="825"/>
                  </a:lnTo>
                  <a:lnTo>
                    <a:pt x="13" y="849"/>
                  </a:lnTo>
                  <a:lnTo>
                    <a:pt x="18" y="874"/>
                  </a:lnTo>
                  <a:lnTo>
                    <a:pt x="22" y="897"/>
                  </a:lnTo>
                  <a:lnTo>
                    <a:pt x="28" y="919"/>
                  </a:lnTo>
                  <a:lnTo>
                    <a:pt x="33" y="941"/>
                  </a:lnTo>
                  <a:lnTo>
                    <a:pt x="40" y="962"/>
                  </a:lnTo>
                  <a:lnTo>
                    <a:pt x="46" y="982"/>
                  </a:lnTo>
                  <a:lnTo>
                    <a:pt x="55" y="1002"/>
                  </a:lnTo>
                  <a:lnTo>
                    <a:pt x="62" y="1021"/>
                  </a:lnTo>
                  <a:lnTo>
                    <a:pt x="70" y="1038"/>
                  </a:lnTo>
                  <a:lnTo>
                    <a:pt x="79" y="1054"/>
                  </a:lnTo>
                  <a:lnTo>
                    <a:pt x="89" y="1069"/>
                  </a:lnTo>
                  <a:lnTo>
                    <a:pt x="99" y="1085"/>
                  </a:lnTo>
                  <a:lnTo>
                    <a:pt x="111" y="1098"/>
                  </a:lnTo>
                  <a:lnTo>
                    <a:pt x="123" y="1112"/>
                  </a:lnTo>
                  <a:lnTo>
                    <a:pt x="135" y="1124"/>
                  </a:lnTo>
                  <a:lnTo>
                    <a:pt x="149" y="1135"/>
                  </a:lnTo>
                  <a:lnTo>
                    <a:pt x="162" y="1146"/>
                  </a:lnTo>
                  <a:lnTo>
                    <a:pt x="176" y="1156"/>
                  </a:lnTo>
                  <a:lnTo>
                    <a:pt x="191" y="1165"/>
                  </a:lnTo>
                  <a:lnTo>
                    <a:pt x="205" y="1174"/>
                  </a:lnTo>
                  <a:lnTo>
                    <a:pt x="219" y="1181"/>
                  </a:lnTo>
                  <a:lnTo>
                    <a:pt x="235" y="1186"/>
                  </a:lnTo>
                  <a:lnTo>
                    <a:pt x="249" y="1192"/>
                  </a:lnTo>
                  <a:lnTo>
                    <a:pt x="264" y="1196"/>
                  </a:lnTo>
                  <a:lnTo>
                    <a:pt x="278" y="1201"/>
                  </a:lnTo>
                  <a:lnTo>
                    <a:pt x="292" y="1203"/>
                  </a:lnTo>
                  <a:lnTo>
                    <a:pt x="298" y="1205"/>
                  </a:lnTo>
                  <a:lnTo>
                    <a:pt x="305" y="1205"/>
                  </a:lnTo>
                  <a:lnTo>
                    <a:pt x="312" y="1205"/>
                  </a:lnTo>
                  <a:lnTo>
                    <a:pt x="319" y="1203"/>
                  </a:lnTo>
                  <a:lnTo>
                    <a:pt x="327" y="1203"/>
                  </a:lnTo>
                  <a:lnTo>
                    <a:pt x="334" y="1202"/>
                  </a:lnTo>
                  <a:lnTo>
                    <a:pt x="340" y="1199"/>
                  </a:lnTo>
                  <a:lnTo>
                    <a:pt x="347" y="1198"/>
                  </a:lnTo>
                  <a:lnTo>
                    <a:pt x="361" y="1192"/>
                  </a:lnTo>
                  <a:lnTo>
                    <a:pt x="375" y="1186"/>
                  </a:lnTo>
                  <a:lnTo>
                    <a:pt x="390" y="1179"/>
                  </a:lnTo>
                  <a:lnTo>
                    <a:pt x="404" y="1172"/>
                  </a:lnTo>
                  <a:lnTo>
                    <a:pt x="420" y="1165"/>
                  </a:lnTo>
                  <a:lnTo>
                    <a:pt x="434" y="1158"/>
                  </a:lnTo>
                  <a:lnTo>
                    <a:pt x="448" y="1151"/>
                  </a:lnTo>
                  <a:lnTo>
                    <a:pt x="463" y="1145"/>
                  </a:lnTo>
                  <a:lnTo>
                    <a:pt x="477" y="1139"/>
                  </a:lnTo>
                  <a:lnTo>
                    <a:pt x="484" y="1138"/>
                  </a:lnTo>
                  <a:lnTo>
                    <a:pt x="491" y="1136"/>
                  </a:lnTo>
                  <a:lnTo>
                    <a:pt x="498" y="1135"/>
                  </a:lnTo>
                  <a:lnTo>
                    <a:pt x="506" y="1134"/>
                  </a:lnTo>
                  <a:lnTo>
                    <a:pt x="513" y="1134"/>
                  </a:lnTo>
                  <a:lnTo>
                    <a:pt x="520" y="1134"/>
                  </a:lnTo>
                  <a:lnTo>
                    <a:pt x="527" y="1135"/>
                  </a:lnTo>
                  <a:lnTo>
                    <a:pt x="533" y="1135"/>
                  </a:lnTo>
                  <a:lnTo>
                    <a:pt x="540" y="1136"/>
                  </a:lnTo>
                  <a:lnTo>
                    <a:pt x="546" y="1139"/>
                  </a:lnTo>
                  <a:lnTo>
                    <a:pt x="559" y="1144"/>
                  </a:lnTo>
                  <a:lnTo>
                    <a:pt x="571" y="1148"/>
                  </a:lnTo>
                  <a:lnTo>
                    <a:pt x="584" y="1155"/>
                  </a:lnTo>
                  <a:lnTo>
                    <a:pt x="596" y="1162"/>
                  </a:lnTo>
                  <a:lnTo>
                    <a:pt x="609" y="1169"/>
                  </a:lnTo>
                  <a:lnTo>
                    <a:pt x="620" y="1178"/>
                  </a:lnTo>
                  <a:lnTo>
                    <a:pt x="633" y="1186"/>
                  </a:lnTo>
                  <a:lnTo>
                    <a:pt x="646" y="1193"/>
                  </a:lnTo>
                  <a:lnTo>
                    <a:pt x="660" y="1202"/>
                  </a:lnTo>
                  <a:lnTo>
                    <a:pt x="674" y="1209"/>
                  </a:lnTo>
                  <a:lnTo>
                    <a:pt x="690" y="1216"/>
                  </a:lnTo>
                  <a:lnTo>
                    <a:pt x="707" y="1223"/>
                  </a:lnTo>
                  <a:lnTo>
                    <a:pt x="725" y="1229"/>
                  </a:lnTo>
                  <a:lnTo>
                    <a:pt x="743" y="1233"/>
                  </a:lnTo>
                  <a:lnTo>
                    <a:pt x="763" y="1238"/>
                  </a:lnTo>
                  <a:lnTo>
                    <a:pt x="785" y="1242"/>
                  </a:lnTo>
                  <a:lnTo>
                    <a:pt x="806" y="1246"/>
                  </a:lnTo>
                  <a:lnTo>
                    <a:pt x="829" y="1252"/>
                  </a:lnTo>
                  <a:lnTo>
                    <a:pt x="853" y="1256"/>
                  </a:lnTo>
                  <a:lnTo>
                    <a:pt x="878" y="1261"/>
                  </a:lnTo>
                  <a:lnTo>
                    <a:pt x="903" y="1265"/>
                  </a:lnTo>
                  <a:lnTo>
                    <a:pt x="929" y="1269"/>
                  </a:lnTo>
                  <a:lnTo>
                    <a:pt x="955" y="1272"/>
                  </a:lnTo>
                  <a:lnTo>
                    <a:pt x="982" y="1273"/>
                  </a:lnTo>
                  <a:lnTo>
                    <a:pt x="1008" y="1275"/>
                  </a:lnTo>
                  <a:lnTo>
                    <a:pt x="1035" y="1275"/>
                  </a:lnTo>
                  <a:lnTo>
                    <a:pt x="1061" y="1275"/>
                  </a:lnTo>
                  <a:lnTo>
                    <a:pt x="1075" y="1273"/>
                  </a:lnTo>
                  <a:lnTo>
                    <a:pt x="1088" y="1272"/>
                  </a:lnTo>
                  <a:lnTo>
                    <a:pt x="1101" y="1271"/>
                  </a:lnTo>
                  <a:lnTo>
                    <a:pt x="1114" y="1268"/>
                  </a:lnTo>
                  <a:lnTo>
                    <a:pt x="1127" y="1266"/>
                  </a:lnTo>
                  <a:lnTo>
                    <a:pt x="1140" y="1263"/>
                  </a:lnTo>
                  <a:lnTo>
                    <a:pt x="1152" y="1259"/>
                  </a:lnTo>
                  <a:lnTo>
                    <a:pt x="1165" y="1256"/>
                  </a:lnTo>
                  <a:lnTo>
                    <a:pt x="1180" y="1252"/>
                  </a:lnTo>
                  <a:lnTo>
                    <a:pt x="1194" y="1249"/>
                  </a:lnTo>
                  <a:lnTo>
                    <a:pt x="1224" y="1239"/>
                  </a:lnTo>
                  <a:lnTo>
                    <a:pt x="1254" y="1231"/>
                  </a:lnTo>
                  <a:lnTo>
                    <a:pt x="1286" y="1219"/>
                  </a:lnTo>
                  <a:lnTo>
                    <a:pt x="1317" y="1208"/>
                  </a:lnTo>
                  <a:lnTo>
                    <a:pt x="1349" y="1195"/>
                  </a:lnTo>
                  <a:lnTo>
                    <a:pt x="1379" y="1181"/>
                  </a:lnTo>
                  <a:lnTo>
                    <a:pt x="1409" y="1165"/>
                  </a:lnTo>
                  <a:lnTo>
                    <a:pt x="1423" y="1158"/>
                  </a:lnTo>
                  <a:lnTo>
                    <a:pt x="1437" y="1149"/>
                  </a:lnTo>
                  <a:lnTo>
                    <a:pt x="1450" y="1142"/>
                  </a:lnTo>
                  <a:lnTo>
                    <a:pt x="1463" y="1134"/>
                  </a:lnTo>
                  <a:lnTo>
                    <a:pt x="1476" y="1124"/>
                  </a:lnTo>
                  <a:lnTo>
                    <a:pt x="1489" y="1115"/>
                  </a:lnTo>
                  <a:lnTo>
                    <a:pt x="1499" y="1106"/>
                  </a:lnTo>
                  <a:lnTo>
                    <a:pt x="1510" y="1096"/>
                  </a:lnTo>
                  <a:lnTo>
                    <a:pt x="1520" y="1086"/>
                  </a:lnTo>
                  <a:lnTo>
                    <a:pt x="1529" y="1076"/>
                  </a:lnTo>
                  <a:lnTo>
                    <a:pt x="1537" y="1066"/>
                  </a:lnTo>
                  <a:lnTo>
                    <a:pt x="1545" y="1056"/>
                  </a:lnTo>
                  <a:lnTo>
                    <a:pt x="1552" y="1045"/>
                  </a:lnTo>
                  <a:lnTo>
                    <a:pt x="1557" y="1035"/>
                  </a:lnTo>
                  <a:lnTo>
                    <a:pt x="1562" y="1024"/>
                  </a:lnTo>
                  <a:lnTo>
                    <a:pt x="1566" y="1011"/>
                  </a:lnTo>
                  <a:lnTo>
                    <a:pt x="1569" y="999"/>
                  </a:lnTo>
                  <a:lnTo>
                    <a:pt x="1570" y="986"/>
                  </a:lnTo>
                  <a:lnTo>
                    <a:pt x="1572" y="972"/>
                  </a:lnTo>
                  <a:lnTo>
                    <a:pt x="1572" y="959"/>
                  </a:lnTo>
                  <a:lnTo>
                    <a:pt x="1570" y="945"/>
                  </a:lnTo>
                  <a:lnTo>
                    <a:pt x="1569" y="931"/>
                  </a:lnTo>
                  <a:lnTo>
                    <a:pt x="1567" y="915"/>
                  </a:lnTo>
                  <a:lnTo>
                    <a:pt x="1565" y="901"/>
                  </a:lnTo>
                  <a:lnTo>
                    <a:pt x="1562" y="885"/>
                  </a:lnTo>
                  <a:lnTo>
                    <a:pt x="1559" y="869"/>
                  </a:lnTo>
                  <a:lnTo>
                    <a:pt x="1555" y="854"/>
                  </a:lnTo>
                  <a:lnTo>
                    <a:pt x="1550" y="838"/>
                  </a:lnTo>
                  <a:lnTo>
                    <a:pt x="1540" y="805"/>
                  </a:lnTo>
                  <a:lnTo>
                    <a:pt x="1530" y="774"/>
                  </a:lnTo>
                  <a:lnTo>
                    <a:pt x="1520" y="741"/>
                  </a:lnTo>
                  <a:lnTo>
                    <a:pt x="1509" y="708"/>
                  </a:lnTo>
                  <a:lnTo>
                    <a:pt x="1499" y="677"/>
                  </a:lnTo>
                  <a:lnTo>
                    <a:pt x="1489" y="647"/>
                  </a:lnTo>
                  <a:lnTo>
                    <a:pt x="1484" y="631"/>
                  </a:lnTo>
                  <a:lnTo>
                    <a:pt x="1480" y="617"/>
                  </a:lnTo>
                  <a:lnTo>
                    <a:pt x="1476" y="602"/>
                  </a:lnTo>
                  <a:lnTo>
                    <a:pt x="1473" y="588"/>
                  </a:lnTo>
                  <a:lnTo>
                    <a:pt x="1470" y="575"/>
                  </a:lnTo>
                  <a:lnTo>
                    <a:pt x="1467" y="561"/>
                  </a:lnTo>
                  <a:lnTo>
                    <a:pt x="1466" y="548"/>
                  </a:lnTo>
                  <a:lnTo>
                    <a:pt x="1464" y="535"/>
                  </a:lnTo>
                  <a:lnTo>
                    <a:pt x="1464" y="523"/>
                  </a:lnTo>
                  <a:lnTo>
                    <a:pt x="1464" y="510"/>
                  </a:lnTo>
                  <a:lnTo>
                    <a:pt x="1464" y="497"/>
                  </a:lnTo>
                  <a:lnTo>
                    <a:pt x="1466" y="484"/>
                  </a:lnTo>
                  <a:lnTo>
                    <a:pt x="1469" y="457"/>
                  </a:lnTo>
                  <a:lnTo>
                    <a:pt x="1472" y="431"/>
                  </a:lnTo>
                  <a:lnTo>
                    <a:pt x="1476" y="405"/>
                  </a:lnTo>
                  <a:lnTo>
                    <a:pt x="1479" y="381"/>
                  </a:lnTo>
                  <a:lnTo>
                    <a:pt x="1482" y="357"/>
                  </a:lnTo>
                  <a:lnTo>
                    <a:pt x="1483" y="346"/>
                  </a:lnTo>
                  <a:lnTo>
                    <a:pt x="1484" y="334"/>
                  </a:lnTo>
                  <a:lnTo>
                    <a:pt x="1484" y="323"/>
                  </a:lnTo>
                  <a:lnTo>
                    <a:pt x="1484" y="311"/>
                  </a:lnTo>
                  <a:lnTo>
                    <a:pt x="1484" y="300"/>
                  </a:lnTo>
                  <a:lnTo>
                    <a:pt x="1483" y="290"/>
                  </a:lnTo>
                  <a:lnTo>
                    <a:pt x="1482" y="280"/>
                  </a:lnTo>
                  <a:lnTo>
                    <a:pt x="1480" y="270"/>
                  </a:lnTo>
                  <a:lnTo>
                    <a:pt x="1477" y="260"/>
                  </a:lnTo>
                  <a:lnTo>
                    <a:pt x="1473" y="251"/>
                  </a:lnTo>
                  <a:lnTo>
                    <a:pt x="1469" y="243"/>
                  </a:lnTo>
                  <a:lnTo>
                    <a:pt x="1463" y="234"/>
                  </a:lnTo>
                  <a:lnTo>
                    <a:pt x="1457" y="226"/>
                  </a:lnTo>
                  <a:lnTo>
                    <a:pt x="1450" y="218"/>
                  </a:lnTo>
                  <a:lnTo>
                    <a:pt x="1442" y="211"/>
                  </a:lnTo>
                  <a:lnTo>
                    <a:pt x="1432" y="204"/>
                  </a:lnTo>
                  <a:lnTo>
                    <a:pt x="1422" y="198"/>
                  </a:lnTo>
                  <a:lnTo>
                    <a:pt x="1409" y="193"/>
                  </a:lnTo>
                  <a:lnTo>
                    <a:pt x="1396" y="188"/>
                  </a:lnTo>
                  <a:lnTo>
                    <a:pt x="1383" y="184"/>
                  </a:lnTo>
                  <a:lnTo>
                    <a:pt x="1367" y="180"/>
                  </a:lnTo>
                  <a:lnTo>
                    <a:pt x="1351" y="177"/>
                  </a:lnTo>
                  <a:lnTo>
                    <a:pt x="1336" y="174"/>
                  </a:lnTo>
                  <a:lnTo>
                    <a:pt x="1318" y="173"/>
                  </a:lnTo>
                  <a:lnTo>
                    <a:pt x="1300" y="170"/>
                  </a:lnTo>
                  <a:lnTo>
                    <a:pt x="1281" y="168"/>
                  </a:lnTo>
                  <a:lnTo>
                    <a:pt x="1261" y="167"/>
                  </a:lnTo>
                  <a:lnTo>
                    <a:pt x="1243" y="167"/>
                  </a:lnTo>
                  <a:lnTo>
                    <a:pt x="1221" y="166"/>
                  </a:lnTo>
                  <a:lnTo>
                    <a:pt x="1201" y="166"/>
                  </a:lnTo>
                  <a:lnTo>
                    <a:pt x="1180" y="166"/>
                  </a:lnTo>
                  <a:lnTo>
                    <a:pt x="1158" y="164"/>
                  </a:lnTo>
                  <a:lnTo>
                    <a:pt x="1115" y="164"/>
                  </a:lnTo>
                  <a:lnTo>
                    <a:pt x="1071" y="164"/>
                  </a:lnTo>
                  <a:lnTo>
                    <a:pt x="1026" y="164"/>
                  </a:lnTo>
                  <a:lnTo>
                    <a:pt x="984" y="164"/>
                  </a:lnTo>
                  <a:lnTo>
                    <a:pt x="941" y="163"/>
                  </a:lnTo>
                  <a:lnTo>
                    <a:pt x="919" y="161"/>
                  </a:lnTo>
                  <a:lnTo>
                    <a:pt x="899" y="160"/>
                  </a:lnTo>
                  <a:lnTo>
                    <a:pt x="879" y="158"/>
                  </a:lnTo>
                  <a:lnTo>
                    <a:pt x="859" y="156"/>
                  </a:lnTo>
                  <a:lnTo>
                    <a:pt x="840" y="154"/>
                  </a:lnTo>
                  <a:lnTo>
                    <a:pt x="822" y="151"/>
                  </a:lnTo>
                  <a:lnTo>
                    <a:pt x="805" y="147"/>
                  </a:lnTo>
                  <a:lnTo>
                    <a:pt x="786" y="143"/>
                  </a:lnTo>
                  <a:lnTo>
                    <a:pt x="767" y="139"/>
                  </a:lnTo>
                  <a:lnTo>
                    <a:pt x="749" y="134"/>
                  </a:lnTo>
                  <a:lnTo>
                    <a:pt x="732" y="129"/>
                  </a:lnTo>
                  <a:lnTo>
                    <a:pt x="713" y="123"/>
                  </a:lnTo>
                  <a:lnTo>
                    <a:pt x="676" y="111"/>
                  </a:lnTo>
                  <a:lnTo>
                    <a:pt x="639" y="99"/>
                  </a:lnTo>
                  <a:lnTo>
                    <a:pt x="601" y="86"/>
                  </a:lnTo>
                  <a:lnTo>
                    <a:pt x="566" y="71"/>
                  </a:lnTo>
                  <a:lnTo>
                    <a:pt x="530" y="59"/>
                  </a:lnTo>
                  <a:lnTo>
                    <a:pt x="494" y="46"/>
                  </a:lnTo>
                  <a:lnTo>
                    <a:pt x="460" y="34"/>
                  </a:lnTo>
                  <a:lnTo>
                    <a:pt x="443" y="29"/>
                  </a:lnTo>
                  <a:lnTo>
                    <a:pt x="427" y="24"/>
                  </a:lnTo>
                  <a:lnTo>
                    <a:pt x="411" y="19"/>
                  </a:lnTo>
                  <a:lnTo>
                    <a:pt x="395" y="14"/>
                  </a:lnTo>
                  <a:lnTo>
                    <a:pt x="380" y="10"/>
                  </a:lnTo>
                  <a:lnTo>
                    <a:pt x="365" y="7"/>
                  </a:lnTo>
                  <a:lnTo>
                    <a:pt x="351" y="4"/>
                  </a:lnTo>
                  <a:lnTo>
                    <a:pt x="337" y="3"/>
                  </a:lnTo>
                  <a:lnTo>
                    <a:pt x="322" y="0"/>
                  </a:lnTo>
                  <a:lnTo>
                    <a:pt x="309" y="0"/>
                  </a:lnTo>
                  <a:lnTo>
                    <a:pt x="297" y="0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120" name="Rectangle 115"/>
            <p:cNvSpPr>
              <a:spLocks noChangeArrowheads="1"/>
            </p:cNvSpPr>
            <p:nvPr/>
          </p:nvSpPr>
          <p:spPr bwMode="auto">
            <a:xfrm>
              <a:off x="2497" y="1003"/>
              <a:ext cx="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</a:rPr>
                <a:t> 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6121" name="Rectangle 116"/>
            <p:cNvSpPr>
              <a:spLocks noChangeArrowheads="1"/>
            </p:cNvSpPr>
            <p:nvPr/>
          </p:nvSpPr>
          <p:spPr bwMode="auto">
            <a:xfrm>
              <a:off x="3375" y="699"/>
              <a:ext cx="72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6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6122" name="Line 117"/>
            <p:cNvSpPr>
              <a:spLocks noChangeShapeType="1"/>
            </p:cNvSpPr>
            <p:nvPr/>
          </p:nvSpPr>
          <p:spPr bwMode="auto">
            <a:xfrm flipV="1">
              <a:off x="3004" y="854"/>
              <a:ext cx="29" cy="238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123" name="Rectangle 118"/>
            <p:cNvSpPr>
              <a:spLocks noChangeArrowheads="1"/>
            </p:cNvSpPr>
            <p:nvPr/>
          </p:nvSpPr>
          <p:spPr bwMode="auto">
            <a:xfrm>
              <a:off x="2881" y="884"/>
              <a:ext cx="72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6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6124" name="Line 119"/>
            <p:cNvSpPr>
              <a:spLocks noChangeShapeType="1"/>
            </p:cNvSpPr>
            <p:nvPr/>
          </p:nvSpPr>
          <p:spPr bwMode="auto">
            <a:xfrm>
              <a:off x="3179" y="1272"/>
              <a:ext cx="149" cy="86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125" name="Group 124"/>
            <p:cNvGrpSpPr>
              <a:grpSpLocks/>
            </p:cNvGrpSpPr>
            <p:nvPr/>
          </p:nvGrpSpPr>
          <p:grpSpPr bwMode="auto">
            <a:xfrm>
              <a:off x="2732" y="81"/>
              <a:ext cx="685" cy="329"/>
              <a:chOff x="565" y="2634"/>
              <a:chExt cx="685" cy="329"/>
            </a:xfrm>
          </p:grpSpPr>
          <p:sp>
            <p:nvSpPr>
              <p:cNvPr id="126184" name="Rectangle 125"/>
              <p:cNvSpPr>
                <a:spLocks noChangeArrowheads="1"/>
              </p:cNvSpPr>
              <p:nvPr/>
            </p:nvSpPr>
            <p:spPr bwMode="auto">
              <a:xfrm>
                <a:off x="565" y="2650"/>
                <a:ext cx="406" cy="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</a:rPr>
                  <a:t>AS</a:t>
                </a:r>
                <a:r>
                  <a:rPr lang="en-US" altLang="zh-CN" sz="1800">
                    <a:solidFill>
                      <a:srgbClr val="000000"/>
                    </a:solidFill>
                    <a:ea typeface="宋体" charset="-122"/>
                  </a:rPr>
                  <a:t> A</a:t>
                </a:r>
                <a:endParaRPr lang="en-US" altLang="zh-CN" sz="1500">
                  <a:solidFill>
                    <a:srgbClr val="000000"/>
                  </a:solidFill>
                  <a:ea typeface="宋体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000000"/>
                    </a:solidFill>
                    <a:ea typeface="宋体" charset="-122"/>
                  </a:rPr>
                  <a:t>(</a:t>
                </a:r>
                <a:r>
                  <a:rPr lang="en-US" altLang="zh-CN" sz="1500">
                    <a:solidFill>
                      <a:srgbClr val="000000"/>
                    </a:solidFill>
                    <a:ea typeface="宋体" charset="-122"/>
                  </a:rPr>
                  <a:t>OSPF)</a:t>
                </a:r>
                <a:endParaRPr lang="en-US" altLang="en-US" sz="15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126185" name="Rectangle 127"/>
              <p:cNvSpPr>
                <a:spLocks noChangeArrowheads="1"/>
              </p:cNvSpPr>
              <p:nvPr/>
            </p:nvSpPr>
            <p:spPr bwMode="auto">
              <a:xfrm>
                <a:off x="1214" y="2634"/>
                <a:ext cx="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FF0000"/>
                    </a:solidFill>
                  </a:rPr>
                  <a:t> </a:t>
                </a: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6126" name="Group 128"/>
            <p:cNvGrpSpPr>
              <a:grpSpLocks/>
            </p:cNvGrpSpPr>
            <p:nvPr/>
          </p:nvGrpSpPr>
          <p:grpSpPr bwMode="auto">
            <a:xfrm>
              <a:off x="3316" y="1313"/>
              <a:ext cx="472" cy="219"/>
              <a:chOff x="1811" y="2493"/>
              <a:chExt cx="472" cy="219"/>
            </a:xfrm>
          </p:grpSpPr>
          <p:sp>
            <p:nvSpPr>
              <p:cNvPr id="126171" name="Freeform 129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2" name="Freeform 130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3" name="Line 131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4" name="Line 132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5" name="Rectangle 133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176" name="Freeform 134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7" name="Freeform 135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8" name="Line 136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9" name="Line 137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80" name="Line 138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81" name="Line 139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82" name="Line 140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83" name="Line 141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127" name="Group 142"/>
            <p:cNvGrpSpPr>
              <a:grpSpLocks/>
            </p:cNvGrpSpPr>
            <p:nvPr/>
          </p:nvGrpSpPr>
          <p:grpSpPr bwMode="auto">
            <a:xfrm>
              <a:off x="2751" y="1079"/>
              <a:ext cx="472" cy="219"/>
              <a:chOff x="1811" y="2493"/>
              <a:chExt cx="472" cy="219"/>
            </a:xfrm>
          </p:grpSpPr>
          <p:sp>
            <p:nvSpPr>
              <p:cNvPr id="126158" name="Freeform 143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9" name="Freeform 144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0" name="Line 145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1" name="Line 146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2" name="Rectangle 147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163" name="Freeform 148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4" name="Freeform 149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5" name="Line 150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6" name="Line 151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7" name="Line 152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8" name="Line 153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69" name="Line 154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70" name="Line 155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6128" name="Line 156"/>
            <p:cNvSpPr>
              <a:spLocks noChangeShapeType="1"/>
            </p:cNvSpPr>
            <p:nvPr/>
          </p:nvSpPr>
          <p:spPr bwMode="auto">
            <a:xfrm flipV="1">
              <a:off x="3224" y="1124"/>
              <a:ext cx="480" cy="41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129" name="Line 157"/>
            <p:cNvSpPr>
              <a:spLocks noChangeShapeType="1"/>
            </p:cNvSpPr>
            <p:nvPr/>
          </p:nvSpPr>
          <p:spPr bwMode="auto">
            <a:xfrm flipV="1">
              <a:off x="3727" y="1220"/>
              <a:ext cx="73" cy="109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130" name="Group 158"/>
            <p:cNvGrpSpPr>
              <a:grpSpLocks/>
            </p:cNvGrpSpPr>
            <p:nvPr/>
          </p:nvGrpSpPr>
          <p:grpSpPr bwMode="auto">
            <a:xfrm>
              <a:off x="3712" y="1039"/>
              <a:ext cx="472" cy="219"/>
              <a:chOff x="1811" y="2493"/>
              <a:chExt cx="472" cy="219"/>
            </a:xfrm>
          </p:grpSpPr>
          <p:sp>
            <p:nvSpPr>
              <p:cNvPr id="126145" name="Freeform 159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6" name="Freeform 160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7" name="Line 161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8" name="Line 162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9" name="Rectangle 163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150" name="Freeform 164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1" name="Freeform 165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2" name="Line 166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3" name="Line 167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4" name="Line 168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5" name="Line 169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6" name="Line 170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57" name="Line 171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131" name="Group 172"/>
            <p:cNvGrpSpPr>
              <a:grpSpLocks/>
            </p:cNvGrpSpPr>
            <p:nvPr/>
          </p:nvGrpSpPr>
          <p:grpSpPr bwMode="auto">
            <a:xfrm>
              <a:off x="2805" y="768"/>
              <a:ext cx="472" cy="219"/>
              <a:chOff x="1811" y="2493"/>
              <a:chExt cx="472" cy="219"/>
            </a:xfrm>
          </p:grpSpPr>
          <p:sp>
            <p:nvSpPr>
              <p:cNvPr id="126132" name="Freeform 173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33" name="Freeform 174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34" name="Line 175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35" name="Line 176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36" name="Rectangle 177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137" name="Freeform 178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38" name="Freeform 179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39" name="Line 180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0" name="Line 181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1" name="Line 182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2" name="Line 183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3" name="Line 184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44" name="Line 185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25990" name="Group 232"/>
          <p:cNvGrpSpPr>
            <a:grpSpLocks/>
          </p:cNvGrpSpPr>
          <p:nvPr/>
        </p:nvGrpSpPr>
        <p:grpSpPr bwMode="auto">
          <a:xfrm>
            <a:off x="6140450" y="3898900"/>
            <a:ext cx="2389188" cy="2455863"/>
            <a:chOff x="4255" y="0"/>
            <a:chExt cx="1505" cy="1547"/>
          </a:xfrm>
        </p:grpSpPr>
        <p:sp>
          <p:nvSpPr>
            <p:cNvPr id="126069" name="Freeform 113"/>
            <p:cNvSpPr>
              <a:spLocks/>
            </p:cNvSpPr>
            <p:nvPr/>
          </p:nvSpPr>
          <p:spPr bwMode="auto">
            <a:xfrm>
              <a:off x="4255" y="0"/>
              <a:ext cx="1505" cy="1547"/>
            </a:xfrm>
            <a:custGeom>
              <a:avLst/>
              <a:gdLst>
                <a:gd name="T0" fmla="*/ 14795375 w 1143"/>
                <a:gd name="T1" fmla="*/ 89834308 h 1022"/>
                <a:gd name="T2" fmla="*/ 12411688 w 1143"/>
                <a:gd name="T3" fmla="*/ 27873306 h 1022"/>
                <a:gd name="T4" fmla="*/ 7592799 w 1143"/>
                <a:gd name="T5" fmla="*/ 10304157 h 1022"/>
                <a:gd name="T6" fmla="*/ 4601741 w 1143"/>
                <a:gd name="T7" fmla="*/ 77866787 h 1022"/>
                <a:gd name="T8" fmla="*/ 2582818 w 1143"/>
                <a:gd name="T9" fmla="*/ 187624000 h 1022"/>
                <a:gd name="T10" fmla="*/ 1308514 w 1143"/>
                <a:gd name="T11" fmla="*/ 354980368 h 1022"/>
                <a:gd name="T12" fmla="*/ 634215 w 1143"/>
                <a:gd name="T13" fmla="*/ 607990115 h 1022"/>
                <a:gd name="T14" fmla="*/ 440678 w 1143"/>
                <a:gd name="T15" fmla="*/ 931505256 h 1022"/>
                <a:gd name="T16" fmla="*/ 754741 w 1143"/>
                <a:gd name="T17" fmla="*/ 1687078333 h 1022"/>
                <a:gd name="T18" fmla="*/ 993775 w 1143"/>
                <a:gd name="T19" fmla="*/ 2147483646 h 1022"/>
                <a:gd name="T20" fmla="*/ 481666 w 1143"/>
                <a:gd name="T21" fmla="*/ 2147483646 h 1022"/>
                <a:gd name="T22" fmla="*/ 1 w 1143"/>
                <a:gd name="T23" fmla="*/ 2147483646 h 1022"/>
                <a:gd name="T24" fmla="*/ 109994 w 1143"/>
                <a:gd name="T25" fmla="*/ 2147483646 h 1022"/>
                <a:gd name="T26" fmla="*/ 277821 w 1143"/>
                <a:gd name="T27" fmla="*/ 2147483646 h 1022"/>
                <a:gd name="T28" fmla="*/ 945615 w 1143"/>
                <a:gd name="T29" fmla="*/ 2147483646 h 1022"/>
                <a:gd name="T30" fmla="*/ 1769097 w 1143"/>
                <a:gd name="T31" fmla="*/ 2147483646 h 1022"/>
                <a:gd name="T32" fmla="*/ 2919884 w 1143"/>
                <a:gd name="T33" fmla="*/ 2147483646 h 1022"/>
                <a:gd name="T34" fmla="*/ 4646238 w 1143"/>
                <a:gd name="T35" fmla="*/ 2147483646 h 1022"/>
                <a:gd name="T36" fmla="*/ 7307026 w 1143"/>
                <a:gd name="T37" fmla="*/ 2147483646 h 1022"/>
                <a:gd name="T38" fmla="*/ 12220345 w 1143"/>
                <a:gd name="T39" fmla="*/ 2147483646 h 1022"/>
                <a:gd name="T40" fmla="*/ 14347538 w 1143"/>
                <a:gd name="T41" fmla="*/ 2147483646 h 1022"/>
                <a:gd name="T42" fmla="*/ 16007242 w 1143"/>
                <a:gd name="T43" fmla="*/ 2147483646 h 1022"/>
                <a:gd name="T44" fmla="*/ 16891730 w 1143"/>
                <a:gd name="T45" fmla="*/ 2147483646 h 1022"/>
                <a:gd name="T46" fmla="*/ 17223437 w 1143"/>
                <a:gd name="T47" fmla="*/ 2147483646 h 1022"/>
                <a:gd name="T48" fmla="*/ 17302381 w 1143"/>
                <a:gd name="T49" fmla="*/ 2147483646 h 1022"/>
                <a:gd name="T50" fmla="*/ 17646080 w 1143"/>
                <a:gd name="T51" fmla="*/ 2147483646 h 1022"/>
                <a:gd name="T52" fmla="*/ 18569384 w 1143"/>
                <a:gd name="T53" fmla="*/ 2147483646 h 1022"/>
                <a:gd name="T54" fmla="*/ 20414747 w 1143"/>
                <a:gd name="T55" fmla="*/ 2147483646 h 1022"/>
                <a:gd name="T56" fmla="*/ 23154421 w 1143"/>
                <a:gd name="T57" fmla="*/ 2147483646 h 1022"/>
                <a:gd name="T58" fmla="*/ 27198047 w 1143"/>
                <a:gd name="T59" fmla="*/ 2147483646 h 1022"/>
                <a:gd name="T60" fmla="*/ 31378652 w 1143"/>
                <a:gd name="T61" fmla="*/ 2147483646 h 1022"/>
                <a:gd name="T62" fmla="*/ 34573512 w 1143"/>
                <a:gd name="T63" fmla="*/ 2147483646 h 1022"/>
                <a:gd name="T64" fmla="*/ 37034391 w 1143"/>
                <a:gd name="T65" fmla="*/ 2147483646 h 1022"/>
                <a:gd name="T66" fmla="*/ 38560703 w 1143"/>
                <a:gd name="T67" fmla="*/ 2147483646 h 1022"/>
                <a:gd name="T68" fmla="*/ 39391135 w 1143"/>
                <a:gd name="T69" fmla="*/ 2147483646 h 1022"/>
                <a:gd name="T70" fmla="*/ 39705813 w 1143"/>
                <a:gd name="T71" fmla="*/ 2147483646 h 1022"/>
                <a:gd name="T72" fmla="*/ 39576984 w 1143"/>
                <a:gd name="T73" fmla="*/ 2147483646 h 1022"/>
                <a:gd name="T74" fmla="*/ 39317929 w 1143"/>
                <a:gd name="T75" fmla="*/ 2147483646 h 1022"/>
                <a:gd name="T76" fmla="*/ 39133447 w 1143"/>
                <a:gd name="T77" fmla="*/ 2147483646 h 1022"/>
                <a:gd name="T78" fmla="*/ 39065091 w 1143"/>
                <a:gd name="T79" fmla="*/ 2147483646 h 1022"/>
                <a:gd name="T80" fmla="*/ 38894821 w 1143"/>
                <a:gd name="T81" fmla="*/ 2147483646 h 1022"/>
                <a:gd name="T82" fmla="*/ 38267374 w 1143"/>
                <a:gd name="T83" fmla="*/ 2147483646 h 1022"/>
                <a:gd name="T84" fmla="*/ 37498338 w 1143"/>
                <a:gd name="T85" fmla="*/ 2108699873 h 1022"/>
                <a:gd name="T86" fmla="*/ 36293383 w 1143"/>
                <a:gd name="T87" fmla="*/ 1983947510 h 1022"/>
                <a:gd name="T88" fmla="*/ 34442277 w 1143"/>
                <a:gd name="T89" fmla="*/ 1904376404 h 1022"/>
                <a:gd name="T90" fmla="*/ 32135779 w 1143"/>
                <a:gd name="T91" fmla="*/ 1874156260 h 1022"/>
                <a:gd name="T92" fmla="*/ 27125863 w 1143"/>
                <a:gd name="T93" fmla="*/ 1847149738 h 1022"/>
                <a:gd name="T94" fmla="*/ 24406110 w 1143"/>
                <a:gd name="T95" fmla="*/ 1784206799 h 1022"/>
                <a:gd name="T96" fmla="*/ 22580629 w 1143"/>
                <a:gd name="T97" fmla="*/ 1663088566 h 1022"/>
                <a:gd name="T98" fmla="*/ 21377801 w 1143"/>
                <a:gd name="T99" fmla="*/ 1457088184 h 1022"/>
                <a:gd name="T100" fmla="*/ 20035376 w 1143"/>
                <a:gd name="T101" fmla="*/ 1024806487 h 1022"/>
                <a:gd name="T102" fmla="*/ 18423754 w 1143"/>
                <a:gd name="T103" fmla="*/ 463916087 h 1022"/>
                <a:gd name="T104" fmla="*/ 17223437 w 1143"/>
                <a:gd name="T105" fmla="*/ 258264829 h 102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143"/>
                <a:gd name="T160" fmla="*/ 0 h 1022"/>
                <a:gd name="T161" fmla="*/ 1143 w 1143"/>
                <a:gd name="T162" fmla="*/ 1022 h 102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143" h="1022">
                  <a:moveTo>
                    <a:pt x="471" y="24"/>
                  </a:moveTo>
                  <a:lnTo>
                    <a:pt x="461" y="21"/>
                  </a:lnTo>
                  <a:lnTo>
                    <a:pt x="451" y="19"/>
                  </a:lnTo>
                  <a:lnTo>
                    <a:pt x="439" y="16"/>
                  </a:lnTo>
                  <a:lnTo>
                    <a:pt x="426" y="13"/>
                  </a:lnTo>
                  <a:lnTo>
                    <a:pt x="415" y="11"/>
                  </a:lnTo>
                  <a:lnTo>
                    <a:pt x="401" y="9"/>
                  </a:lnTo>
                  <a:lnTo>
                    <a:pt x="388" y="7"/>
                  </a:lnTo>
                  <a:lnTo>
                    <a:pt x="373" y="6"/>
                  </a:lnTo>
                  <a:lnTo>
                    <a:pt x="358" y="4"/>
                  </a:lnTo>
                  <a:lnTo>
                    <a:pt x="343" y="3"/>
                  </a:lnTo>
                  <a:lnTo>
                    <a:pt x="313" y="0"/>
                  </a:lnTo>
                  <a:lnTo>
                    <a:pt x="282" y="0"/>
                  </a:lnTo>
                  <a:lnTo>
                    <a:pt x="250" y="0"/>
                  </a:lnTo>
                  <a:lnTo>
                    <a:pt x="219" y="1"/>
                  </a:lnTo>
                  <a:lnTo>
                    <a:pt x="189" y="3"/>
                  </a:lnTo>
                  <a:lnTo>
                    <a:pt x="174" y="4"/>
                  </a:lnTo>
                  <a:lnTo>
                    <a:pt x="160" y="6"/>
                  </a:lnTo>
                  <a:lnTo>
                    <a:pt x="146" y="9"/>
                  </a:lnTo>
                  <a:lnTo>
                    <a:pt x="133" y="11"/>
                  </a:lnTo>
                  <a:lnTo>
                    <a:pt x="120" y="13"/>
                  </a:lnTo>
                  <a:lnTo>
                    <a:pt x="107" y="16"/>
                  </a:lnTo>
                  <a:lnTo>
                    <a:pt x="96" y="20"/>
                  </a:lnTo>
                  <a:lnTo>
                    <a:pt x="84" y="23"/>
                  </a:lnTo>
                  <a:lnTo>
                    <a:pt x="74" y="27"/>
                  </a:lnTo>
                  <a:lnTo>
                    <a:pt x="66" y="31"/>
                  </a:lnTo>
                  <a:lnTo>
                    <a:pt x="57" y="36"/>
                  </a:lnTo>
                  <a:lnTo>
                    <a:pt x="50" y="40"/>
                  </a:lnTo>
                  <a:lnTo>
                    <a:pt x="43" y="46"/>
                  </a:lnTo>
                  <a:lnTo>
                    <a:pt x="37" y="51"/>
                  </a:lnTo>
                  <a:lnTo>
                    <a:pt x="33" y="59"/>
                  </a:lnTo>
                  <a:lnTo>
                    <a:pt x="28" y="66"/>
                  </a:lnTo>
                  <a:lnTo>
                    <a:pt x="24" y="73"/>
                  </a:lnTo>
                  <a:lnTo>
                    <a:pt x="21" y="80"/>
                  </a:lnTo>
                  <a:lnTo>
                    <a:pt x="18" y="88"/>
                  </a:lnTo>
                  <a:lnTo>
                    <a:pt x="17" y="97"/>
                  </a:lnTo>
                  <a:lnTo>
                    <a:pt x="14" y="106"/>
                  </a:lnTo>
                  <a:lnTo>
                    <a:pt x="14" y="116"/>
                  </a:lnTo>
                  <a:lnTo>
                    <a:pt x="13" y="124"/>
                  </a:lnTo>
                  <a:lnTo>
                    <a:pt x="13" y="134"/>
                  </a:lnTo>
                  <a:lnTo>
                    <a:pt x="13" y="156"/>
                  </a:lnTo>
                  <a:lnTo>
                    <a:pt x="14" y="176"/>
                  </a:lnTo>
                  <a:lnTo>
                    <a:pt x="17" y="198"/>
                  </a:lnTo>
                  <a:lnTo>
                    <a:pt x="18" y="220"/>
                  </a:lnTo>
                  <a:lnTo>
                    <a:pt x="21" y="243"/>
                  </a:lnTo>
                  <a:lnTo>
                    <a:pt x="24" y="264"/>
                  </a:lnTo>
                  <a:lnTo>
                    <a:pt x="27" y="286"/>
                  </a:lnTo>
                  <a:lnTo>
                    <a:pt x="28" y="307"/>
                  </a:lnTo>
                  <a:lnTo>
                    <a:pt x="28" y="327"/>
                  </a:lnTo>
                  <a:lnTo>
                    <a:pt x="28" y="335"/>
                  </a:lnTo>
                  <a:lnTo>
                    <a:pt x="28" y="345"/>
                  </a:lnTo>
                  <a:lnTo>
                    <a:pt x="27" y="364"/>
                  </a:lnTo>
                  <a:lnTo>
                    <a:pt x="24" y="383"/>
                  </a:lnTo>
                  <a:lnTo>
                    <a:pt x="20" y="421"/>
                  </a:lnTo>
                  <a:lnTo>
                    <a:pt x="14" y="460"/>
                  </a:lnTo>
                  <a:lnTo>
                    <a:pt x="8" y="498"/>
                  </a:lnTo>
                  <a:lnTo>
                    <a:pt x="6" y="517"/>
                  </a:lnTo>
                  <a:lnTo>
                    <a:pt x="4" y="534"/>
                  </a:lnTo>
                  <a:lnTo>
                    <a:pt x="3" y="552"/>
                  </a:lnTo>
                  <a:lnTo>
                    <a:pt x="1" y="568"/>
                  </a:lnTo>
                  <a:lnTo>
                    <a:pt x="0" y="585"/>
                  </a:lnTo>
                  <a:lnTo>
                    <a:pt x="0" y="601"/>
                  </a:lnTo>
                  <a:lnTo>
                    <a:pt x="0" y="615"/>
                  </a:lnTo>
                  <a:lnTo>
                    <a:pt x="1" y="628"/>
                  </a:lnTo>
                  <a:lnTo>
                    <a:pt x="3" y="641"/>
                  </a:lnTo>
                  <a:lnTo>
                    <a:pt x="4" y="654"/>
                  </a:lnTo>
                  <a:lnTo>
                    <a:pt x="4" y="665"/>
                  </a:lnTo>
                  <a:lnTo>
                    <a:pt x="6" y="675"/>
                  </a:lnTo>
                  <a:lnTo>
                    <a:pt x="7" y="685"/>
                  </a:lnTo>
                  <a:lnTo>
                    <a:pt x="8" y="695"/>
                  </a:lnTo>
                  <a:lnTo>
                    <a:pt x="10" y="704"/>
                  </a:lnTo>
                  <a:lnTo>
                    <a:pt x="13" y="712"/>
                  </a:lnTo>
                  <a:lnTo>
                    <a:pt x="17" y="721"/>
                  </a:lnTo>
                  <a:lnTo>
                    <a:pt x="21" y="728"/>
                  </a:lnTo>
                  <a:lnTo>
                    <a:pt x="27" y="735"/>
                  </a:lnTo>
                  <a:lnTo>
                    <a:pt x="34" y="741"/>
                  </a:lnTo>
                  <a:lnTo>
                    <a:pt x="37" y="744"/>
                  </a:lnTo>
                  <a:lnTo>
                    <a:pt x="43" y="748"/>
                  </a:lnTo>
                  <a:lnTo>
                    <a:pt x="47" y="749"/>
                  </a:lnTo>
                  <a:lnTo>
                    <a:pt x="51" y="752"/>
                  </a:lnTo>
                  <a:lnTo>
                    <a:pt x="57" y="755"/>
                  </a:lnTo>
                  <a:lnTo>
                    <a:pt x="63" y="758"/>
                  </a:lnTo>
                  <a:lnTo>
                    <a:pt x="70" y="759"/>
                  </a:lnTo>
                  <a:lnTo>
                    <a:pt x="77" y="762"/>
                  </a:lnTo>
                  <a:lnTo>
                    <a:pt x="84" y="764"/>
                  </a:lnTo>
                  <a:lnTo>
                    <a:pt x="93" y="765"/>
                  </a:lnTo>
                  <a:lnTo>
                    <a:pt x="101" y="767"/>
                  </a:lnTo>
                  <a:lnTo>
                    <a:pt x="111" y="768"/>
                  </a:lnTo>
                  <a:lnTo>
                    <a:pt x="123" y="768"/>
                  </a:lnTo>
                  <a:lnTo>
                    <a:pt x="134" y="768"/>
                  </a:lnTo>
                  <a:lnTo>
                    <a:pt x="146" y="768"/>
                  </a:lnTo>
                  <a:lnTo>
                    <a:pt x="157" y="768"/>
                  </a:lnTo>
                  <a:lnTo>
                    <a:pt x="170" y="767"/>
                  </a:lnTo>
                  <a:lnTo>
                    <a:pt x="183" y="767"/>
                  </a:lnTo>
                  <a:lnTo>
                    <a:pt x="210" y="764"/>
                  </a:lnTo>
                  <a:lnTo>
                    <a:pt x="239" y="762"/>
                  </a:lnTo>
                  <a:lnTo>
                    <a:pt x="267" y="759"/>
                  </a:lnTo>
                  <a:lnTo>
                    <a:pt x="296" y="757"/>
                  </a:lnTo>
                  <a:lnTo>
                    <a:pt x="325" y="755"/>
                  </a:lnTo>
                  <a:lnTo>
                    <a:pt x="352" y="754"/>
                  </a:lnTo>
                  <a:lnTo>
                    <a:pt x="365" y="754"/>
                  </a:lnTo>
                  <a:lnTo>
                    <a:pt x="378" y="754"/>
                  </a:lnTo>
                  <a:lnTo>
                    <a:pt x="391" y="754"/>
                  </a:lnTo>
                  <a:lnTo>
                    <a:pt x="402" y="755"/>
                  </a:lnTo>
                  <a:lnTo>
                    <a:pt x="413" y="757"/>
                  </a:lnTo>
                  <a:lnTo>
                    <a:pt x="425" y="758"/>
                  </a:lnTo>
                  <a:lnTo>
                    <a:pt x="435" y="759"/>
                  </a:lnTo>
                  <a:lnTo>
                    <a:pt x="444" y="761"/>
                  </a:lnTo>
                  <a:lnTo>
                    <a:pt x="452" y="764"/>
                  </a:lnTo>
                  <a:lnTo>
                    <a:pt x="461" y="768"/>
                  </a:lnTo>
                  <a:lnTo>
                    <a:pt x="468" y="772"/>
                  </a:lnTo>
                  <a:lnTo>
                    <a:pt x="474" y="777"/>
                  </a:lnTo>
                  <a:lnTo>
                    <a:pt x="479" y="781"/>
                  </a:lnTo>
                  <a:lnTo>
                    <a:pt x="484" y="787"/>
                  </a:lnTo>
                  <a:lnTo>
                    <a:pt x="486" y="794"/>
                  </a:lnTo>
                  <a:lnTo>
                    <a:pt x="489" y="799"/>
                  </a:lnTo>
                  <a:lnTo>
                    <a:pt x="492" y="807"/>
                  </a:lnTo>
                  <a:lnTo>
                    <a:pt x="494" y="814"/>
                  </a:lnTo>
                  <a:lnTo>
                    <a:pt x="495" y="822"/>
                  </a:lnTo>
                  <a:lnTo>
                    <a:pt x="496" y="829"/>
                  </a:lnTo>
                  <a:lnTo>
                    <a:pt x="496" y="847"/>
                  </a:lnTo>
                  <a:lnTo>
                    <a:pt x="496" y="864"/>
                  </a:lnTo>
                  <a:lnTo>
                    <a:pt x="496" y="882"/>
                  </a:lnTo>
                  <a:lnTo>
                    <a:pt x="498" y="899"/>
                  </a:lnTo>
                  <a:lnTo>
                    <a:pt x="498" y="916"/>
                  </a:lnTo>
                  <a:lnTo>
                    <a:pt x="499" y="925"/>
                  </a:lnTo>
                  <a:lnTo>
                    <a:pt x="501" y="934"/>
                  </a:lnTo>
                  <a:lnTo>
                    <a:pt x="502" y="941"/>
                  </a:lnTo>
                  <a:lnTo>
                    <a:pt x="505" y="948"/>
                  </a:lnTo>
                  <a:lnTo>
                    <a:pt x="508" y="955"/>
                  </a:lnTo>
                  <a:lnTo>
                    <a:pt x="512" y="962"/>
                  </a:lnTo>
                  <a:lnTo>
                    <a:pt x="516" y="969"/>
                  </a:lnTo>
                  <a:lnTo>
                    <a:pt x="522" y="975"/>
                  </a:lnTo>
                  <a:lnTo>
                    <a:pt x="528" y="979"/>
                  </a:lnTo>
                  <a:lnTo>
                    <a:pt x="535" y="985"/>
                  </a:lnTo>
                  <a:lnTo>
                    <a:pt x="544" y="989"/>
                  </a:lnTo>
                  <a:lnTo>
                    <a:pt x="552" y="992"/>
                  </a:lnTo>
                  <a:lnTo>
                    <a:pt x="562" y="995"/>
                  </a:lnTo>
                  <a:lnTo>
                    <a:pt x="575" y="998"/>
                  </a:lnTo>
                  <a:lnTo>
                    <a:pt x="588" y="1001"/>
                  </a:lnTo>
                  <a:lnTo>
                    <a:pt x="601" y="1004"/>
                  </a:lnTo>
                  <a:lnTo>
                    <a:pt x="617" y="1006"/>
                  </a:lnTo>
                  <a:lnTo>
                    <a:pt x="632" y="1009"/>
                  </a:lnTo>
                  <a:lnTo>
                    <a:pt x="650" y="1011"/>
                  </a:lnTo>
                  <a:lnTo>
                    <a:pt x="667" y="1014"/>
                  </a:lnTo>
                  <a:lnTo>
                    <a:pt x="685" y="1015"/>
                  </a:lnTo>
                  <a:lnTo>
                    <a:pt x="704" y="1018"/>
                  </a:lnTo>
                  <a:lnTo>
                    <a:pt x="723" y="1019"/>
                  </a:lnTo>
                  <a:lnTo>
                    <a:pt x="743" y="1021"/>
                  </a:lnTo>
                  <a:lnTo>
                    <a:pt x="783" y="1022"/>
                  </a:lnTo>
                  <a:lnTo>
                    <a:pt x="823" y="1022"/>
                  </a:lnTo>
                  <a:lnTo>
                    <a:pt x="844" y="1022"/>
                  </a:lnTo>
                  <a:lnTo>
                    <a:pt x="864" y="1021"/>
                  </a:lnTo>
                  <a:lnTo>
                    <a:pt x="884" y="1021"/>
                  </a:lnTo>
                  <a:lnTo>
                    <a:pt x="904" y="1019"/>
                  </a:lnTo>
                  <a:lnTo>
                    <a:pt x="923" y="1018"/>
                  </a:lnTo>
                  <a:lnTo>
                    <a:pt x="942" y="1015"/>
                  </a:lnTo>
                  <a:lnTo>
                    <a:pt x="960" y="1012"/>
                  </a:lnTo>
                  <a:lnTo>
                    <a:pt x="979" y="1009"/>
                  </a:lnTo>
                  <a:lnTo>
                    <a:pt x="996" y="1005"/>
                  </a:lnTo>
                  <a:lnTo>
                    <a:pt x="1012" y="1002"/>
                  </a:lnTo>
                  <a:lnTo>
                    <a:pt x="1027" y="996"/>
                  </a:lnTo>
                  <a:lnTo>
                    <a:pt x="1042" y="992"/>
                  </a:lnTo>
                  <a:lnTo>
                    <a:pt x="1055" y="986"/>
                  </a:lnTo>
                  <a:lnTo>
                    <a:pt x="1066" y="979"/>
                  </a:lnTo>
                  <a:lnTo>
                    <a:pt x="1078" y="972"/>
                  </a:lnTo>
                  <a:lnTo>
                    <a:pt x="1088" y="965"/>
                  </a:lnTo>
                  <a:lnTo>
                    <a:pt x="1096" y="956"/>
                  </a:lnTo>
                  <a:lnTo>
                    <a:pt x="1103" y="948"/>
                  </a:lnTo>
                  <a:lnTo>
                    <a:pt x="1110" y="938"/>
                  </a:lnTo>
                  <a:lnTo>
                    <a:pt x="1116" y="926"/>
                  </a:lnTo>
                  <a:lnTo>
                    <a:pt x="1122" y="914"/>
                  </a:lnTo>
                  <a:lnTo>
                    <a:pt x="1126" y="901"/>
                  </a:lnTo>
                  <a:lnTo>
                    <a:pt x="1130" y="887"/>
                  </a:lnTo>
                  <a:lnTo>
                    <a:pt x="1135" y="872"/>
                  </a:lnTo>
                  <a:lnTo>
                    <a:pt x="1138" y="858"/>
                  </a:lnTo>
                  <a:lnTo>
                    <a:pt x="1139" y="842"/>
                  </a:lnTo>
                  <a:lnTo>
                    <a:pt x="1140" y="827"/>
                  </a:lnTo>
                  <a:lnTo>
                    <a:pt x="1142" y="809"/>
                  </a:lnTo>
                  <a:lnTo>
                    <a:pt x="1143" y="794"/>
                  </a:lnTo>
                  <a:lnTo>
                    <a:pt x="1143" y="777"/>
                  </a:lnTo>
                  <a:lnTo>
                    <a:pt x="1143" y="758"/>
                  </a:lnTo>
                  <a:lnTo>
                    <a:pt x="1143" y="741"/>
                  </a:lnTo>
                  <a:lnTo>
                    <a:pt x="1142" y="707"/>
                  </a:lnTo>
                  <a:lnTo>
                    <a:pt x="1140" y="671"/>
                  </a:lnTo>
                  <a:lnTo>
                    <a:pt x="1138" y="637"/>
                  </a:lnTo>
                  <a:lnTo>
                    <a:pt x="1136" y="621"/>
                  </a:lnTo>
                  <a:lnTo>
                    <a:pt x="1135" y="604"/>
                  </a:lnTo>
                  <a:lnTo>
                    <a:pt x="1133" y="588"/>
                  </a:lnTo>
                  <a:lnTo>
                    <a:pt x="1132" y="572"/>
                  </a:lnTo>
                  <a:lnTo>
                    <a:pt x="1130" y="558"/>
                  </a:lnTo>
                  <a:lnTo>
                    <a:pt x="1129" y="544"/>
                  </a:lnTo>
                  <a:lnTo>
                    <a:pt x="1128" y="531"/>
                  </a:lnTo>
                  <a:lnTo>
                    <a:pt x="1126" y="518"/>
                  </a:lnTo>
                  <a:lnTo>
                    <a:pt x="1126" y="505"/>
                  </a:lnTo>
                  <a:lnTo>
                    <a:pt x="1125" y="495"/>
                  </a:lnTo>
                  <a:lnTo>
                    <a:pt x="1125" y="485"/>
                  </a:lnTo>
                  <a:lnTo>
                    <a:pt x="1125" y="475"/>
                  </a:lnTo>
                  <a:lnTo>
                    <a:pt x="1125" y="455"/>
                  </a:lnTo>
                  <a:lnTo>
                    <a:pt x="1125" y="438"/>
                  </a:lnTo>
                  <a:lnTo>
                    <a:pt x="1123" y="421"/>
                  </a:lnTo>
                  <a:lnTo>
                    <a:pt x="1123" y="407"/>
                  </a:lnTo>
                  <a:lnTo>
                    <a:pt x="1123" y="393"/>
                  </a:lnTo>
                  <a:lnTo>
                    <a:pt x="1122" y="380"/>
                  </a:lnTo>
                  <a:lnTo>
                    <a:pt x="1120" y="367"/>
                  </a:lnTo>
                  <a:lnTo>
                    <a:pt x="1118" y="355"/>
                  </a:lnTo>
                  <a:lnTo>
                    <a:pt x="1113" y="345"/>
                  </a:lnTo>
                  <a:lnTo>
                    <a:pt x="1109" y="335"/>
                  </a:lnTo>
                  <a:lnTo>
                    <a:pt x="1106" y="330"/>
                  </a:lnTo>
                  <a:lnTo>
                    <a:pt x="1102" y="325"/>
                  </a:lnTo>
                  <a:lnTo>
                    <a:pt x="1099" y="321"/>
                  </a:lnTo>
                  <a:lnTo>
                    <a:pt x="1095" y="317"/>
                  </a:lnTo>
                  <a:lnTo>
                    <a:pt x="1090" y="313"/>
                  </a:lnTo>
                  <a:lnTo>
                    <a:pt x="1085" y="308"/>
                  </a:lnTo>
                  <a:lnTo>
                    <a:pt x="1080" y="304"/>
                  </a:lnTo>
                  <a:lnTo>
                    <a:pt x="1073" y="300"/>
                  </a:lnTo>
                  <a:lnTo>
                    <a:pt x="1067" y="295"/>
                  </a:lnTo>
                  <a:lnTo>
                    <a:pt x="1060" y="291"/>
                  </a:lnTo>
                  <a:lnTo>
                    <a:pt x="1053" y="288"/>
                  </a:lnTo>
                  <a:lnTo>
                    <a:pt x="1045" y="286"/>
                  </a:lnTo>
                  <a:lnTo>
                    <a:pt x="1035" y="283"/>
                  </a:lnTo>
                  <a:lnTo>
                    <a:pt x="1025" y="280"/>
                  </a:lnTo>
                  <a:lnTo>
                    <a:pt x="1015" y="277"/>
                  </a:lnTo>
                  <a:lnTo>
                    <a:pt x="1003" y="276"/>
                  </a:lnTo>
                  <a:lnTo>
                    <a:pt x="992" y="274"/>
                  </a:lnTo>
                  <a:lnTo>
                    <a:pt x="979" y="273"/>
                  </a:lnTo>
                  <a:lnTo>
                    <a:pt x="966" y="271"/>
                  </a:lnTo>
                  <a:lnTo>
                    <a:pt x="953" y="271"/>
                  </a:lnTo>
                  <a:lnTo>
                    <a:pt x="939" y="270"/>
                  </a:lnTo>
                  <a:lnTo>
                    <a:pt x="926" y="270"/>
                  </a:lnTo>
                  <a:lnTo>
                    <a:pt x="897" y="270"/>
                  </a:lnTo>
                  <a:lnTo>
                    <a:pt x="867" y="268"/>
                  </a:lnTo>
                  <a:lnTo>
                    <a:pt x="839" y="268"/>
                  </a:lnTo>
                  <a:lnTo>
                    <a:pt x="810" y="267"/>
                  </a:lnTo>
                  <a:lnTo>
                    <a:pt x="781" y="266"/>
                  </a:lnTo>
                  <a:lnTo>
                    <a:pt x="753" y="264"/>
                  </a:lnTo>
                  <a:lnTo>
                    <a:pt x="740" y="263"/>
                  </a:lnTo>
                  <a:lnTo>
                    <a:pt x="727" y="261"/>
                  </a:lnTo>
                  <a:lnTo>
                    <a:pt x="714" y="260"/>
                  </a:lnTo>
                  <a:lnTo>
                    <a:pt x="703" y="257"/>
                  </a:lnTo>
                  <a:lnTo>
                    <a:pt x="691" y="254"/>
                  </a:lnTo>
                  <a:lnTo>
                    <a:pt x="680" y="251"/>
                  </a:lnTo>
                  <a:lnTo>
                    <a:pt x="670" y="248"/>
                  </a:lnTo>
                  <a:lnTo>
                    <a:pt x="661" y="244"/>
                  </a:lnTo>
                  <a:lnTo>
                    <a:pt x="651" y="240"/>
                  </a:lnTo>
                  <a:lnTo>
                    <a:pt x="644" y="234"/>
                  </a:lnTo>
                  <a:lnTo>
                    <a:pt x="635" y="228"/>
                  </a:lnTo>
                  <a:lnTo>
                    <a:pt x="628" y="223"/>
                  </a:lnTo>
                  <a:lnTo>
                    <a:pt x="622" y="217"/>
                  </a:lnTo>
                  <a:lnTo>
                    <a:pt x="615" y="210"/>
                  </a:lnTo>
                  <a:lnTo>
                    <a:pt x="610" y="203"/>
                  </a:lnTo>
                  <a:lnTo>
                    <a:pt x="604" y="196"/>
                  </a:lnTo>
                  <a:lnTo>
                    <a:pt x="594" y="180"/>
                  </a:lnTo>
                  <a:lnTo>
                    <a:pt x="585" y="164"/>
                  </a:lnTo>
                  <a:lnTo>
                    <a:pt x="577" y="147"/>
                  </a:lnTo>
                  <a:lnTo>
                    <a:pt x="568" y="130"/>
                  </a:lnTo>
                  <a:lnTo>
                    <a:pt x="559" y="113"/>
                  </a:lnTo>
                  <a:lnTo>
                    <a:pt x="551" y="97"/>
                  </a:lnTo>
                  <a:lnTo>
                    <a:pt x="541" y="81"/>
                  </a:lnTo>
                  <a:lnTo>
                    <a:pt x="531" y="67"/>
                  </a:lnTo>
                  <a:lnTo>
                    <a:pt x="524" y="60"/>
                  </a:lnTo>
                  <a:lnTo>
                    <a:pt x="518" y="54"/>
                  </a:lnTo>
                  <a:lnTo>
                    <a:pt x="512" y="47"/>
                  </a:lnTo>
                  <a:lnTo>
                    <a:pt x="505" y="41"/>
                  </a:lnTo>
                  <a:lnTo>
                    <a:pt x="496" y="37"/>
                  </a:lnTo>
                  <a:lnTo>
                    <a:pt x="489" y="33"/>
                  </a:lnTo>
                  <a:lnTo>
                    <a:pt x="481" y="29"/>
                  </a:lnTo>
                  <a:lnTo>
                    <a:pt x="471" y="24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070" name="Group 120"/>
            <p:cNvGrpSpPr>
              <a:grpSpLocks/>
            </p:cNvGrpSpPr>
            <p:nvPr/>
          </p:nvGrpSpPr>
          <p:grpSpPr bwMode="auto">
            <a:xfrm>
              <a:off x="4347" y="23"/>
              <a:ext cx="667" cy="444"/>
              <a:chOff x="657" y="2629"/>
              <a:chExt cx="667" cy="444"/>
            </a:xfrm>
          </p:grpSpPr>
          <p:sp>
            <p:nvSpPr>
              <p:cNvPr id="126116" name="Rectangle 121"/>
              <p:cNvSpPr>
                <a:spLocks noChangeArrowheads="1"/>
              </p:cNvSpPr>
              <p:nvPr/>
            </p:nvSpPr>
            <p:spPr bwMode="auto">
              <a:xfrm>
                <a:off x="657" y="2629"/>
                <a:ext cx="667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</a:rPr>
                  <a:t>AS</a:t>
                </a:r>
                <a:r>
                  <a:rPr lang="en-US" altLang="zh-CN" sz="1800">
                    <a:solidFill>
                      <a:srgbClr val="000000"/>
                    </a:solidFill>
                    <a:ea typeface="宋体" charset="-122"/>
                  </a:rPr>
                  <a:t> B</a:t>
                </a:r>
                <a:endParaRPr lang="en-US" altLang="zh-CN" sz="1500">
                  <a:solidFill>
                    <a:srgbClr val="000000"/>
                  </a:solidFill>
                  <a:ea typeface="宋体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000000"/>
                    </a:solidFill>
                    <a:ea typeface="宋体" charset="-122"/>
                  </a:rPr>
                  <a:t>(</a:t>
                </a:r>
                <a:r>
                  <a:rPr lang="en-US" altLang="zh-CN" sz="1500">
                    <a:solidFill>
                      <a:srgbClr val="000000"/>
                    </a:solidFill>
                    <a:ea typeface="宋体" charset="-122"/>
                  </a:rPr>
                  <a:t>OSPF</a:t>
                </a:r>
                <a:r>
                  <a:rPr lang="en-US" altLang="en-US" sz="1500">
                    <a:solidFill>
                      <a:srgbClr val="000000"/>
                    </a:solidFill>
                    <a:ea typeface="宋体" charset="-122"/>
                  </a:rPr>
                  <a:t> intra</a:t>
                </a:r>
              </a:p>
            </p:txBody>
          </p:sp>
          <p:sp>
            <p:nvSpPr>
              <p:cNvPr id="126117" name="Rectangle 122"/>
              <p:cNvSpPr>
                <a:spLocks noChangeArrowheads="1"/>
              </p:cNvSpPr>
              <p:nvPr/>
            </p:nvSpPr>
            <p:spPr bwMode="auto">
              <a:xfrm>
                <a:off x="658" y="2929"/>
                <a:ext cx="481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000000"/>
                    </a:solidFill>
                  </a:rPr>
                  <a:t> routing)</a:t>
                </a: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118" name="Rectangle 123"/>
              <p:cNvSpPr>
                <a:spLocks noChangeArrowheads="1"/>
              </p:cNvSpPr>
              <p:nvPr/>
            </p:nvSpPr>
            <p:spPr bwMode="auto">
              <a:xfrm>
                <a:off x="1214" y="2634"/>
                <a:ext cx="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FF0000"/>
                    </a:solidFill>
                  </a:rPr>
                  <a:t> </a:t>
                </a: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6071" name="Line 186"/>
            <p:cNvSpPr>
              <a:spLocks noChangeShapeType="1"/>
            </p:cNvSpPr>
            <p:nvPr/>
          </p:nvSpPr>
          <p:spPr bwMode="auto">
            <a:xfrm flipV="1">
              <a:off x="4710" y="789"/>
              <a:ext cx="266" cy="179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72" name="Line 187"/>
            <p:cNvSpPr>
              <a:spLocks noChangeShapeType="1"/>
            </p:cNvSpPr>
            <p:nvPr/>
          </p:nvSpPr>
          <p:spPr bwMode="auto">
            <a:xfrm>
              <a:off x="4789" y="1022"/>
              <a:ext cx="647" cy="312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73" name="Line 188"/>
            <p:cNvSpPr>
              <a:spLocks noChangeShapeType="1"/>
            </p:cNvSpPr>
            <p:nvPr/>
          </p:nvSpPr>
          <p:spPr bwMode="auto">
            <a:xfrm flipH="1" flipV="1">
              <a:off x="5267" y="783"/>
              <a:ext cx="267" cy="493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074" name="Group 189"/>
            <p:cNvGrpSpPr>
              <a:grpSpLocks/>
            </p:cNvGrpSpPr>
            <p:nvPr/>
          </p:nvGrpSpPr>
          <p:grpSpPr bwMode="auto">
            <a:xfrm>
              <a:off x="4925" y="642"/>
              <a:ext cx="472" cy="219"/>
              <a:chOff x="1811" y="2493"/>
              <a:chExt cx="472" cy="219"/>
            </a:xfrm>
          </p:grpSpPr>
          <p:sp>
            <p:nvSpPr>
              <p:cNvPr id="126103" name="Freeform 190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4" name="Freeform 191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5" name="Line 192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6" name="Line 193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7" name="Rectangle 194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108" name="Freeform 195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9" name="Freeform 196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10" name="Line 197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11" name="Line 198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12" name="Line 199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13" name="Line 200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14" name="Line 201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15" name="Line 202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075" name="Group 203"/>
            <p:cNvGrpSpPr>
              <a:grpSpLocks/>
            </p:cNvGrpSpPr>
            <p:nvPr/>
          </p:nvGrpSpPr>
          <p:grpSpPr bwMode="auto">
            <a:xfrm>
              <a:off x="4315" y="881"/>
              <a:ext cx="472" cy="219"/>
              <a:chOff x="1811" y="2493"/>
              <a:chExt cx="472" cy="219"/>
            </a:xfrm>
          </p:grpSpPr>
          <p:sp>
            <p:nvSpPr>
              <p:cNvPr id="126090" name="Freeform 204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1" name="Freeform 205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2" name="Line 206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3" name="Line 207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4" name="Rectangle 208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095" name="Freeform 209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6" name="Freeform 210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7" name="Line 211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8" name="Line 212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99" name="Line 213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0" name="Line 214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1" name="Line 215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02" name="Line 216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076" name="Group 217"/>
            <p:cNvGrpSpPr>
              <a:grpSpLocks/>
            </p:cNvGrpSpPr>
            <p:nvPr/>
          </p:nvGrpSpPr>
          <p:grpSpPr bwMode="auto">
            <a:xfrm>
              <a:off x="5288" y="1204"/>
              <a:ext cx="472" cy="219"/>
              <a:chOff x="1811" y="2493"/>
              <a:chExt cx="472" cy="219"/>
            </a:xfrm>
          </p:grpSpPr>
          <p:sp>
            <p:nvSpPr>
              <p:cNvPr id="126077" name="Freeform 218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78" name="Freeform 219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79" name="Line 220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0" name="Line 221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1" name="Rectangle 222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082" name="Freeform 223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3" name="Freeform 224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4" name="Line 225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5" name="Line 226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6" name="Line 227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7" name="Line 228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8" name="Line 229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89" name="Line 230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25991" name="Group 236"/>
          <p:cNvGrpSpPr>
            <a:grpSpLocks/>
          </p:cNvGrpSpPr>
          <p:nvPr/>
        </p:nvGrpSpPr>
        <p:grpSpPr bwMode="auto">
          <a:xfrm>
            <a:off x="7489825" y="0"/>
            <a:ext cx="1654175" cy="1766888"/>
            <a:chOff x="4255" y="0"/>
            <a:chExt cx="1505" cy="1547"/>
          </a:xfrm>
        </p:grpSpPr>
        <p:sp>
          <p:nvSpPr>
            <p:cNvPr id="126019" name="Freeform 237"/>
            <p:cNvSpPr>
              <a:spLocks/>
            </p:cNvSpPr>
            <p:nvPr/>
          </p:nvSpPr>
          <p:spPr bwMode="auto">
            <a:xfrm>
              <a:off x="4255" y="0"/>
              <a:ext cx="1505" cy="1547"/>
            </a:xfrm>
            <a:custGeom>
              <a:avLst/>
              <a:gdLst>
                <a:gd name="T0" fmla="*/ 14795375 w 1143"/>
                <a:gd name="T1" fmla="*/ 89834308 h 1022"/>
                <a:gd name="T2" fmla="*/ 12411688 w 1143"/>
                <a:gd name="T3" fmla="*/ 27873306 h 1022"/>
                <a:gd name="T4" fmla="*/ 7592799 w 1143"/>
                <a:gd name="T5" fmla="*/ 10304157 h 1022"/>
                <a:gd name="T6" fmla="*/ 4601741 w 1143"/>
                <a:gd name="T7" fmla="*/ 77866787 h 1022"/>
                <a:gd name="T8" fmla="*/ 2582818 w 1143"/>
                <a:gd name="T9" fmla="*/ 187624000 h 1022"/>
                <a:gd name="T10" fmla="*/ 1308514 w 1143"/>
                <a:gd name="T11" fmla="*/ 354980368 h 1022"/>
                <a:gd name="T12" fmla="*/ 634215 w 1143"/>
                <a:gd name="T13" fmla="*/ 607990115 h 1022"/>
                <a:gd name="T14" fmla="*/ 440678 w 1143"/>
                <a:gd name="T15" fmla="*/ 931505256 h 1022"/>
                <a:gd name="T16" fmla="*/ 754741 w 1143"/>
                <a:gd name="T17" fmla="*/ 1687078333 h 1022"/>
                <a:gd name="T18" fmla="*/ 993775 w 1143"/>
                <a:gd name="T19" fmla="*/ 2147483646 h 1022"/>
                <a:gd name="T20" fmla="*/ 481666 w 1143"/>
                <a:gd name="T21" fmla="*/ 2147483646 h 1022"/>
                <a:gd name="T22" fmla="*/ 1 w 1143"/>
                <a:gd name="T23" fmla="*/ 2147483646 h 1022"/>
                <a:gd name="T24" fmla="*/ 109994 w 1143"/>
                <a:gd name="T25" fmla="*/ 2147483646 h 1022"/>
                <a:gd name="T26" fmla="*/ 277821 w 1143"/>
                <a:gd name="T27" fmla="*/ 2147483646 h 1022"/>
                <a:gd name="T28" fmla="*/ 945615 w 1143"/>
                <a:gd name="T29" fmla="*/ 2147483646 h 1022"/>
                <a:gd name="T30" fmla="*/ 1769097 w 1143"/>
                <a:gd name="T31" fmla="*/ 2147483646 h 1022"/>
                <a:gd name="T32" fmla="*/ 2919884 w 1143"/>
                <a:gd name="T33" fmla="*/ 2147483646 h 1022"/>
                <a:gd name="T34" fmla="*/ 4646238 w 1143"/>
                <a:gd name="T35" fmla="*/ 2147483646 h 1022"/>
                <a:gd name="T36" fmla="*/ 7307026 w 1143"/>
                <a:gd name="T37" fmla="*/ 2147483646 h 1022"/>
                <a:gd name="T38" fmla="*/ 12220345 w 1143"/>
                <a:gd name="T39" fmla="*/ 2147483646 h 1022"/>
                <a:gd name="T40" fmla="*/ 14347538 w 1143"/>
                <a:gd name="T41" fmla="*/ 2147483646 h 1022"/>
                <a:gd name="T42" fmla="*/ 16007242 w 1143"/>
                <a:gd name="T43" fmla="*/ 2147483646 h 1022"/>
                <a:gd name="T44" fmla="*/ 16891730 w 1143"/>
                <a:gd name="T45" fmla="*/ 2147483646 h 1022"/>
                <a:gd name="T46" fmla="*/ 17223437 w 1143"/>
                <a:gd name="T47" fmla="*/ 2147483646 h 1022"/>
                <a:gd name="T48" fmla="*/ 17302381 w 1143"/>
                <a:gd name="T49" fmla="*/ 2147483646 h 1022"/>
                <a:gd name="T50" fmla="*/ 17646080 w 1143"/>
                <a:gd name="T51" fmla="*/ 2147483646 h 1022"/>
                <a:gd name="T52" fmla="*/ 18569384 w 1143"/>
                <a:gd name="T53" fmla="*/ 2147483646 h 1022"/>
                <a:gd name="T54" fmla="*/ 20414747 w 1143"/>
                <a:gd name="T55" fmla="*/ 2147483646 h 1022"/>
                <a:gd name="T56" fmla="*/ 23154421 w 1143"/>
                <a:gd name="T57" fmla="*/ 2147483646 h 1022"/>
                <a:gd name="T58" fmla="*/ 27198047 w 1143"/>
                <a:gd name="T59" fmla="*/ 2147483646 h 1022"/>
                <a:gd name="T60" fmla="*/ 31378652 w 1143"/>
                <a:gd name="T61" fmla="*/ 2147483646 h 1022"/>
                <a:gd name="T62" fmla="*/ 34573512 w 1143"/>
                <a:gd name="T63" fmla="*/ 2147483646 h 1022"/>
                <a:gd name="T64" fmla="*/ 37034391 w 1143"/>
                <a:gd name="T65" fmla="*/ 2147483646 h 1022"/>
                <a:gd name="T66" fmla="*/ 38560703 w 1143"/>
                <a:gd name="T67" fmla="*/ 2147483646 h 1022"/>
                <a:gd name="T68" fmla="*/ 39391135 w 1143"/>
                <a:gd name="T69" fmla="*/ 2147483646 h 1022"/>
                <a:gd name="T70" fmla="*/ 39705813 w 1143"/>
                <a:gd name="T71" fmla="*/ 2147483646 h 1022"/>
                <a:gd name="T72" fmla="*/ 39576984 w 1143"/>
                <a:gd name="T73" fmla="*/ 2147483646 h 1022"/>
                <a:gd name="T74" fmla="*/ 39317929 w 1143"/>
                <a:gd name="T75" fmla="*/ 2147483646 h 1022"/>
                <a:gd name="T76" fmla="*/ 39133447 w 1143"/>
                <a:gd name="T77" fmla="*/ 2147483646 h 1022"/>
                <a:gd name="T78" fmla="*/ 39065091 w 1143"/>
                <a:gd name="T79" fmla="*/ 2147483646 h 1022"/>
                <a:gd name="T80" fmla="*/ 38894821 w 1143"/>
                <a:gd name="T81" fmla="*/ 2147483646 h 1022"/>
                <a:gd name="T82" fmla="*/ 38267374 w 1143"/>
                <a:gd name="T83" fmla="*/ 2147483646 h 1022"/>
                <a:gd name="T84" fmla="*/ 37498338 w 1143"/>
                <a:gd name="T85" fmla="*/ 2108699873 h 1022"/>
                <a:gd name="T86" fmla="*/ 36293383 w 1143"/>
                <a:gd name="T87" fmla="*/ 1983947510 h 1022"/>
                <a:gd name="T88" fmla="*/ 34442277 w 1143"/>
                <a:gd name="T89" fmla="*/ 1904376404 h 1022"/>
                <a:gd name="T90" fmla="*/ 32135779 w 1143"/>
                <a:gd name="T91" fmla="*/ 1874156260 h 1022"/>
                <a:gd name="T92" fmla="*/ 27125863 w 1143"/>
                <a:gd name="T93" fmla="*/ 1847149738 h 1022"/>
                <a:gd name="T94" fmla="*/ 24406110 w 1143"/>
                <a:gd name="T95" fmla="*/ 1784206799 h 1022"/>
                <a:gd name="T96" fmla="*/ 22580629 w 1143"/>
                <a:gd name="T97" fmla="*/ 1663088566 h 1022"/>
                <a:gd name="T98" fmla="*/ 21377801 w 1143"/>
                <a:gd name="T99" fmla="*/ 1457088184 h 1022"/>
                <a:gd name="T100" fmla="*/ 20035376 w 1143"/>
                <a:gd name="T101" fmla="*/ 1024806487 h 1022"/>
                <a:gd name="T102" fmla="*/ 18423754 w 1143"/>
                <a:gd name="T103" fmla="*/ 463916087 h 1022"/>
                <a:gd name="T104" fmla="*/ 17223437 w 1143"/>
                <a:gd name="T105" fmla="*/ 258264829 h 102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143"/>
                <a:gd name="T160" fmla="*/ 0 h 1022"/>
                <a:gd name="T161" fmla="*/ 1143 w 1143"/>
                <a:gd name="T162" fmla="*/ 1022 h 102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143" h="1022">
                  <a:moveTo>
                    <a:pt x="471" y="24"/>
                  </a:moveTo>
                  <a:lnTo>
                    <a:pt x="461" y="21"/>
                  </a:lnTo>
                  <a:lnTo>
                    <a:pt x="451" y="19"/>
                  </a:lnTo>
                  <a:lnTo>
                    <a:pt x="439" y="16"/>
                  </a:lnTo>
                  <a:lnTo>
                    <a:pt x="426" y="13"/>
                  </a:lnTo>
                  <a:lnTo>
                    <a:pt x="415" y="11"/>
                  </a:lnTo>
                  <a:lnTo>
                    <a:pt x="401" y="9"/>
                  </a:lnTo>
                  <a:lnTo>
                    <a:pt x="388" y="7"/>
                  </a:lnTo>
                  <a:lnTo>
                    <a:pt x="373" y="6"/>
                  </a:lnTo>
                  <a:lnTo>
                    <a:pt x="358" y="4"/>
                  </a:lnTo>
                  <a:lnTo>
                    <a:pt x="343" y="3"/>
                  </a:lnTo>
                  <a:lnTo>
                    <a:pt x="313" y="0"/>
                  </a:lnTo>
                  <a:lnTo>
                    <a:pt x="282" y="0"/>
                  </a:lnTo>
                  <a:lnTo>
                    <a:pt x="250" y="0"/>
                  </a:lnTo>
                  <a:lnTo>
                    <a:pt x="219" y="1"/>
                  </a:lnTo>
                  <a:lnTo>
                    <a:pt x="189" y="3"/>
                  </a:lnTo>
                  <a:lnTo>
                    <a:pt x="174" y="4"/>
                  </a:lnTo>
                  <a:lnTo>
                    <a:pt x="160" y="6"/>
                  </a:lnTo>
                  <a:lnTo>
                    <a:pt x="146" y="9"/>
                  </a:lnTo>
                  <a:lnTo>
                    <a:pt x="133" y="11"/>
                  </a:lnTo>
                  <a:lnTo>
                    <a:pt x="120" y="13"/>
                  </a:lnTo>
                  <a:lnTo>
                    <a:pt x="107" y="16"/>
                  </a:lnTo>
                  <a:lnTo>
                    <a:pt x="96" y="20"/>
                  </a:lnTo>
                  <a:lnTo>
                    <a:pt x="84" y="23"/>
                  </a:lnTo>
                  <a:lnTo>
                    <a:pt x="74" y="27"/>
                  </a:lnTo>
                  <a:lnTo>
                    <a:pt x="66" y="31"/>
                  </a:lnTo>
                  <a:lnTo>
                    <a:pt x="57" y="36"/>
                  </a:lnTo>
                  <a:lnTo>
                    <a:pt x="50" y="40"/>
                  </a:lnTo>
                  <a:lnTo>
                    <a:pt x="43" y="46"/>
                  </a:lnTo>
                  <a:lnTo>
                    <a:pt x="37" y="51"/>
                  </a:lnTo>
                  <a:lnTo>
                    <a:pt x="33" y="59"/>
                  </a:lnTo>
                  <a:lnTo>
                    <a:pt x="28" y="66"/>
                  </a:lnTo>
                  <a:lnTo>
                    <a:pt x="24" y="73"/>
                  </a:lnTo>
                  <a:lnTo>
                    <a:pt x="21" y="80"/>
                  </a:lnTo>
                  <a:lnTo>
                    <a:pt x="18" y="88"/>
                  </a:lnTo>
                  <a:lnTo>
                    <a:pt x="17" y="97"/>
                  </a:lnTo>
                  <a:lnTo>
                    <a:pt x="14" y="106"/>
                  </a:lnTo>
                  <a:lnTo>
                    <a:pt x="14" y="116"/>
                  </a:lnTo>
                  <a:lnTo>
                    <a:pt x="13" y="124"/>
                  </a:lnTo>
                  <a:lnTo>
                    <a:pt x="13" y="134"/>
                  </a:lnTo>
                  <a:lnTo>
                    <a:pt x="13" y="156"/>
                  </a:lnTo>
                  <a:lnTo>
                    <a:pt x="14" y="176"/>
                  </a:lnTo>
                  <a:lnTo>
                    <a:pt x="17" y="198"/>
                  </a:lnTo>
                  <a:lnTo>
                    <a:pt x="18" y="220"/>
                  </a:lnTo>
                  <a:lnTo>
                    <a:pt x="21" y="243"/>
                  </a:lnTo>
                  <a:lnTo>
                    <a:pt x="24" y="264"/>
                  </a:lnTo>
                  <a:lnTo>
                    <a:pt x="27" y="286"/>
                  </a:lnTo>
                  <a:lnTo>
                    <a:pt x="28" y="307"/>
                  </a:lnTo>
                  <a:lnTo>
                    <a:pt x="28" y="327"/>
                  </a:lnTo>
                  <a:lnTo>
                    <a:pt x="28" y="335"/>
                  </a:lnTo>
                  <a:lnTo>
                    <a:pt x="28" y="345"/>
                  </a:lnTo>
                  <a:lnTo>
                    <a:pt x="27" y="364"/>
                  </a:lnTo>
                  <a:lnTo>
                    <a:pt x="24" y="383"/>
                  </a:lnTo>
                  <a:lnTo>
                    <a:pt x="20" y="421"/>
                  </a:lnTo>
                  <a:lnTo>
                    <a:pt x="14" y="460"/>
                  </a:lnTo>
                  <a:lnTo>
                    <a:pt x="8" y="498"/>
                  </a:lnTo>
                  <a:lnTo>
                    <a:pt x="6" y="517"/>
                  </a:lnTo>
                  <a:lnTo>
                    <a:pt x="4" y="534"/>
                  </a:lnTo>
                  <a:lnTo>
                    <a:pt x="3" y="552"/>
                  </a:lnTo>
                  <a:lnTo>
                    <a:pt x="1" y="568"/>
                  </a:lnTo>
                  <a:lnTo>
                    <a:pt x="0" y="585"/>
                  </a:lnTo>
                  <a:lnTo>
                    <a:pt x="0" y="601"/>
                  </a:lnTo>
                  <a:lnTo>
                    <a:pt x="0" y="615"/>
                  </a:lnTo>
                  <a:lnTo>
                    <a:pt x="1" y="628"/>
                  </a:lnTo>
                  <a:lnTo>
                    <a:pt x="3" y="641"/>
                  </a:lnTo>
                  <a:lnTo>
                    <a:pt x="4" y="654"/>
                  </a:lnTo>
                  <a:lnTo>
                    <a:pt x="4" y="665"/>
                  </a:lnTo>
                  <a:lnTo>
                    <a:pt x="6" y="675"/>
                  </a:lnTo>
                  <a:lnTo>
                    <a:pt x="7" y="685"/>
                  </a:lnTo>
                  <a:lnTo>
                    <a:pt x="8" y="695"/>
                  </a:lnTo>
                  <a:lnTo>
                    <a:pt x="10" y="704"/>
                  </a:lnTo>
                  <a:lnTo>
                    <a:pt x="13" y="712"/>
                  </a:lnTo>
                  <a:lnTo>
                    <a:pt x="17" y="721"/>
                  </a:lnTo>
                  <a:lnTo>
                    <a:pt x="21" y="728"/>
                  </a:lnTo>
                  <a:lnTo>
                    <a:pt x="27" y="735"/>
                  </a:lnTo>
                  <a:lnTo>
                    <a:pt x="34" y="741"/>
                  </a:lnTo>
                  <a:lnTo>
                    <a:pt x="37" y="744"/>
                  </a:lnTo>
                  <a:lnTo>
                    <a:pt x="43" y="748"/>
                  </a:lnTo>
                  <a:lnTo>
                    <a:pt x="47" y="749"/>
                  </a:lnTo>
                  <a:lnTo>
                    <a:pt x="51" y="752"/>
                  </a:lnTo>
                  <a:lnTo>
                    <a:pt x="57" y="755"/>
                  </a:lnTo>
                  <a:lnTo>
                    <a:pt x="63" y="758"/>
                  </a:lnTo>
                  <a:lnTo>
                    <a:pt x="70" y="759"/>
                  </a:lnTo>
                  <a:lnTo>
                    <a:pt x="77" y="762"/>
                  </a:lnTo>
                  <a:lnTo>
                    <a:pt x="84" y="764"/>
                  </a:lnTo>
                  <a:lnTo>
                    <a:pt x="93" y="765"/>
                  </a:lnTo>
                  <a:lnTo>
                    <a:pt x="101" y="767"/>
                  </a:lnTo>
                  <a:lnTo>
                    <a:pt x="111" y="768"/>
                  </a:lnTo>
                  <a:lnTo>
                    <a:pt x="123" y="768"/>
                  </a:lnTo>
                  <a:lnTo>
                    <a:pt x="134" y="768"/>
                  </a:lnTo>
                  <a:lnTo>
                    <a:pt x="146" y="768"/>
                  </a:lnTo>
                  <a:lnTo>
                    <a:pt x="157" y="768"/>
                  </a:lnTo>
                  <a:lnTo>
                    <a:pt x="170" y="767"/>
                  </a:lnTo>
                  <a:lnTo>
                    <a:pt x="183" y="767"/>
                  </a:lnTo>
                  <a:lnTo>
                    <a:pt x="210" y="764"/>
                  </a:lnTo>
                  <a:lnTo>
                    <a:pt x="239" y="762"/>
                  </a:lnTo>
                  <a:lnTo>
                    <a:pt x="267" y="759"/>
                  </a:lnTo>
                  <a:lnTo>
                    <a:pt x="296" y="757"/>
                  </a:lnTo>
                  <a:lnTo>
                    <a:pt x="325" y="755"/>
                  </a:lnTo>
                  <a:lnTo>
                    <a:pt x="352" y="754"/>
                  </a:lnTo>
                  <a:lnTo>
                    <a:pt x="365" y="754"/>
                  </a:lnTo>
                  <a:lnTo>
                    <a:pt x="378" y="754"/>
                  </a:lnTo>
                  <a:lnTo>
                    <a:pt x="391" y="754"/>
                  </a:lnTo>
                  <a:lnTo>
                    <a:pt x="402" y="755"/>
                  </a:lnTo>
                  <a:lnTo>
                    <a:pt x="413" y="757"/>
                  </a:lnTo>
                  <a:lnTo>
                    <a:pt x="425" y="758"/>
                  </a:lnTo>
                  <a:lnTo>
                    <a:pt x="435" y="759"/>
                  </a:lnTo>
                  <a:lnTo>
                    <a:pt x="444" y="761"/>
                  </a:lnTo>
                  <a:lnTo>
                    <a:pt x="452" y="764"/>
                  </a:lnTo>
                  <a:lnTo>
                    <a:pt x="461" y="768"/>
                  </a:lnTo>
                  <a:lnTo>
                    <a:pt x="468" y="772"/>
                  </a:lnTo>
                  <a:lnTo>
                    <a:pt x="474" y="777"/>
                  </a:lnTo>
                  <a:lnTo>
                    <a:pt x="479" y="781"/>
                  </a:lnTo>
                  <a:lnTo>
                    <a:pt x="484" y="787"/>
                  </a:lnTo>
                  <a:lnTo>
                    <a:pt x="486" y="794"/>
                  </a:lnTo>
                  <a:lnTo>
                    <a:pt x="489" y="799"/>
                  </a:lnTo>
                  <a:lnTo>
                    <a:pt x="492" y="807"/>
                  </a:lnTo>
                  <a:lnTo>
                    <a:pt x="494" y="814"/>
                  </a:lnTo>
                  <a:lnTo>
                    <a:pt x="495" y="822"/>
                  </a:lnTo>
                  <a:lnTo>
                    <a:pt x="496" y="829"/>
                  </a:lnTo>
                  <a:lnTo>
                    <a:pt x="496" y="847"/>
                  </a:lnTo>
                  <a:lnTo>
                    <a:pt x="496" y="864"/>
                  </a:lnTo>
                  <a:lnTo>
                    <a:pt x="496" y="882"/>
                  </a:lnTo>
                  <a:lnTo>
                    <a:pt x="498" y="899"/>
                  </a:lnTo>
                  <a:lnTo>
                    <a:pt x="498" y="916"/>
                  </a:lnTo>
                  <a:lnTo>
                    <a:pt x="499" y="925"/>
                  </a:lnTo>
                  <a:lnTo>
                    <a:pt x="501" y="934"/>
                  </a:lnTo>
                  <a:lnTo>
                    <a:pt x="502" y="941"/>
                  </a:lnTo>
                  <a:lnTo>
                    <a:pt x="505" y="948"/>
                  </a:lnTo>
                  <a:lnTo>
                    <a:pt x="508" y="955"/>
                  </a:lnTo>
                  <a:lnTo>
                    <a:pt x="512" y="962"/>
                  </a:lnTo>
                  <a:lnTo>
                    <a:pt x="516" y="969"/>
                  </a:lnTo>
                  <a:lnTo>
                    <a:pt x="522" y="975"/>
                  </a:lnTo>
                  <a:lnTo>
                    <a:pt x="528" y="979"/>
                  </a:lnTo>
                  <a:lnTo>
                    <a:pt x="535" y="985"/>
                  </a:lnTo>
                  <a:lnTo>
                    <a:pt x="544" y="989"/>
                  </a:lnTo>
                  <a:lnTo>
                    <a:pt x="552" y="992"/>
                  </a:lnTo>
                  <a:lnTo>
                    <a:pt x="562" y="995"/>
                  </a:lnTo>
                  <a:lnTo>
                    <a:pt x="575" y="998"/>
                  </a:lnTo>
                  <a:lnTo>
                    <a:pt x="588" y="1001"/>
                  </a:lnTo>
                  <a:lnTo>
                    <a:pt x="601" y="1004"/>
                  </a:lnTo>
                  <a:lnTo>
                    <a:pt x="617" y="1006"/>
                  </a:lnTo>
                  <a:lnTo>
                    <a:pt x="632" y="1009"/>
                  </a:lnTo>
                  <a:lnTo>
                    <a:pt x="650" y="1011"/>
                  </a:lnTo>
                  <a:lnTo>
                    <a:pt x="667" y="1014"/>
                  </a:lnTo>
                  <a:lnTo>
                    <a:pt x="685" y="1015"/>
                  </a:lnTo>
                  <a:lnTo>
                    <a:pt x="704" y="1018"/>
                  </a:lnTo>
                  <a:lnTo>
                    <a:pt x="723" y="1019"/>
                  </a:lnTo>
                  <a:lnTo>
                    <a:pt x="743" y="1021"/>
                  </a:lnTo>
                  <a:lnTo>
                    <a:pt x="783" y="1022"/>
                  </a:lnTo>
                  <a:lnTo>
                    <a:pt x="823" y="1022"/>
                  </a:lnTo>
                  <a:lnTo>
                    <a:pt x="844" y="1022"/>
                  </a:lnTo>
                  <a:lnTo>
                    <a:pt x="864" y="1021"/>
                  </a:lnTo>
                  <a:lnTo>
                    <a:pt x="884" y="1021"/>
                  </a:lnTo>
                  <a:lnTo>
                    <a:pt x="904" y="1019"/>
                  </a:lnTo>
                  <a:lnTo>
                    <a:pt x="923" y="1018"/>
                  </a:lnTo>
                  <a:lnTo>
                    <a:pt x="942" y="1015"/>
                  </a:lnTo>
                  <a:lnTo>
                    <a:pt x="960" y="1012"/>
                  </a:lnTo>
                  <a:lnTo>
                    <a:pt x="979" y="1009"/>
                  </a:lnTo>
                  <a:lnTo>
                    <a:pt x="996" y="1005"/>
                  </a:lnTo>
                  <a:lnTo>
                    <a:pt x="1012" y="1002"/>
                  </a:lnTo>
                  <a:lnTo>
                    <a:pt x="1027" y="996"/>
                  </a:lnTo>
                  <a:lnTo>
                    <a:pt x="1042" y="992"/>
                  </a:lnTo>
                  <a:lnTo>
                    <a:pt x="1055" y="986"/>
                  </a:lnTo>
                  <a:lnTo>
                    <a:pt x="1066" y="979"/>
                  </a:lnTo>
                  <a:lnTo>
                    <a:pt x="1078" y="972"/>
                  </a:lnTo>
                  <a:lnTo>
                    <a:pt x="1088" y="965"/>
                  </a:lnTo>
                  <a:lnTo>
                    <a:pt x="1096" y="956"/>
                  </a:lnTo>
                  <a:lnTo>
                    <a:pt x="1103" y="948"/>
                  </a:lnTo>
                  <a:lnTo>
                    <a:pt x="1110" y="938"/>
                  </a:lnTo>
                  <a:lnTo>
                    <a:pt x="1116" y="926"/>
                  </a:lnTo>
                  <a:lnTo>
                    <a:pt x="1122" y="914"/>
                  </a:lnTo>
                  <a:lnTo>
                    <a:pt x="1126" y="901"/>
                  </a:lnTo>
                  <a:lnTo>
                    <a:pt x="1130" y="887"/>
                  </a:lnTo>
                  <a:lnTo>
                    <a:pt x="1135" y="872"/>
                  </a:lnTo>
                  <a:lnTo>
                    <a:pt x="1138" y="858"/>
                  </a:lnTo>
                  <a:lnTo>
                    <a:pt x="1139" y="842"/>
                  </a:lnTo>
                  <a:lnTo>
                    <a:pt x="1140" y="827"/>
                  </a:lnTo>
                  <a:lnTo>
                    <a:pt x="1142" y="809"/>
                  </a:lnTo>
                  <a:lnTo>
                    <a:pt x="1143" y="794"/>
                  </a:lnTo>
                  <a:lnTo>
                    <a:pt x="1143" y="777"/>
                  </a:lnTo>
                  <a:lnTo>
                    <a:pt x="1143" y="758"/>
                  </a:lnTo>
                  <a:lnTo>
                    <a:pt x="1143" y="741"/>
                  </a:lnTo>
                  <a:lnTo>
                    <a:pt x="1142" y="707"/>
                  </a:lnTo>
                  <a:lnTo>
                    <a:pt x="1140" y="671"/>
                  </a:lnTo>
                  <a:lnTo>
                    <a:pt x="1138" y="637"/>
                  </a:lnTo>
                  <a:lnTo>
                    <a:pt x="1136" y="621"/>
                  </a:lnTo>
                  <a:lnTo>
                    <a:pt x="1135" y="604"/>
                  </a:lnTo>
                  <a:lnTo>
                    <a:pt x="1133" y="588"/>
                  </a:lnTo>
                  <a:lnTo>
                    <a:pt x="1132" y="572"/>
                  </a:lnTo>
                  <a:lnTo>
                    <a:pt x="1130" y="558"/>
                  </a:lnTo>
                  <a:lnTo>
                    <a:pt x="1129" y="544"/>
                  </a:lnTo>
                  <a:lnTo>
                    <a:pt x="1128" y="531"/>
                  </a:lnTo>
                  <a:lnTo>
                    <a:pt x="1126" y="518"/>
                  </a:lnTo>
                  <a:lnTo>
                    <a:pt x="1126" y="505"/>
                  </a:lnTo>
                  <a:lnTo>
                    <a:pt x="1125" y="495"/>
                  </a:lnTo>
                  <a:lnTo>
                    <a:pt x="1125" y="485"/>
                  </a:lnTo>
                  <a:lnTo>
                    <a:pt x="1125" y="475"/>
                  </a:lnTo>
                  <a:lnTo>
                    <a:pt x="1125" y="455"/>
                  </a:lnTo>
                  <a:lnTo>
                    <a:pt x="1125" y="438"/>
                  </a:lnTo>
                  <a:lnTo>
                    <a:pt x="1123" y="421"/>
                  </a:lnTo>
                  <a:lnTo>
                    <a:pt x="1123" y="407"/>
                  </a:lnTo>
                  <a:lnTo>
                    <a:pt x="1123" y="393"/>
                  </a:lnTo>
                  <a:lnTo>
                    <a:pt x="1122" y="380"/>
                  </a:lnTo>
                  <a:lnTo>
                    <a:pt x="1120" y="367"/>
                  </a:lnTo>
                  <a:lnTo>
                    <a:pt x="1118" y="355"/>
                  </a:lnTo>
                  <a:lnTo>
                    <a:pt x="1113" y="345"/>
                  </a:lnTo>
                  <a:lnTo>
                    <a:pt x="1109" y="335"/>
                  </a:lnTo>
                  <a:lnTo>
                    <a:pt x="1106" y="330"/>
                  </a:lnTo>
                  <a:lnTo>
                    <a:pt x="1102" y="325"/>
                  </a:lnTo>
                  <a:lnTo>
                    <a:pt x="1099" y="321"/>
                  </a:lnTo>
                  <a:lnTo>
                    <a:pt x="1095" y="317"/>
                  </a:lnTo>
                  <a:lnTo>
                    <a:pt x="1090" y="313"/>
                  </a:lnTo>
                  <a:lnTo>
                    <a:pt x="1085" y="308"/>
                  </a:lnTo>
                  <a:lnTo>
                    <a:pt x="1080" y="304"/>
                  </a:lnTo>
                  <a:lnTo>
                    <a:pt x="1073" y="300"/>
                  </a:lnTo>
                  <a:lnTo>
                    <a:pt x="1067" y="295"/>
                  </a:lnTo>
                  <a:lnTo>
                    <a:pt x="1060" y="291"/>
                  </a:lnTo>
                  <a:lnTo>
                    <a:pt x="1053" y="288"/>
                  </a:lnTo>
                  <a:lnTo>
                    <a:pt x="1045" y="286"/>
                  </a:lnTo>
                  <a:lnTo>
                    <a:pt x="1035" y="283"/>
                  </a:lnTo>
                  <a:lnTo>
                    <a:pt x="1025" y="280"/>
                  </a:lnTo>
                  <a:lnTo>
                    <a:pt x="1015" y="277"/>
                  </a:lnTo>
                  <a:lnTo>
                    <a:pt x="1003" y="276"/>
                  </a:lnTo>
                  <a:lnTo>
                    <a:pt x="992" y="274"/>
                  </a:lnTo>
                  <a:lnTo>
                    <a:pt x="979" y="273"/>
                  </a:lnTo>
                  <a:lnTo>
                    <a:pt x="966" y="271"/>
                  </a:lnTo>
                  <a:lnTo>
                    <a:pt x="953" y="271"/>
                  </a:lnTo>
                  <a:lnTo>
                    <a:pt x="939" y="270"/>
                  </a:lnTo>
                  <a:lnTo>
                    <a:pt x="926" y="270"/>
                  </a:lnTo>
                  <a:lnTo>
                    <a:pt x="897" y="270"/>
                  </a:lnTo>
                  <a:lnTo>
                    <a:pt x="867" y="268"/>
                  </a:lnTo>
                  <a:lnTo>
                    <a:pt x="839" y="268"/>
                  </a:lnTo>
                  <a:lnTo>
                    <a:pt x="810" y="267"/>
                  </a:lnTo>
                  <a:lnTo>
                    <a:pt x="781" y="266"/>
                  </a:lnTo>
                  <a:lnTo>
                    <a:pt x="753" y="264"/>
                  </a:lnTo>
                  <a:lnTo>
                    <a:pt x="740" y="263"/>
                  </a:lnTo>
                  <a:lnTo>
                    <a:pt x="727" y="261"/>
                  </a:lnTo>
                  <a:lnTo>
                    <a:pt x="714" y="260"/>
                  </a:lnTo>
                  <a:lnTo>
                    <a:pt x="703" y="257"/>
                  </a:lnTo>
                  <a:lnTo>
                    <a:pt x="691" y="254"/>
                  </a:lnTo>
                  <a:lnTo>
                    <a:pt x="680" y="251"/>
                  </a:lnTo>
                  <a:lnTo>
                    <a:pt x="670" y="248"/>
                  </a:lnTo>
                  <a:lnTo>
                    <a:pt x="661" y="244"/>
                  </a:lnTo>
                  <a:lnTo>
                    <a:pt x="651" y="240"/>
                  </a:lnTo>
                  <a:lnTo>
                    <a:pt x="644" y="234"/>
                  </a:lnTo>
                  <a:lnTo>
                    <a:pt x="635" y="228"/>
                  </a:lnTo>
                  <a:lnTo>
                    <a:pt x="628" y="223"/>
                  </a:lnTo>
                  <a:lnTo>
                    <a:pt x="622" y="217"/>
                  </a:lnTo>
                  <a:lnTo>
                    <a:pt x="615" y="210"/>
                  </a:lnTo>
                  <a:lnTo>
                    <a:pt x="610" y="203"/>
                  </a:lnTo>
                  <a:lnTo>
                    <a:pt x="604" y="196"/>
                  </a:lnTo>
                  <a:lnTo>
                    <a:pt x="594" y="180"/>
                  </a:lnTo>
                  <a:lnTo>
                    <a:pt x="585" y="164"/>
                  </a:lnTo>
                  <a:lnTo>
                    <a:pt x="577" y="147"/>
                  </a:lnTo>
                  <a:lnTo>
                    <a:pt x="568" y="130"/>
                  </a:lnTo>
                  <a:lnTo>
                    <a:pt x="559" y="113"/>
                  </a:lnTo>
                  <a:lnTo>
                    <a:pt x="551" y="97"/>
                  </a:lnTo>
                  <a:lnTo>
                    <a:pt x="541" y="81"/>
                  </a:lnTo>
                  <a:lnTo>
                    <a:pt x="531" y="67"/>
                  </a:lnTo>
                  <a:lnTo>
                    <a:pt x="524" y="60"/>
                  </a:lnTo>
                  <a:lnTo>
                    <a:pt x="518" y="54"/>
                  </a:lnTo>
                  <a:lnTo>
                    <a:pt x="512" y="47"/>
                  </a:lnTo>
                  <a:lnTo>
                    <a:pt x="505" y="41"/>
                  </a:lnTo>
                  <a:lnTo>
                    <a:pt x="496" y="37"/>
                  </a:lnTo>
                  <a:lnTo>
                    <a:pt x="489" y="33"/>
                  </a:lnTo>
                  <a:lnTo>
                    <a:pt x="481" y="29"/>
                  </a:lnTo>
                  <a:lnTo>
                    <a:pt x="471" y="24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020" name="Group 238"/>
            <p:cNvGrpSpPr>
              <a:grpSpLocks/>
            </p:cNvGrpSpPr>
            <p:nvPr/>
          </p:nvGrpSpPr>
          <p:grpSpPr bwMode="auto">
            <a:xfrm>
              <a:off x="4347" y="23"/>
              <a:ext cx="609" cy="541"/>
              <a:chOff x="657" y="2629"/>
              <a:chExt cx="609" cy="541"/>
            </a:xfrm>
          </p:grpSpPr>
          <p:sp>
            <p:nvSpPr>
              <p:cNvPr id="126066" name="Rectangle 239"/>
              <p:cNvSpPr>
                <a:spLocks noChangeArrowheads="1"/>
              </p:cNvSpPr>
              <p:nvPr/>
            </p:nvSpPr>
            <p:spPr bwMode="auto">
              <a:xfrm>
                <a:off x="657" y="2629"/>
                <a:ext cx="509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</a:rPr>
                  <a:t>AS</a:t>
                </a:r>
                <a:r>
                  <a:rPr lang="en-US" altLang="zh-CN" sz="1800">
                    <a:solidFill>
                      <a:srgbClr val="000000"/>
                    </a:solidFill>
                    <a:ea typeface="宋体" charset="-122"/>
                  </a:rPr>
                  <a:t> D</a:t>
                </a:r>
                <a:endParaRPr lang="en-US" altLang="zh-CN" sz="15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126067" name="Rectangle 240"/>
              <p:cNvSpPr>
                <a:spLocks noChangeArrowheads="1"/>
              </p:cNvSpPr>
              <p:nvPr/>
            </p:nvSpPr>
            <p:spPr bwMode="auto">
              <a:xfrm>
                <a:off x="658" y="2930"/>
                <a:ext cx="1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068" name="Rectangle 241"/>
              <p:cNvSpPr>
                <a:spLocks noChangeArrowheads="1"/>
              </p:cNvSpPr>
              <p:nvPr/>
            </p:nvSpPr>
            <p:spPr bwMode="auto">
              <a:xfrm>
                <a:off x="1214" y="2635"/>
                <a:ext cx="52" cy="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FF0000"/>
                    </a:solidFill>
                  </a:rPr>
                  <a:t> </a:t>
                </a: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6021" name="Line 242"/>
            <p:cNvSpPr>
              <a:spLocks noChangeShapeType="1"/>
            </p:cNvSpPr>
            <p:nvPr/>
          </p:nvSpPr>
          <p:spPr bwMode="auto">
            <a:xfrm flipV="1">
              <a:off x="4710" y="789"/>
              <a:ext cx="266" cy="179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22" name="Line 243"/>
            <p:cNvSpPr>
              <a:spLocks noChangeShapeType="1"/>
            </p:cNvSpPr>
            <p:nvPr/>
          </p:nvSpPr>
          <p:spPr bwMode="auto">
            <a:xfrm>
              <a:off x="4789" y="1022"/>
              <a:ext cx="647" cy="312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23" name="Line 244"/>
            <p:cNvSpPr>
              <a:spLocks noChangeShapeType="1"/>
            </p:cNvSpPr>
            <p:nvPr/>
          </p:nvSpPr>
          <p:spPr bwMode="auto">
            <a:xfrm flipH="1" flipV="1">
              <a:off x="5267" y="783"/>
              <a:ext cx="267" cy="493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024" name="Group 245"/>
            <p:cNvGrpSpPr>
              <a:grpSpLocks/>
            </p:cNvGrpSpPr>
            <p:nvPr/>
          </p:nvGrpSpPr>
          <p:grpSpPr bwMode="auto">
            <a:xfrm>
              <a:off x="4925" y="642"/>
              <a:ext cx="472" cy="219"/>
              <a:chOff x="1811" y="2493"/>
              <a:chExt cx="472" cy="219"/>
            </a:xfrm>
          </p:grpSpPr>
          <p:sp>
            <p:nvSpPr>
              <p:cNvPr id="126053" name="Freeform 246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4" name="Freeform 247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5" name="Line 248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6" name="Line 249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7" name="Rectangle 250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058" name="Freeform 251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9" name="Freeform 252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60" name="Line 253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61" name="Line 254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62" name="Line 255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63" name="Line 256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64" name="Line 257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65" name="Line 258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025" name="Group 259"/>
            <p:cNvGrpSpPr>
              <a:grpSpLocks/>
            </p:cNvGrpSpPr>
            <p:nvPr/>
          </p:nvGrpSpPr>
          <p:grpSpPr bwMode="auto">
            <a:xfrm>
              <a:off x="4315" y="881"/>
              <a:ext cx="472" cy="219"/>
              <a:chOff x="1811" y="2493"/>
              <a:chExt cx="472" cy="219"/>
            </a:xfrm>
          </p:grpSpPr>
          <p:sp>
            <p:nvSpPr>
              <p:cNvPr id="126040" name="Freeform 260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1" name="Freeform 261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2" name="Line 262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3" name="Line 263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4" name="Rectangle 264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045" name="Freeform 265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6" name="Freeform 266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7" name="Line 267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8" name="Line 268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49" name="Line 269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0" name="Line 270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1" name="Line 271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52" name="Line 272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026" name="Group 273"/>
            <p:cNvGrpSpPr>
              <a:grpSpLocks/>
            </p:cNvGrpSpPr>
            <p:nvPr/>
          </p:nvGrpSpPr>
          <p:grpSpPr bwMode="auto">
            <a:xfrm>
              <a:off x="5288" y="1204"/>
              <a:ext cx="472" cy="219"/>
              <a:chOff x="1811" y="2493"/>
              <a:chExt cx="472" cy="219"/>
            </a:xfrm>
          </p:grpSpPr>
          <p:sp>
            <p:nvSpPr>
              <p:cNvPr id="126027" name="Freeform 274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28" name="Freeform 275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29" name="Line 276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0" name="Line 277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1" name="Rectangle 278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032" name="Freeform 279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3" name="Freeform 280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4" name="Line 281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5" name="Line 282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6" name="Line 283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7" name="Line 284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8" name="Line 285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39" name="Line 286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25992" name="Line 287"/>
          <p:cNvSpPr>
            <a:spLocks noChangeShapeType="1"/>
          </p:cNvSpPr>
          <p:nvPr/>
        </p:nvSpPr>
        <p:spPr bwMode="auto">
          <a:xfrm flipV="1">
            <a:off x="7689850" y="3778250"/>
            <a:ext cx="511175" cy="1138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5993" name="Line 112"/>
          <p:cNvSpPr>
            <a:spLocks noChangeShapeType="1"/>
          </p:cNvSpPr>
          <p:nvPr/>
        </p:nvSpPr>
        <p:spPr bwMode="auto">
          <a:xfrm>
            <a:off x="2997200" y="3208338"/>
            <a:ext cx="3282950" cy="2322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5994" name="Line 80"/>
          <p:cNvSpPr>
            <a:spLocks noChangeShapeType="1"/>
          </p:cNvSpPr>
          <p:nvPr/>
        </p:nvSpPr>
        <p:spPr bwMode="auto">
          <a:xfrm flipV="1">
            <a:off x="3013075" y="3044825"/>
            <a:ext cx="236855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5995" name="Freeform 289"/>
          <p:cNvSpPr>
            <a:spLocks/>
          </p:cNvSpPr>
          <p:nvPr/>
        </p:nvSpPr>
        <p:spPr bwMode="auto">
          <a:xfrm>
            <a:off x="7781925" y="3054350"/>
            <a:ext cx="1100138" cy="969963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96" name="Line 290"/>
          <p:cNvSpPr>
            <a:spLocks noChangeShapeType="1"/>
          </p:cNvSpPr>
          <p:nvPr/>
        </p:nvSpPr>
        <p:spPr bwMode="auto">
          <a:xfrm flipV="1">
            <a:off x="8424863" y="1619250"/>
            <a:ext cx="374650" cy="1677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5997" name="Rectangle 291"/>
          <p:cNvSpPr>
            <a:spLocks noChangeArrowheads="1"/>
          </p:cNvSpPr>
          <p:nvPr/>
        </p:nvSpPr>
        <p:spPr bwMode="auto">
          <a:xfrm>
            <a:off x="7753350" y="3051175"/>
            <a:ext cx="715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AS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 C</a:t>
            </a:r>
            <a:endParaRPr lang="en-US" altLang="en-US" sz="18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25998" name="Text Box 292"/>
          <p:cNvSpPr txBox="1">
            <a:spLocks noChangeArrowheads="1"/>
          </p:cNvSpPr>
          <p:nvPr/>
        </p:nvSpPr>
        <p:spPr bwMode="auto">
          <a:xfrm>
            <a:off x="4000500" y="36195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25999" name="Text Box 293"/>
          <p:cNvSpPr txBox="1">
            <a:spLocks noChangeArrowheads="1"/>
          </p:cNvSpPr>
          <p:nvPr/>
        </p:nvSpPr>
        <p:spPr bwMode="auto">
          <a:xfrm>
            <a:off x="2305050" y="2682875"/>
            <a:ext cx="24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26000" name="Text Box 294"/>
          <p:cNvSpPr txBox="1">
            <a:spLocks noChangeArrowheads="1"/>
          </p:cNvSpPr>
          <p:nvPr/>
        </p:nvSpPr>
        <p:spPr bwMode="auto">
          <a:xfrm>
            <a:off x="6362700" y="4951413"/>
            <a:ext cx="3190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122" name="Text Box 295"/>
          <p:cNvSpPr txBox="1">
            <a:spLocks noChangeArrowheads="1"/>
          </p:cNvSpPr>
          <p:nvPr/>
        </p:nvSpPr>
        <p:spPr bwMode="auto">
          <a:xfrm>
            <a:off x="4246563" y="3662363"/>
            <a:ext cx="2074607" cy="120032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Naïve design is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to send individual 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host D’s IP. Can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we do better?</a:t>
            </a:r>
          </a:p>
        </p:txBody>
      </p:sp>
      <p:sp>
        <p:nvSpPr>
          <p:cNvPr id="126002" name="Line 234"/>
          <p:cNvSpPr>
            <a:spLocks noChangeShapeType="1"/>
          </p:cNvSpPr>
          <p:nvPr/>
        </p:nvSpPr>
        <p:spPr bwMode="auto">
          <a:xfrm flipV="1">
            <a:off x="6016625" y="1189038"/>
            <a:ext cx="1663700" cy="1116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6003" name="Line 112"/>
          <p:cNvSpPr>
            <a:spLocks noChangeShapeType="1"/>
          </p:cNvSpPr>
          <p:nvPr/>
        </p:nvSpPr>
        <p:spPr bwMode="auto">
          <a:xfrm>
            <a:off x="4608513" y="5102225"/>
            <a:ext cx="1646237" cy="439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6004" name="Text Box 294"/>
          <p:cNvSpPr txBox="1">
            <a:spLocks noChangeArrowheads="1"/>
          </p:cNvSpPr>
          <p:nvPr/>
        </p:nvSpPr>
        <p:spPr bwMode="auto">
          <a:xfrm>
            <a:off x="5472113" y="3165475"/>
            <a:ext cx="407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a1</a:t>
            </a:r>
          </a:p>
        </p:txBody>
      </p:sp>
      <p:sp>
        <p:nvSpPr>
          <p:cNvPr id="126005" name="Text Box 294"/>
          <p:cNvSpPr txBox="1">
            <a:spLocks noChangeArrowheads="1"/>
          </p:cNvSpPr>
          <p:nvPr/>
        </p:nvSpPr>
        <p:spPr bwMode="auto">
          <a:xfrm>
            <a:off x="5514975" y="1965325"/>
            <a:ext cx="444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a2</a:t>
            </a:r>
          </a:p>
        </p:txBody>
      </p:sp>
      <p:sp>
        <p:nvSpPr>
          <p:cNvPr id="126006" name="Text Box 294"/>
          <p:cNvSpPr txBox="1">
            <a:spLocks noChangeArrowheads="1"/>
          </p:cNvSpPr>
          <p:nvPr/>
        </p:nvSpPr>
        <p:spPr bwMode="auto">
          <a:xfrm>
            <a:off x="7564438" y="611188"/>
            <a:ext cx="320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26007" name="Text Box 295"/>
          <p:cNvSpPr txBox="1">
            <a:spLocks noChangeArrowheads="1"/>
          </p:cNvSpPr>
          <p:nvPr/>
        </p:nvSpPr>
        <p:spPr bwMode="auto">
          <a:xfrm rot="-225192">
            <a:off x="3068638" y="2247900"/>
            <a:ext cx="22129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a1-&gt;i: I can reach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hosts in D; my path: AD</a:t>
            </a:r>
          </a:p>
        </p:txBody>
      </p:sp>
      <p:cxnSp>
        <p:nvCxnSpPr>
          <p:cNvPr id="126008" name="Straight Connector 279"/>
          <p:cNvCxnSpPr>
            <a:cxnSpLocks noChangeShapeType="1"/>
          </p:cNvCxnSpPr>
          <p:nvPr/>
        </p:nvCxnSpPr>
        <p:spPr bwMode="auto">
          <a:xfrm rot="10800000" flipV="1">
            <a:off x="292100" y="3132138"/>
            <a:ext cx="2119313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009" name="Straight Connector 282"/>
          <p:cNvCxnSpPr>
            <a:cxnSpLocks noChangeShapeType="1"/>
            <a:stCxn id="126190" idx="2"/>
          </p:cNvCxnSpPr>
          <p:nvPr/>
        </p:nvCxnSpPr>
        <p:spPr bwMode="auto">
          <a:xfrm rot="10800000">
            <a:off x="384175" y="1517650"/>
            <a:ext cx="1984375" cy="157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6010" name="Freeform 289"/>
          <p:cNvSpPr>
            <a:spLocks/>
          </p:cNvSpPr>
          <p:nvPr/>
        </p:nvSpPr>
        <p:spPr bwMode="auto">
          <a:xfrm>
            <a:off x="0" y="884238"/>
            <a:ext cx="493713" cy="762000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6011" name="Freeform 289"/>
          <p:cNvSpPr>
            <a:spLocks/>
          </p:cNvSpPr>
          <p:nvPr/>
        </p:nvSpPr>
        <p:spPr bwMode="auto">
          <a:xfrm>
            <a:off x="0" y="2700338"/>
            <a:ext cx="493713" cy="762000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6012" name="Rectangle 291"/>
          <p:cNvSpPr>
            <a:spLocks noChangeArrowheads="1"/>
          </p:cNvSpPr>
          <p:nvPr/>
        </p:nvSpPr>
        <p:spPr bwMode="auto">
          <a:xfrm>
            <a:off x="0" y="973138"/>
            <a:ext cx="3286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26013" name="Rectangle 291"/>
          <p:cNvSpPr>
            <a:spLocks noChangeArrowheads="1"/>
          </p:cNvSpPr>
          <p:nvPr/>
        </p:nvSpPr>
        <p:spPr bwMode="auto">
          <a:xfrm>
            <a:off x="0" y="2789238"/>
            <a:ext cx="3286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26014" name="Rectangle 291"/>
          <p:cNvSpPr>
            <a:spLocks noChangeArrowheads="1"/>
          </p:cNvSpPr>
          <p:nvPr/>
        </p:nvSpPr>
        <p:spPr bwMode="auto">
          <a:xfrm>
            <a:off x="2254250" y="6257925"/>
            <a:ext cx="715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AS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 I</a:t>
            </a:r>
            <a:endParaRPr lang="en-US" altLang="en-US" sz="18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26015" name="Text Box 294"/>
          <p:cNvSpPr txBox="1">
            <a:spLocks noChangeArrowheads="1"/>
          </p:cNvSpPr>
          <p:nvPr/>
        </p:nvSpPr>
        <p:spPr bwMode="auto">
          <a:xfrm>
            <a:off x="8374063" y="342900"/>
            <a:ext cx="425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d1</a:t>
            </a:r>
          </a:p>
        </p:txBody>
      </p:sp>
      <p:sp>
        <p:nvSpPr>
          <p:cNvPr id="158784" name="Oval 278"/>
          <p:cNvSpPr>
            <a:spLocks noChangeArrowheads="1"/>
          </p:cNvSpPr>
          <p:nvPr/>
        </p:nvSpPr>
        <p:spPr bwMode="auto">
          <a:xfrm>
            <a:off x="3017838" y="2505075"/>
            <a:ext cx="1335087" cy="439738"/>
          </a:xfrm>
          <a:prstGeom prst="ellips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cxnSp>
        <p:nvCxnSpPr>
          <p:cNvPr id="275" name="Straight Arrow Connector 274"/>
          <p:cNvCxnSpPr>
            <a:cxnSpLocks noChangeShapeType="1"/>
            <a:stCxn id="3122" idx="0"/>
            <a:endCxn id="158784" idx="5"/>
          </p:cNvCxnSpPr>
          <p:nvPr/>
        </p:nvCxnSpPr>
        <p:spPr bwMode="auto">
          <a:xfrm flipH="1" flipV="1">
            <a:off x="4157406" y="2880415"/>
            <a:ext cx="1126461" cy="78194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6018" name="Text Box 294"/>
          <p:cNvSpPr txBox="1">
            <a:spLocks noChangeArrowheads="1"/>
          </p:cNvSpPr>
          <p:nvPr/>
        </p:nvSpPr>
        <p:spPr bwMode="auto">
          <a:xfrm>
            <a:off x="8718550" y="971550"/>
            <a:ext cx="4619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89912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2" grpId="0" animBg="1"/>
      <p:bldP spid="15878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3716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control plane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Link weights assignment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 computation</a:t>
            </a: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sz="1600" dirty="0">
                <a:ea typeface="ＭＳ Ｐゴシック" charset="0"/>
                <a:cs typeface="ＭＳ Ｐゴシック" charset="0"/>
              </a:rPr>
              <a:t>Basic routing computation protocols</a:t>
            </a:r>
            <a:endParaRPr lang="en-US" altLang="en-US" sz="1600" dirty="0">
              <a:ea typeface=""/>
            </a:endParaRP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Global Internet routing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600" dirty="0">
                <a:ea typeface=""/>
              </a:rPr>
              <a:t>Basic architecture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BGP (Border Gateway Protocol): The de facto Inter-domain routing standard 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Basic operations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600" dirty="0">
                <a:ea typeface=""/>
              </a:rPr>
              <a:t>BGP as a policy routing framework (control 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routes)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Policy/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routing analysis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Global preference aggregation and Arrow’s Theorem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Local preference aggregation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dirty="0">
                <a:ea typeface=""/>
              </a:rPr>
              <a:t>Economics and </a:t>
            </a:r>
            <a:r>
              <a:rPr lang="en-US" altLang="en-US" sz="1600" dirty="0" err="1">
                <a:ea typeface=""/>
              </a:rPr>
              <a:t>interdomain</a:t>
            </a:r>
            <a:r>
              <a:rPr lang="en-US" altLang="en-US" sz="1600" dirty="0">
                <a:ea typeface=""/>
              </a:rPr>
              <a:t> routing patterns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r>
              <a:rPr lang="en-US" altLang="en-US" sz="1600" b="1" i="1" dirty="0">
                <a:solidFill>
                  <a:srgbClr val="C00000"/>
                </a:solidFill>
                <a:ea typeface=""/>
              </a:rPr>
              <a:t>IP addresses for </a:t>
            </a:r>
            <a:r>
              <a:rPr lang="en-US" altLang="en-US" sz="1600" b="1" i="1" dirty="0" err="1">
                <a:solidFill>
                  <a:srgbClr val="C00000"/>
                </a:solidFill>
                <a:ea typeface=""/>
              </a:rPr>
              <a:t>Interdomain</a:t>
            </a:r>
            <a:r>
              <a:rPr lang="en-US" altLang="en-US" sz="1600" b="1" i="1" dirty="0">
                <a:solidFill>
                  <a:srgbClr val="C00000"/>
                </a:solidFill>
                <a:ea typeface=""/>
              </a:rPr>
              <a:t> routing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600" dirty="0">
              <a:ea typeface=""/>
            </a:endParaRP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600" i="1" dirty="0">
              <a:solidFill>
                <a:srgbClr val="C00000"/>
              </a:solidFill>
              <a:ea typeface=""/>
            </a:endParaRP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600" i="1" dirty="0">
              <a:solidFill>
                <a:srgbClr val="C00000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41099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AB3CA3-57CF-3346-A228-A313FE83EBE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ea typeface="宋体" charset="-122"/>
              </a:rPr>
              <a:t>IP Addressing Scheme: Requirements</a:t>
            </a:r>
            <a:endParaRPr lang="en-US" altLang="en-US" sz="3200">
              <a:ea typeface="ＭＳ Ｐゴシック" charset="-128"/>
            </a:endParaRPr>
          </a:p>
        </p:txBody>
      </p:sp>
      <p:sp>
        <p:nvSpPr>
          <p:cNvPr id="69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00188"/>
            <a:ext cx="8051800" cy="4856162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Uniqueness: We need an address to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uniquely</a:t>
            </a:r>
            <a:r>
              <a:rPr lang="en-US" altLang="zh-CN" dirty="0">
                <a:ea typeface="宋体" charset="-122"/>
              </a:rPr>
              <a:t> identify each destination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endParaRPr lang="en-US" altLang="zh-CN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dirty="0" err="1">
                <a:ea typeface="宋体" charset="-122"/>
              </a:rPr>
              <a:t>Aggregability</a:t>
            </a:r>
            <a:r>
              <a:rPr lang="en-US" altLang="zh-CN" dirty="0">
                <a:ea typeface="宋体" charset="-122"/>
              </a:rPr>
              <a:t> : Routing scalability needs flexibility in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aggregation</a:t>
            </a:r>
            <a:r>
              <a:rPr lang="en-US" altLang="zh-CN" dirty="0">
                <a:ea typeface="宋体" charset="-122"/>
              </a:rPr>
              <a:t> of destination addresses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we want to aggregate as a large set of destinations as possible in BGP announcements</a:t>
            </a:r>
          </a:p>
          <a:p>
            <a:pPr lvl="1">
              <a:lnSpc>
                <a:spcPct val="90000"/>
              </a:lnSpc>
            </a:pPr>
            <a:endParaRPr lang="en-US" altLang="zh-CN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Current: the unit of routing in the Internet is a classless </a:t>
            </a:r>
            <a:r>
              <a:rPr lang="en-US" altLang="zh-CN" dirty="0" err="1">
                <a:ea typeface="宋体" charset="-122"/>
              </a:rPr>
              <a:t>interdomain</a:t>
            </a:r>
            <a:r>
              <a:rPr lang="en-US" altLang="zh-CN" dirty="0">
                <a:ea typeface="宋体" charset="-122"/>
              </a:rPr>
              <a:t> routing (CIDR) address</a:t>
            </a:r>
            <a:endParaRPr lang="en-US" altLang="en-US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02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017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E71B95-42F8-584A-A645-7C35410F5BE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0050" name="Rectangle 2"/>
          <p:cNvSpPr>
            <a:spLocks noChangeArrowheads="1"/>
          </p:cNvSpPr>
          <p:nvPr/>
        </p:nvSpPr>
        <p:spPr bwMode="auto">
          <a:xfrm>
            <a:off x="488950" y="384175"/>
            <a:ext cx="8024813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u="sng" dirty="0">
                <a:solidFill>
                  <a:srgbClr val="3333CC"/>
                </a:solidFill>
              </a:rPr>
              <a:t>IP Address: Uniqueness</a:t>
            </a:r>
            <a:endParaRPr lang="en-US" altLang="en-US" sz="3600" u="sng" dirty="0">
              <a:solidFill>
                <a:srgbClr val="3333CC"/>
              </a:solidFill>
            </a:endParaRPr>
          </a:p>
        </p:txBody>
      </p:sp>
      <p:sp>
        <p:nvSpPr>
          <p:cNvPr id="130051" name="Rectangle 3"/>
          <p:cNvSpPr>
            <a:spLocks noChangeArrowheads="1"/>
          </p:cNvSpPr>
          <p:nvPr/>
        </p:nvSpPr>
        <p:spPr bwMode="auto">
          <a:xfrm>
            <a:off x="476250" y="1333500"/>
            <a:ext cx="3492500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3333CC"/>
                </a:solidFill>
              </a:rPr>
              <a:t>IPv4 address:</a:t>
            </a:r>
            <a:r>
              <a:rPr lang="en-US" altLang="en-US" sz="2400" dirty="0">
                <a:solidFill>
                  <a:srgbClr val="000000"/>
                </a:solidFill>
              </a:rPr>
              <a:t> A 32-bit unique identifier for </a:t>
            </a:r>
            <a:r>
              <a:rPr lang="en-US" altLang="zh-CN" sz="2400" dirty="0">
                <a:solidFill>
                  <a:srgbClr val="000000"/>
                </a:solidFill>
                <a:ea typeface="宋体" charset="-122"/>
              </a:rPr>
              <a:t>an </a:t>
            </a:r>
            <a:r>
              <a:rPr lang="en-US" altLang="en-US" sz="2400" i="1" dirty="0">
                <a:solidFill>
                  <a:srgbClr val="FF0000"/>
                </a:solidFill>
                <a:ea typeface="宋体" charset="-122"/>
              </a:rPr>
              <a:t>interface</a:t>
            </a:r>
            <a:r>
              <a:rPr lang="en-US" altLang="en-US" sz="2400" dirty="0">
                <a:solidFill>
                  <a:srgbClr val="000000"/>
                </a:solidFill>
                <a:ea typeface="宋体" charset="-122"/>
              </a:rPr>
              <a:t> </a:t>
            </a:r>
          </a:p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endParaRPr lang="en-US" altLang="en-US" sz="2400" dirty="0">
              <a:solidFill>
                <a:srgbClr val="000000"/>
              </a:solidFill>
              <a:ea typeface="宋体" charset="-122"/>
            </a:endParaRPr>
          </a:p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i="1" dirty="0">
                <a:solidFill>
                  <a:srgbClr val="3333CC"/>
                </a:solidFill>
                <a:ea typeface="宋体" charset="-122"/>
              </a:rPr>
              <a:t>interface:</a:t>
            </a:r>
            <a:endParaRPr lang="en-US" altLang="en-US" sz="2400" dirty="0">
              <a:solidFill>
                <a:srgbClr val="000000"/>
              </a:solidFill>
              <a:ea typeface="宋体" charset="-122"/>
            </a:endParaRPr>
          </a:p>
          <a:p>
            <a:pPr lvl="1">
              <a:lnSpc>
                <a:spcPct val="90000"/>
              </a:lnSpc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</a:rPr>
              <a:t>routers typically have multiple interfaces</a:t>
            </a:r>
          </a:p>
          <a:p>
            <a:pPr lvl="1">
              <a:lnSpc>
                <a:spcPct val="90000"/>
              </a:lnSpc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</a:rPr>
              <a:t>host may have multiple interfaces</a:t>
            </a:r>
          </a:p>
          <a:p>
            <a:pPr lvl="1">
              <a:lnSpc>
                <a:spcPct val="90000"/>
              </a:lnSpc>
              <a:buClr>
                <a:srgbClr val="3333CC"/>
              </a:buClr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>
              <a:lnSpc>
                <a:spcPct val="90000"/>
              </a:lnSpc>
              <a:buClr>
                <a:srgbClr val="3333CC"/>
              </a:buClr>
              <a:buFont typeface="ZapfDingbats" charset="0"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urier New" charset="0"/>
              </a:rPr>
              <a:t>%/</a:t>
            </a:r>
            <a:r>
              <a:rPr lang="en-US" altLang="en-US" sz="2000" dirty="0" err="1">
                <a:solidFill>
                  <a:srgbClr val="000000"/>
                </a:solidFill>
                <a:latin typeface="Courier New" charset="0"/>
              </a:rPr>
              <a:t>sbin</a:t>
            </a:r>
            <a:r>
              <a:rPr lang="en-US" altLang="en-US" sz="2000" dirty="0">
                <a:solidFill>
                  <a:srgbClr val="000000"/>
                </a:solidFill>
                <a:latin typeface="Courier New" charset="0"/>
              </a:rPr>
              <a:t>/</a:t>
            </a:r>
            <a:r>
              <a:rPr lang="en-US" altLang="en-US" sz="2000" dirty="0" err="1">
                <a:solidFill>
                  <a:srgbClr val="000000"/>
                </a:solidFill>
                <a:latin typeface="Courier New" charset="0"/>
              </a:rPr>
              <a:t>ifconfig</a:t>
            </a:r>
            <a:r>
              <a:rPr lang="en-US" altLang="en-US" sz="2000" dirty="0">
                <a:solidFill>
                  <a:srgbClr val="000000"/>
                </a:solidFill>
                <a:latin typeface="Courier New" charset="0"/>
              </a:rPr>
              <a:t> -a</a:t>
            </a:r>
          </a:p>
        </p:txBody>
      </p:sp>
      <p:graphicFrame>
        <p:nvGraphicFramePr>
          <p:cNvPr id="130052" name="Object 2"/>
          <p:cNvGraphicFramePr>
            <a:graphicFrameLocks noChangeAspect="1"/>
          </p:cNvGraphicFramePr>
          <p:nvPr/>
        </p:nvGraphicFramePr>
        <p:xfrm>
          <a:off x="4456113" y="126523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850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6113" y="1265238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3" name="Line 5"/>
          <p:cNvSpPr>
            <a:spLocks noChangeShapeType="1"/>
          </p:cNvSpPr>
          <p:nvPr/>
        </p:nvSpPr>
        <p:spPr bwMode="auto">
          <a:xfrm>
            <a:off x="5016500" y="1638300"/>
            <a:ext cx="277813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4" name="Line 6"/>
          <p:cNvSpPr>
            <a:spLocks noChangeShapeType="1"/>
          </p:cNvSpPr>
          <p:nvPr/>
        </p:nvSpPr>
        <p:spPr bwMode="auto">
          <a:xfrm flipH="1">
            <a:off x="5307013" y="1624013"/>
            <a:ext cx="0" cy="1290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5" name="Line 7"/>
          <p:cNvSpPr>
            <a:spLocks noChangeShapeType="1"/>
          </p:cNvSpPr>
          <p:nvPr/>
        </p:nvSpPr>
        <p:spPr bwMode="auto">
          <a:xfrm flipV="1">
            <a:off x="5016500" y="2282825"/>
            <a:ext cx="277813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6" name="Line 8"/>
          <p:cNvSpPr>
            <a:spLocks noChangeShapeType="1"/>
          </p:cNvSpPr>
          <p:nvPr/>
        </p:nvSpPr>
        <p:spPr bwMode="auto">
          <a:xfrm>
            <a:off x="5026025" y="2909888"/>
            <a:ext cx="27305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0057" name="Object 3"/>
          <p:cNvGraphicFramePr>
            <a:graphicFrameLocks noChangeAspect="1"/>
          </p:cNvGraphicFramePr>
          <p:nvPr/>
        </p:nvGraphicFramePr>
        <p:xfrm>
          <a:off x="4456113" y="193198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851" name="Clip" r:id="rId6" imgW="1307079" imgH="1083682" progId="MS_ClipArt_Gallery.2">
                  <p:embed/>
                </p:oleObj>
              </mc:Choice>
              <mc:Fallback>
                <p:oleObj name="Clip" r:id="rId6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6113" y="1931988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8" name="Object 4"/>
          <p:cNvGraphicFramePr>
            <a:graphicFrameLocks noChangeAspect="1"/>
          </p:cNvGraphicFramePr>
          <p:nvPr/>
        </p:nvGraphicFramePr>
        <p:xfrm>
          <a:off x="4456113" y="254158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852" name="Clip" r:id="rId7" imgW="1307079" imgH="1083682" progId="MS_ClipArt_Gallery.2">
                  <p:embed/>
                </p:oleObj>
              </mc:Choice>
              <mc:Fallback>
                <p:oleObj name="Clip" r:id="rId7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6113" y="2541588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9" name="Line 11"/>
          <p:cNvSpPr>
            <a:spLocks noChangeShapeType="1"/>
          </p:cNvSpPr>
          <p:nvPr/>
        </p:nvSpPr>
        <p:spPr bwMode="auto">
          <a:xfrm>
            <a:off x="5307013" y="2481263"/>
            <a:ext cx="10350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0060" name="Group 12"/>
          <p:cNvGrpSpPr>
            <a:grpSpLocks/>
          </p:cNvGrpSpPr>
          <p:nvPr/>
        </p:nvGrpSpPr>
        <p:grpSpPr bwMode="auto">
          <a:xfrm>
            <a:off x="6249988" y="2446338"/>
            <a:ext cx="711200" cy="381000"/>
            <a:chOff x="3600" y="219"/>
            <a:chExt cx="360" cy="175"/>
          </a:xfrm>
        </p:grpSpPr>
        <p:sp>
          <p:nvSpPr>
            <p:cNvPr id="130105" name="Oval 1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0106" name="Line 1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07" name="Line 1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08" name="Rectangle 1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30109" name="Oval 1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30110" name="Group 18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30115" name="Line 1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16" name="Line 2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17" name="Line 2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0111" name="Group 22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30112" name="Line 2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13" name="Line 2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14" name="Line 2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30061" name="Text Box 26"/>
          <p:cNvSpPr txBox="1">
            <a:spLocks noChangeArrowheads="1"/>
          </p:cNvSpPr>
          <p:nvPr/>
        </p:nvSpPr>
        <p:spPr bwMode="auto">
          <a:xfrm>
            <a:off x="4975225" y="131286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223.1.1.1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grpSp>
        <p:nvGrpSpPr>
          <p:cNvPr id="130062" name="Group 27"/>
          <p:cNvGrpSpPr>
            <a:grpSpLocks/>
          </p:cNvGrpSpPr>
          <p:nvPr/>
        </p:nvGrpSpPr>
        <p:grpSpPr bwMode="auto">
          <a:xfrm>
            <a:off x="4975225" y="1955800"/>
            <a:ext cx="1031875" cy="336550"/>
            <a:chOff x="3251" y="608"/>
            <a:chExt cx="650" cy="212"/>
          </a:xfrm>
        </p:grpSpPr>
        <p:sp>
          <p:nvSpPr>
            <p:cNvPr id="130103" name="Rectangle 28"/>
            <p:cNvSpPr>
              <a:spLocks noChangeArrowheads="1"/>
            </p:cNvSpPr>
            <p:nvPr/>
          </p:nvSpPr>
          <p:spPr bwMode="auto">
            <a:xfrm>
              <a:off x="3306" y="657"/>
              <a:ext cx="525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0104" name="Text Box 29"/>
            <p:cNvSpPr txBox="1">
              <a:spLocks noChangeArrowheads="1"/>
            </p:cNvSpPr>
            <p:nvPr/>
          </p:nvSpPr>
          <p:spPr bwMode="auto">
            <a:xfrm>
              <a:off x="3251" y="608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223.1.1.2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130063" name="Text Box 30"/>
          <p:cNvSpPr txBox="1">
            <a:spLocks noChangeArrowheads="1"/>
          </p:cNvSpPr>
          <p:nvPr/>
        </p:nvSpPr>
        <p:spPr bwMode="auto">
          <a:xfrm>
            <a:off x="4860925" y="289401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223.1.1.3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64" name="Text Box 31"/>
          <p:cNvSpPr txBox="1">
            <a:spLocks noChangeArrowheads="1"/>
          </p:cNvSpPr>
          <p:nvPr/>
        </p:nvSpPr>
        <p:spPr bwMode="auto">
          <a:xfrm>
            <a:off x="5651500" y="2222500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223.1.1.4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65" name="Line 32"/>
          <p:cNvSpPr>
            <a:spLocks noChangeShapeType="1"/>
          </p:cNvSpPr>
          <p:nvPr/>
        </p:nvSpPr>
        <p:spPr bwMode="auto">
          <a:xfrm>
            <a:off x="6854825" y="2490788"/>
            <a:ext cx="101600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6" name="Text Box 33"/>
          <p:cNvSpPr txBox="1">
            <a:spLocks noChangeArrowheads="1"/>
          </p:cNvSpPr>
          <p:nvPr/>
        </p:nvSpPr>
        <p:spPr bwMode="auto">
          <a:xfrm>
            <a:off x="6727825" y="2212975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223.1.2.9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67" name="Line 34"/>
          <p:cNvSpPr>
            <a:spLocks noChangeShapeType="1"/>
          </p:cNvSpPr>
          <p:nvPr/>
        </p:nvSpPr>
        <p:spPr bwMode="auto">
          <a:xfrm flipH="1">
            <a:off x="7878763" y="1795463"/>
            <a:ext cx="0" cy="1290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0068" name="Object 5"/>
          <p:cNvGraphicFramePr>
            <a:graphicFrameLocks noChangeAspect="1"/>
          </p:cNvGraphicFramePr>
          <p:nvPr/>
        </p:nvGraphicFramePr>
        <p:xfrm>
          <a:off x="8056563" y="150336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853" name="Clip" r:id="rId8" imgW="1307079" imgH="1083682" progId="MS_ClipArt_Gallery.2">
                  <p:embed/>
                </p:oleObj>
              </mc:Choice>
              <mc:Fallback>
                <p:oleObj name="Clip" r:id="rId8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6563" y="150336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69" name="Line 36"/>
          <p:cNvSpPr>
            <a:spLocks noChangeShapeType="1"/>
          </p:cNvSpPr>
          <p:nvPr/>
        </p:nvSpPr>
        <p:spPr bwMode="auto">
          <a:xfrm>
            <a:off x="7878763" y="1800225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0070" name="Object 6"/>
          <p:cNvGraphicFramePr>
            <a:graphicFrameLocks noChangeAspect="1"/>
          </p:cNvGraphicFramePr>
          <p:nvPr/>
        </p:nvGraphicFramePr>
        <p:xfrm>
          <a:off x="8061325" y="288448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854" name="Clip" r:id="rId9" imgW="1307079" imgH="1083682" progId="MS_ClipArt_Gallery.2">
                  <p:embed/>
                </p:oleObj>
              </mc:Choice>
              <mc:Fallback>
                <p:oleObj name="Clip" r:id="rId9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1325" y="2884488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71" name="Line 38"/>
          <p:cNvSpPr>
            <a:spLocks noChangeShapeType="1"/>
          </p:cNvSpPr>
          <p:nvPr/>
        </p:nvSpPr>
        <p:spPr bwMode="auto">
          <a:xfrm>
            <a:off x="7878763" y="3071813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0072" name="Group 39"/>
          <p:cNvGrpSpPr>
            <a:grpSpLocks/>
          </p:cNvGrpSpPr>
          <p:nvPr/>
        </p:nvGrpSpPr>
        <p:grpSpPr bwMode="auto">
          <a:xfrm>
            <a:off x="7189788" y="2732088"/>
            <a:ext cx="1031875" cy="336550"/>
            <a:chOff x="4532" y="1229"/>
            <a:chExt cx="650" cy="212"/>
          </a:xfrm>
        </p:grpSpPr>
        <p:sp>
          <p:nvSpPr>
            <p:cNvPr id="130101" name="Rectangle 40"/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0102" name="Text Box 41"/>
            <p:cNvSpPr txBox="1">
              <a:spLocks noChangeArrowheads="1"/>
            </p:cNvSpPr>
            <p:nvPr/>
          </p:nvSpPr>
          <p:spPr bwMode="auto">
            <a:xfrm>
              <a:off x="4532" y="1229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223.1.2.2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30073" name="Group 42"/>
          <p:cNvGrpSpPr>
            <a:grpSpLocks/>
          </p:cNvGrpSpPr>
          <p:nvPr/>
        </p:nvGrpSpPr>
        <p:grpSpPr bwMode="auto">
          <a:xfrm>
            <a:off x="7151688" y="1760538"/>
            <a:ext cx="1031875" cy="336550"/>
            <a:chOff x="4532" y="1229"/>
            <a:chExt cx="650" cy="212"/>
          </a:xfrm>
        </p:grpSpPr>
        <p:sp>
          <p:nvSpPr>
            <p:cNvPr id="130099" name="Rectangle 43"/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0100" name="Text Box 44"/>
            <p:cNvSpPr txBox="1">
              <a:spLocks noChangeArrowheads="1"/>
            </p:cNvSpPr>
            <p:nvPr/>
          </p:nvSpPr>
          <p:spPr bwMode="auto">
            <a:xfrm>
              <a:off x="4532" y="1229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223.1.2.1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130074" name="Line 45"/>
          <p:cNvSpPr>
            <a:spLocks noChangeShapeType="1"/>
          </p:cNvSpPr>
          <p:nvPr/>
        </p:nvSpPr>
        <p:spPr bwMode="auto">
          <a:xfrm flipH="1">
            <a:off x="6616700" y="2828925"/>
            <a:ext cx="0" cy="12906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5" name="Line 46"/>
          <p:cNvSpPr>
            <a:spLocks noChangeShapeType="1"/>
          </p:cNvSpPr>
          <p:nvPr/>
        </p:nvSpPr>
        <p:spPr bwMode="auto">
          <a:xfrm flipH="1">
            <a:off x="6007100" y="4110038"/>
            <a:ext cx="11858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6" name="Line 47"/>
          <p:cNvSpPr>
            <a:spLocks noChangeShapeType="1"/>
          </p:cNvSpPr>
          <p:nvPr/>
        </p:nvSpPr>
        <p:spPr bwMode="auto">
          <a:xfrm flipH="1" flipV="1">
            <a:off x="6003925" y="4102100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7" name="Line 48"/>
          <p:cNvSpPr>
            <a:spLocks noChangeShapeType="1"/>
          </p:cNvSpPr>
          <p:nvPr/>
        </p:nvSpPr>
        <p:spPr bwMode="auto">
          <a:xfrm flipH="1" flipV="1">
            <a:off x="7180263" y="4106863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0078" name="Object 7"/>
          <p:cNvGraphicFramePr>
            <a:graphicFrameLocks noChangeAspect="1"/>
          </p:cNvGraphicFramePr>
          <p:nvPr/>
        </p:nvGraphicFramePr>
        <p:xfrm>
          <a:off x="6965950" y="426561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855" name="Clip" r:id="rId10" imgW="1307079" imgH="1083682" progId="MS_ClipArt_Gallery.2">
                  <p:embed/>
                </p:oleObj>
              </mc:Choice>
              <mc:Fallback>
                <p:oleObj name="Clip" r:id="rId10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5950" y="426561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79" name="Object 8"/>
          <p:cNvGraphicFramePr>
            <a:graphicFrameLocks noChangeAspect="1"/>
          </p:cNvGraphicFramePr>
          <p:nvPr/>
        </p:nvGraphicFramePr>
        <p:xfrm>
          <a:off x="5708650" y="4279900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856" name="Clip" r:id="rId11" imgW="1307079" imgH="1083682" progId="MS_ClipArt_Gallery.2">
                  <p:embed/>
                </p:oleObj>
              </mc:Choice>
              <mc:Fallback>
                <p:oleObj name="Clip" r:id="rId11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4279900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0080" name="Group 51"/>
          <p:cNvGrpSpPr>
            <a:grpSpLocks/>
          </p:cNvGrpSpPr>
          <p:nvPr/>
        </p:nvGrpSpPr>
        <p:grpSpPr bwMode="auto">
          <a:xfrm>
            <a:off x="7151688" y="3984625"/>
            <a:ext cx="1031875" cy="336550"/>
            <a:chOff x="4532" y="1229"/>
            <a:chExt cx="650" cy="212"/>
          </a:xfrm>
        </p:grpSpPr>
        <p:sp>
          <p:nvSpPr>
            <p:cNvPr id="130097" name="Rectangle 52"/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0098" name="Text Box 53"/>
            <p:cNvSpPr txBox="1">
              <a:spLocks noChangeArrowheads="1"/>
            </p:cNvSpPr>
            <p:nvPr/>
          </p:nvSpPr>
          <p:spPr bwMode="auto">
            <a:xfrm>
              <a:off x="4532" y="1229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223.1.3.2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30081" name="Group 54"/>
          <p:cNvGrpSpPr>
            <a:grpSpLocks/>
          </p:cNvGrpSpPr>
          <p:nvPr/>
        </p:nvGrpSpPr>
        <p:grpSpPr bwMode="auto">
          <a:xfrm>
            <a:off x="5003800" y="4013200"/>
            <a:ext cx="1031875" cy="336550"/>
            <a:chOff x="4532" y="1229"/>
            <a:chExt cx="650" cy="212"/>
          </a:xfrm>
        </p:grpSpPr>
        <p:sp>
          <p:nvSpPr>
            <p:cNvPr id="130095" name="Rectangle 55"/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0096" name="Text Box 56"/>
            <p:cNvSpPr txBox="1">
              <a:spLocks noChangeArrowheads="1"/>
            </p:cNvSpPr>
            <p:nvPr/>
          </p:nvSpPr>
          <p:spPr bwMode="auto">
            <a:xfrm>
              <a:off x="4532" y="1229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223.1.3.1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30082" name="Group 57"/>
          <p:cNvGrpSpPr>
            <a:grpSpLocks/>
          </p:cNvGrpSpPr>
          <p:nvPr/>
        </p:nvGrpSpPr>
        <p:grpSpPr bwMode="auto">
          <a:xfrm>
            <a:off x="6003925" y="2874963"/>
            <a:ext cx="1144588" cy="336550"/>
            <a:chOff x="4532" y="1229"/>
            <a:chExt cx="721" cy="212"/>
          </a:xfrm>
        </p:grpSpPr>
        <p:sp>
          <p:nvSpPr>
            <p:cNvPr id="130093" name="Rectangle 58"/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0094" name="Text Box 59"/>
            <p:cNvSpPr txBox="1">
              <a:spLocks noChangeArrowheads="1"/>
            </p:cNvSpPr>
            <p:nvPr/>
          </p:nvSpPr>
          <p:spPr bwMode="auto">
            <a:xfrm>
              <a:off x="4532" y="1229"/>
              <a:ext cx="72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223.1.3.27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130083" name="Text Box 60"/>
          <p:cNvSpPr txBox="1">
            <a:spLocks noChangeArrowheads="1"/>
          </p:cNvSpPr>
          <p:nvPr/>
        </p:nvSpPr>
        <p:spPr bwMode="auto">
          <a:xfrm>
            <a:off x="3984625" y="5341938"/>
            <a:ext cx="50434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223.1.3.2 = 11011111 00000001 00000011 00000010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84" name="Freeform 61"/>
          <p:cNvSpPr>
            <a:spLocks/>
          </p:cNvSpPr>
          <p:nvPr/>
        </p:nvSpPr>
        <p:spPr bwMode="auto">
          <a:xfrm>
            <a:off x="5046663" y="5597525"/>
            <a:ext cx="892175" cy="92075"/>
          </a:xfrm>
          <a:custGeom>
            <a:avLst/>
            <a:gdLst>
              <a:gd name="T0" fmla="*/ 0 w 562"/>
              <a:gd name="T1" fmla="*/ 0 h 58"/>
              <a:gd name="T2" fmla="*/ 0 w 562"/>
              <a:gd name="T3" fmla="*/ 2147483646 h 58"/>
              <a:gd name="T4" fmla="*/ 2147483646 w 562"/>
              <a:gd name="T5" fmla="*/ 2147483646 h 58"/>
              <a:gd name="T6" fmla="*/ 2147483646 w 562"/>
              <a:gd name="T7" fmla="*/ 2147483646 h 58"/>
              <a:gd name="T8" fmla="*/ 0 60000 65536"/>
              <a:gd name="T9" fmla="*/ 0 60000 65536"/>
              <a:gd name="T10" fmla="*/ 0 60000 65536"/>
              <a:gd name="T11" fmla="*/ 0 60000 65536"/>
              <a:gd name="T12" fmla="*/ 0 w 562"/>
              <a:gd name="T13" fmla="*/ 0 h 58"/>
              <a:gd name="T14" fmla="*/ 562 w 562"/>
              <a:gd name="T15" fmla="*/ 58 h 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2" h="58">
                <a:moveTo>
                  <a:pt x="0" y="0"/>
                </a:moveTo>
                <a:lnTo>
                  <a:pt x="0" y="58"/>
                </a:lnTo>
                <a:lnTo>
                  <a:pt x="562" y="58"/>
                </a:lnTo>
                <a:lnTo>
                  <a:pt x="562" y="1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5" name="Freeform 62"/>
          <p:cNvSpPr>
            <a:spLocks/>
          </p:cNvSpPr>
          <p:nvPr/>
        </p:nvSpPr>
        <p:spPr bwMode="auto">
          <a:xfrm>
            <a:off x="6008688" y="5616575"/>
            <a:ext cx="892175" cy="79375"/>
          </a:xfrm>
          <a:custGeom>
            <a:avLst/>
            <a:gdLst>
              <a:gd name="T0" fmla="*/ 0 w 562"/>
              <a:gd name="T1" fmla="*/ 0 h 50"/>
              <a:gd name="T2" fmla="*/ 0 w 562"/>
              <a:gd name="T3" fmla="*/ 2147483646 h 50"/>
              <a:gd name="T4" fmla="*/ 2147483646 w 562"/>
              <a:gd name="T5" fmla="*/ 2147483646 h 50"/>
              <a:gd name="T6" fmla="*/ 2147483646 w 562"/>
              <a:gd name="T7" fmla="*/ 2147483646 h 50"/>
              <a:gd name="T8" fmla="*/ 0 60000 65536"/>
              <a:gd name="T9" fmla="*/ 0 60000 65536"/>
              <a:gd name="T10" fmla="*/ 0 60000 65536"/>
              <a:gd name="T11" fmla="*/ 0 60000 65536"/>
              <a:gd name="T12" fmla="*/ 0 w 562"/>
              <a:gd name="T13" fmla="*/ 0 h 50"/>
              <a:gd name="T14" fmla="*/ 562 w 56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2" h="50">
                <a:moveTo>
                  <a:pt x="0" y="0"/>
                </a:moveTo>
                <a:lnTo>
                  <a:pt x="0" y="50"/>
                </a:lnTo>
                <a:lnTo>
                  <a:pt x="562" y="50"/>
                </a:lnTo>
                <a:lnTo>
                  <a:pt x="562" y="8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6" name="Freeform 63"/>
          <p:cNvSpPr>
            <a:spLocks/>
          </p:cNvSpPr>
          <p:nvPr/>
        </p:nvSpPr>
        <p:spPr bwMode="auto">
          <a:xfrm>
            <a:off x="6973888" y="5619750"/>
            <a:ext cx="869950" cy="79375"/>
          </a:xfrm>
          <a:custGeom>
            <a:avLst/>
            <a:gdLst>
              <a:gd name="T0" fmla="*/ 0 w 562"/>
              <a:gd name="T1" fmla="*/ 0 h 50"/>
              <a:gd name="T2" fmla="*/ 0 w 562"/>
              <a:gd name="T3" fmla="*/ 2147483646 h 50"/>
              <a:gd name="T4" fmla="*/ 2147483646 w 562"/>
              <a:gd name="T5" fmla="*/ 2147483646 h 50"/>
              <a:gd name="T6" fmla="*/ 2147483646 w 562"/>
              <a:gd name="T7" fmla="*/ 2147483646 h 50"/>
              <a:gd name="T8" fmla="*/ 0 60000 65536"/>
              <a:gd name="T9" fmla="*/ 0 60000 65536"/>
              <a:gd name="T10" fmla="*/ 0 60000 65536"/>
              <a:gd name="T11" fmla="*/ 0 60000 65536"/>
              <a:gd name="T12" fmla="*/ 0 w 562"/>
              <a:gd name="T13" fmla="*/ 0 h 50"/>
              <a:gd name="T14" fmla="*/ 562 w 56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2" h="50">
                <a:moveTo>
                  <a:pt x="0" y="0"/>
                </a:moveTo>
                <a:lnTo>
                  <a:pt x="0" y="50"/>
                </a:lnTo>
                <a:lnTo>
                  <a:pt x="562" y="50"/>
                </a:lnTo>
                <a:lnTo>
                  <a:pt x="562" y="8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7" name="Freeform 64"/>
          <p:cNvSpPr>
            <a:spLocks/>
          </p:cNvSpPr>
          <p:nvPr/>
        </p:nvSpPr>
        <p:spPr bwMode="auto">
          <a:xfrm>
            <a:off x="7939088" y="5622925"/>
            <a:ext cx="869950" cy="79375"/>
          </a:xfrm>
          <a:custGeom>
            <a:avLst/>
            <a:gdLst>
              <a:gd name="T0" fmla="*/ 0 w 562"/>
              <a:gd name="T1" fmla="*/ 0 h 50"/>
              <a:gd name="T2" fmla="*/ 0 w 562"/>
              <a:gd name="T3" fmla="*/ 2147483646 h 50"/>
              <a:gd name="T4" fmla="*/ 2147483646 w 562"/>
              <a:gd name="T5" fmla="*/ 2147483646 h 50"/>
              <a:gd name="T6" fmla="*/ 2147483646 w 562"/>
              <a:gd name="T7" fmla="*/ 2147483646 h 50"/>
              <a:gd name="T8" fmla="*/ 0 60000 65536"/>
              <a:gd name="T9" fmla="*/ 0 60000 65536"/>
              <a:gd name="T10" fmla="*/ 0 60000 65536"/>
              <a:gd name="T11" fmla="*/ 0 60000 65536"/>
              <a:gd name="T12" fmla="*/ 0 w 562"/>
              <a:gd name="T13" fmla="*/ 0 h 50"/>
              <a:gd name="T14" fmla="*/ 562 w 56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2" h="50">
                <a:moveTo>
                  <a:pt x="0" y="0"/>
                </a:moveTo>
                <a:lnTo>
                  <a:pt x="0" y="50"/>
                </a:lnTo>
                <a:lnTo>
                  <a:pt x="562" y="50"/>
                </a:lnTo>
                <a:lnTo>
                  <a:pt x="562" y="8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8" name="Text Box 65"/>
          <p:cNvSpPr txBox="1">
            <a:spLocks noChangeArrowheads="1"/>
          </p:cNvSpPr>
          <p:nvPr/>
        </p:nvSpPr>
        <p:spPr bwMode="auto">
          <a:xfrm>
            <a:off x="5245100" y="5818188"/>
            <a:ext cx="522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89" name="Text Box 66"/>
          <p:cNvSpPr txBox="1">
            <a:spLocks noChangeArrowheads="1"/>
          </p:cNvSpPr>
          <p:nvPr/>
        </p:nvSpPr>
        <p:spPr bwMode="auto">
          <a:xfrm>
            <a:off x="6288088" y="5827713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90" name="Text Box 67"/>
          <p:cNvSpPr txBox="1">
            <a:spLocks noChangeArrowheads="1"/>
          </p:cNvSpPr>
          <p:nvPr/>
        </p:nvSpPr>
        <p:spPr bwMode="auto">
          <a:xfrm>
            <a:off x="8245475" y="5827713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91" name="Text Box 68"/>
          <p:cNvSpPr txBox="1">
            <a:spLocks noChangeArrowheads="1"/>
          </p:cNvSpPr>
          <p:nvPr/>
        </p:nvSpPr>
        <p:spPr bwMode="auto">
          <a:xfrm>
            <a:off x="7226300" y="5827713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3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0092" name="Rectangle 1"/>
          <p:cNvSpPr>
            <a:spLocks noChangeArrowheads="1"/>
          </p:cNvSpPr>
          <p:nvPr/>
        </p:nvSpPr>
        <p:spPr bwMode="auto">
          <a:xfrm>
            <a:off x="787400" y="6194425"/>
            <a:ext cx="71564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-Regular" charset="0"/>
              </a:rPr>
              <a:t>e.g., /etc/sysconfig/network-scripts/ifcfg-enp0s25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-Regular" charset="0"/>
              </a:rPr>
              <a:t>%ifup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709264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9F31DC6-3E05-2B46-A51E-A12E2F7F41C2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414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charset="-128"/>
              </a:rPr>
              <a:t>IP Addressing: Class-ful Addressing</a:t>
            </a:r>
          </a:p>
        </p:txBody>
      </p:sp>
      <p:sp>
        <p:nvSpPr>
          <p:cNvPr id="134147" name="Rectangle 67"/>
          <p:cNvSpPr>
            <a:spLocks noGrp="1" noChangeArrowheads="1"/>
          </p:cNvSpPr>
          <p:nvPr>
            <p:ph type="body" idx="1"/>
          </p:nvPr>
        </p:nvSpPr>
        <p:spPr>
          <a:xfrm>
            <a:off x="554038" y="1276350"/>
            <a:ext cx="8296275" cy="503238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en-US" sz="2400">
                <a:ea typeface="ＭＳ Ｐゴシック" charset="-128"/>
              </a:rPr>
              <a:t>given notion of </a:t>
            </a:r>
            <a:r>
              <a:rPr lang="ja-JP" altLang="en-US" sz="2400">
                <a:ea typeface="ＭＳ Ｐゴシック" charset="-128"/>
              </a:rPr>
              <a:t>“</a:t>
            </a:r>
            <a:r>
              <a:rPr lang="en-US" altLang="ja-JP" sz="2400">
                <a:ea typeface="ＭＳ Ｐゴシック" charset="-128"/>
              </a:rPr>
              <a:t>network</a:t>
            </a:r>
            <a:r>
              <a:rPr lang="ja-JP" altLang="en-US" sz="2400">
                <a:ea typeface="ＭＳ Ｐゴシック" charset="-128"/>
              </a:rPr>
              <a:t>”</a:t>
            </a:r>
            <a:r>
              <a:rPr lang="en-US" altLang="ja-JP" sz="2400">
                <a:ea typeface="ＭＳ Ｐゴシック" charset="-128"/>
              </a:rPr>
              <a:t>, let’s re-examine IP addresses: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134148" name="Text Box 68"/>
          <p:cNvSpPr txBox="1">
            <a:spLocks noChangeArrowheads="1"/>
          </p:cNvSpPr>
          <p:nvPr/>
        </p:nvSpPr>
        <p:spPr bwMode="auto">
          <a:xfrm>
            <a:off x="527050" y="1968500"/>
            <a:ext cx="775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400">
                <a:solidFill>
                  <a:srgbClr val="FF0000"/>
                </a:solidFill>
              </a:rPr>
              <a:t>“</a:t>
            </a:r>
            <a:r>
              <a:rPr lang="en-US" altLang="ja-JP" sz="2400">
                <a:solidFill>
                  <a:srgbClr val="FF0000"/>
                </a:solidFill>
              </a:rPr>
              <a:t>class-ful</a:t>
            </a:r>
            <a:r>
              <a:rPr lang="ja-JP" altLang="en-US" sz="2400">
                <a:solidFill>
                  <a:srgbClr val="FF0000"/>
                </a:solidFill>
              </a:rPr>
              <a:t>”</a:t>
            </a:r>
            <a:r>
              <a:rPr lang="en-US" altLang="ja-JP" sz="2400">
                <a:solidFill>
                  <a:srgbClr val="FF0000"/>
                </a:solidFill>
              </a:rPr>
              <a:t> addressing</a:t>
            </a:r>
            <a:r>
              <a:rPr lang="en-US" altLang="zh-CN" sz="2400">
                <a:solidFill>
                  <a:srgbClr val="FF0000"/>
                </a:solidFill>
                <a:ea typeface="宋体" charset="-122"/>
              </a:rPr>
              <a:t> in the original IP design</a:t>
            </a:r>
            <a:r>
              <a:rPr lang="en-US" altLang="ja-JP" sz="2400">
                <a:solidFill>
                  <a:srgbClr val="FF0000"/>
                </a:solidFill>
                <a:ea typeface="宋体" charset="-122"/>
              </a:rPr>
              <a:t>:</a:t>
            </a:r>
            <a:endParaRPr lang="en-US" altLang="en-US" sz="2400">
              <a:solidFill>
                <a:srgbClr val="FF0000"/>
              </a:solidFill>
              <a:ea typeface="宋体" charset="-122"/>
            </a:endParaRPr>
          </a:p>
        </p:txBody>
      </p:sp>
      <p:pic>
        <p:nvPicPr>
          <p:cNvPr id="134149" name="Picture 1" descr="ipclass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2795588"/>
            <a:ext cx="6465887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50" name="Text Box 60"/>
          <p:cNvSpPr txBox="1">
            <a:spLocks noChangeArrowheads="1"/>
          </p:cNvSpPr>
          <p:nvPr/>
        </p:nvSpPr>
        <p:spPr bwMode="auto">
          <a:xfrm>
            <a:off x="6797675" y="2968625"/>
            <a:ext cx="17907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1.0.0.0 to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127.255.255.255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4151" name="Text Box 60"/>
          <p:cNvSpPr txBox="1">
            <a:spLocks noChangeArrowheads="1"/>
          </p:cNvSpPr>
          <p:nvPr/>
        </p:nvSpPr>
        <p:spPr bwMode="auto">
          <a:xfrm>
            <a:off x="6810375" y="3622675"/>
            <a:ext cx="17748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128.0.0.0 to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191.255.255.255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4152" name="Text Box 62"/>
          <p:cNvSpPr txBox="1">
            <a:spLocks noChangeArrowheads="1"/>
          </p:cNvSpPr>
          <p:nvPr/>
        </p:nvSpPr>
        <p:spPr bwMode="auto">
          <a:xfrm>
            <a:off x="6788150" y="4194175"/>
            <a:ext cx="1822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192.0.0.0 to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223.255.255.255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4153" name="Text Box 63"/>
          <p:cNvSpPr txBox="1">
            <a:spLocks noChangeArrowheads="1"/>
          </p:cNvSpPr>
          <p:nvPr/>
        </p:nvSpPr>
        <p:spPr bwMode="auto">
          <a:xfrm>
            <a:off x="6791325" y="4757738"/>
            <a:ext cx="1822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224.0.0.0 to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239.255.255.255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4154" name="Text Box 63"/>
          <p:cNvSpPr txBox="1">
            <a:spLocks noChangeArrowheads="1"/>
          </p:cNvSpPr>
          <p:nvPr/>
        </p:nvSpPr>
        <p:spPr bwMode="auto">
          <a:xfrm>
            <a:off x="6796088" y="5440363"/>
            <a:ext cx="18415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240.0.0.0 to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255.255.255.255</a:t>
            </a:r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527125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12200" y="6565900"/>
            <a:ext cx="425450" cy="29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63F1E39-9FBA-E64E-9F2D-080E6D8E7B29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209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100013"/>
            <a:ext cx="8024813" cy="1143000"/>
          </a:xfrm>
        </p:spPr>
        <p:txBody>
          <a:bodyPr/>
          <a:lstStyle/>
          <a:p>
            <a:r>
              <a:rPr lang="en-US" altLang="en-US" sz="3200" dirty="0">
                <a:solidFill>
                  <a:srgbClr val="3333CC"/>
                </a:solidFill>
                <a:ea typeface="ＭＳ Ｐゴシック" charset="-128"/>
              </a:rPr>
              <a:t>Classless </a:t>
            </a:r>
            <a:r>
              <a:rPr lang="en-US" altLang="en-US" sz="3200" dirty="0" err="1">
                <a:solidFill>
                  <a:srgbClr val="3333CC"/>
                </a:solidFill>
                <a:ea typeface="ＭＳ Ｐゴシック" charset="-128"/>
              </a:rPr>
              <a:t>InterDomain</a:t>
            </a:r>
            <a:r>
              <a:rPr lang="en-US" altLang="en-US" sz="3200" dirty="0">
                <a:solidFill>
                  <a:srgbClr val="3333CC"/>
                </a:solidFill>
                <a:ea typeface="ＭＳ Ｐゴシック" charset="-128"/>
              </a:rPr>
              <a:t> Routing </a:t>
            </a:r>
            <a:br>
              <a:rPr lang="en-US" altLang="en-US" sz="3200" dirty="0">
                <a:solidFill>
                  <a:srgbClr val="3333CC"/>
                </a:solidFill>
                <a:ea typeface="ＭＳ Ｐゴシック" charset="-128"/>
              </a:rPr>
            </a:br>
            <a:r>
              <a:rPr lang="en-US" altLang="en-US" sz="3200" dirty="0">
                <a:solidFill>
                  <a:srgbClr val="3333CC"/>
                </a:solidFill>
                <a:ea typeface="ＭＳ Ｐゴシック" charset="-128"/>
              </a:rPr>
              <a:t>(CIDR) Address: Aggregation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3209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3400" y="1384301"/>
            <a:ext cx="8107363" cy="1754187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A CIDR address partitions an IP address into two parts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A prefix representing the network portion, and the rest (host part)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address format: </a:t>
            </a:r>
            <a:r>
              <a:rPr lang="en-US" altLang="en-US" sz="2000" dirty="0" err="1">
                <a:solidFill>
                  <a:srgbClr val="FF0000"/>
                </a:solidFill>
                <a:ea typeface="ＭＳ Ｐゴシック" charset="-128"/>
              </a:rPr>
              <a:t>a.b.c.d</a:t>
            </a:r>
            <a:r>
              <a:rPr lang="en-US" altLang="en-US" sz="2000" dirty="0">
                <a:solidFill>
                  <a:srgbClr val="FF0000"/>
                </a:solidFill>
                <a:ea typeface="ＭＳ Ｐゴシック" charset="-128"/>
              </a:rPr>
              <a:t>/x</a:t>
            </a:r>
            <a:r>
              <a:rPr lang="en-US" altLang="en-US" sz="2000" dirty="0">
                <a:ea typeface="ＭＳ Ｐゴシック" charset="-128"/>
              </a:rPr>
              <a:t>, where x is # bits in network portion of address</a:t>
            </a:r>
          </a:p>
        </p:txBody>
      </p:sp>
      <p:grpSp>
        <p:nvGrpSpPr>
          <p:cNvPr id="132100" name="Group 1028"/>
          <p:cNvGrpSpPr>
            <a:grpSpLocks/>
          </p:cNvGrpSpPr>
          <p:nvPr/>
        </p:nvGrpSpPr>
        <p:grpSpPr bwMode="auto">
          <a:xfrm>
            <a:off x="1423988" y="3457575"/>
            <a:ext cx="6124575" cy="1644650"/>
            <a:chOff x="1339" y="899"/>
            <a:chExt cx="3858" cy="1036"/>
          </a:xfrm>
        </p:grpSpPr>
        <p:sp>
          <p:nvSpPr>
            <p:cNvPr id="132102" name="Text Box 1029"/>
            <p:cNvSpPr txBox="1">
              <a:spLocks noChangeArrowheads="1"/>
            </p:cNvSpPr>
            <p:nvPr/>
          </p:nvSpPr>
          <p:spPr bwMode="auto">
            <a:xfrm>
              <a:off x="1339" y="1262"/>
              <a:ext cx="38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3333CC"/>
                  </a:solidFill>
                  <a:latin typeface="Arial" charset="0"/>
                </a:rPr>
                <a:t>11001000  00010111</a:t>
              </a:r>
              <a:r>
                <a:rPr lang="en-US" altLang="en-US" sz="2400">
                  <a:solidFill>
                    <a:srgbClr val="000000"/>
                  </a:solidFill>
                  <a:latin typeface="Arial" charset="0"/>
                </a:rPr>
                <a:t>  </a:t>
              </a:r>
              <a:r>
                <a:rPr lang="en-US" altLang="en-US" sz="2400">
                  <a:solidFill>
                    <a:srgbClr val="3333CC"/>
                  </a:solidFill>
                  <a:latin typeface="Arial" charset="0"/>
                </a:rPr>
                <a:t>0001000</a:t>
              </a:r>
              <a:r>
                <a:rPr lang="en-US" altLang="en-US" sz="2400">
                  <a:solidFill>
                    <a:srgbClr val="000000"/>
                  </a:solidFill>
                  <a:latin typeface="Arial" charset="0"/>
                </a:rPr>
                <a:t>0  00000000</a:t>
              </a: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32103" name="Text Box 1030"/>
            <p:cNvSpPr txBox="1">
              <a:spLocks noChangeArrowheads="1"/>
            </p:cNvSpPr>
            <p:nvPr/>
          </p:nvSpPr>
          <p:spPr bwMode="auto">
            <a:xfrm>
              <a:off x="2329" y="922"/>
              <a:ext cx="66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3333CC"/>
                  </a:solidFill>
                </a:rPr>
                <a:t>network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3333CC"/>
                  </a:solidFill>
                </a:rPr>
                <a:t>part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2104" name="Text Box 1031"/>
            <p:cNvSpPr txBox="1">
              <a:spLocks noChangeArrowheads="1"/>
            </p:cNvSpPr>
            <p:nvPr/>
          </p:nvSpPr>
          <p:spPr bwMode="auto">
            <a:xfrm>
              <a:off x="4468" y="899"/>
              <a:ext cx="413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host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part</a:t>
              </a:r>
            </a:p>
          </p:txBody>
        </p:sp>
        <p:sp>
          <p:nvSpPr>
            <p:cNvPr id="132105" name="Line 1032"/>
            <p:cNvSpPr>
              <a:spLocks noChangeShapeType="1"/>
            </p:cNvSpPr>
            <p:nvPr/>
          </p:nvSpPr>
          <p:spPr bwMode="auto">
            <a:xfrm>
              <a:off x="3020" y="1121"/>
              <a:ext cx="1021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06" name="Line 1033"/>
            <p:cNvSpPr>
              <a:spLocks noChangeShapeType="1"/>
            </p:cNvSpPr>
            <p:nvPr/>
          </p:nvSpPr>
          <p:spPr bwMode="auto">
            <a:xfrm flipH="1">
              <a:off x="1408" y="1118"/>
              <a:ext cx="924" cy="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07" name="Line 1034"/>
            <p:cNvSpPr>
              <a:spLocks noChangeShapeType="1"/>
            </p:cNvSpPr>
            <p:nvPr/>
          </p:nvSpPr>
          <p:spPr bwMode="auto">
            <a:xfrm flipH="1" flipV="1">
              <a:off x="4055" y="1123"/>
              <a:ext cx="436" cy="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08" name="Line 1035"/>
            <p:cNvSpPr>
              <a:spLocks noChangeShapeType="1"/>
            </p:cNvSpPr>
            <p:nvPr/>
          </p:nvSpPr>
          <p:spPr bwMode="auto">
            <a:xfrm flipV="1">
              <a:off x="4778" y="1121"/>
              <a:ext cx="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09" name="Text Box 1036"/>
            <p:cNvSpPr txBox="1">
              <a:spLocks noChangeArrowheads="1"/>
            </p:cNvSpPr>
            <p:nvPr/>
          </p:nvSpPr>
          <p:spPr bwMode="auto">
            <a:xfrm>
              <a:off x="2478" y="1647"/>
              <a:ext cx="149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200.23.16.0/23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132101" name="Text Box 1037"/>
          <p:cNvSpPr txBox="1">
            <a:spLocks noChangeArrowheads="1"/>
          </p:cNvSpPr>
          <p:nvPr/>
        </p:nvSpPr>
        <p:spPr bwMode="auto">
          <a:xfrm>
            <a:off x="207963" y="5121275"/>
            <a:ext cx="8716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Some systems use mask (1’s to indicate network bits), instead of the /x format</a:t>
            </a:r>
            <a:endParaRPr lang="en-US" altLang="en-US" sz="1800">
              <a:solidFill>
                <a:srgbClr val="00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5787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17596CC-6B5E-BB4B-8CEF-D9CFA482C325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6194" name="Freeform 3"/>
          <p:cNvSpPr>
            <a:spLocks/>
          </p:cNvSpPr>
          <p:nvPr/>
        </p:nvSpPr>
        <p:spPr bwMode="auto">
          <a:xfrm>
            <a:off x="157163" y="869950"/>
            <a:ext cx="5535612" cy="6242050"/>
          </a:xfrm>
          <a:custGeom>
            <a:avLst/>
            <a:gdLst>
              <a:gd name="T0" fmla="*/ 2147483646 w 3487"/>
              <a:gd name="T1" fmla="*/ 2147483646 h 3932"/>
              <a:gd name="T2" fmla="*/ 2147483646 w 3487"/>
              <a:gd name="T3" fmla="*/ 2147483646 h 3932"/>
              <a:gd name="T4" fmla="*/ 2147483646 w 3487"/>
              <a:gd name="T5" fmla="*/ 2147483646 h 3932"/>
              <a:gd name="T6" fmla="*/ 2147483646 w 3487"/>
              <a:gd name="T7" fmla="*/ 2147483646 h 3932"/>
              <a:gd name="T8" fmla="*/ 2147483646 w 3487"/>
              <a:gd name="T9" fmla="*/ 2147483646 h 3932"/>
              <a:gd name="T10" fmla="*/ 2147483646 w 3487"/>
              <a:gd name="T11" fmla="*/ 2147483646 h 3932"/>
              <a:gd name="T12" fmla="*/ 2147483646 w 3487"/>
              <a:gd name="T13" fmla="*/ 2147483646 h 3932"/>
              <a:gd name="T14" fmla="*/ 2147483646 w 3487"/>
              <a:gd name="T15" fmla="*/ 2147483646 h 3932"/>
              <a:gd name="T16" fmla="*/ 2147483646 w 3487"/>
              <a:gd name="T17" fmla="*/ 2147483646 h 3932"/>
              <a:gd name="T18" fmla="*/ 2147483646 w 3487"/>
              <a:gd name="T19" fmla="*/ 2147483646 h 3932"/>
              <a:gd name="T20" fmla="*/ 2147483646 w 3487"/>
              <a:gd name="T21" fmla="*/ 2147483646 h 39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487"/>
              <a:gd name="T34" fmla="*/ 0 h 3932"/>
              <a:gd name="T35" fmla="*/ 3487 w 3487"/>
              <a:gd name="T36" fmla="*/ 3932 h 393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487" h="3932">
                <a:moveTo>
                  <a:pt x="1695" y="122"/>
                </a:moveTo>
                <a:cubicBezTo>
                  <a:pt x="1399" y="199"/>
                  <a:pt x="701" y="197"/>
                  <a:pt x="449" y="557"/>
                </a:cubicBezTo>
                <a:cubicBezTo>
                  <a:pt x="197" y="917"/>
                  <a:pt x="250" y="1815"/>
                  <a:pt x="184" y="2285"/>
                </a:cubicBezTo>
                <a:cubicBezTo>
                  <a:pt x="118" y="2755"/>
                  <a:pt x="0" y="3144"/>
                  <a:pt x="52" y="3380"/>
                </a:cubicBezTo>
                <a:cubicBezTo>
                  <a:pt x="104" y="3616"/>
                  <a:pt x="221" y="3646"/>
                  <a:pt x="496" y="3701"/>
                </a:cubicBezTo>
                <a:cubicBezTo>
                  <a:pt x="771" y="3756"/>
                  <a:pt x="1242" y="3711"/>
                  <a:pt x="1705" y="3711"/>
                </a:cubicBezTo>
                <a:cubicBezTo>
                  <a:pt x="2168" y="3711"/>
                  <a:pt x="3057" y="3932"/>
                  <a:pt x="3272" y="3701"/>
                </a:cubicBezTo>
                <a:cubicBezTo>
                  <a:pt x="3487" y="3470"/>
                  <a:pt x="3097" y="2826"/>
                  <a:pt x="2998" y="2323"/>
                </a:cubicBezTo>
                <a:cubicBezTo>
                  <a:pt x="2899" y="1820"/>
                  <a:pt x="2806" y="1052"/>
                  <a:pt x="2677" y="680"/>
                </a:cubicBezTo>
                <a:cubicBezTo>
                  <a:pt x="2548" y="308"/>
                  <a:pt x="2389" y="188"/>
                  <a:pt x="2224" y="94"/>
                </a:cubicBezTo>
                <a:cubicBezTo>
                  <a:pt x="2059" y="0"/>
                  <a:pt x="1991" y="45"/>
                  <a:pt x="1695" y="122"/>
                </a:cubicBezTo>
                <a:close/>
              </a:path>
            </a:pathLst>
          </a:cu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6195" name="Rectangle 4"/>
          <p:cNvSpPr>
            <a:spLocks noGrp="1" noChangeArrowheads="1"/>
          </p:cNvSpPr>
          <p:nvPr>
            <p:ph type="title"/>
          </p:nvPr>
        </p:nvSpPr>
        <p:spPr>
          <a:xfrm>
            <a:off x="428625" y="0"/>
            <a:ext cx="8024813" cy="114300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CIDR Aggregation in BGP</a:t>
            </a:r>
          </a:p>
        </p:txBody>
      </p:sp>
      <p:sp>
        <p:nvSpPr>
          <p:cNvPr id="136196" name="Freeform 5"/>
          <p:cNvSpPr>
            <a:spLocks/>
          </p:cNvSpPr>
          <p:nvPr/>
        </p:nvSpPr>
        <p:spPr bwMode="auto">
          <a:xfrm rot="5265760">
            <a:off x="2153444" y="1146969"/>
            <a:ext cx="1612900" cy="2049462"/>
          </a:xfrm>
          <a:custGeom>
            <a:avLst/>
            <a:gdLst>
              <a:gd name="T0" fmla="*/ 2147483646 w 1223"/>
              <a:gd name="T1" fmla="*/ 2147483646 h 1291"/>
              <a:gd name="T2" fmla="*/ 2147483646 w 1223"/>
              <a:gd name="T3" fmla="*/ 2147483646 h 1291"/>
              <a:gd name="T4" fmla="*/ 2147483646 w 1223"/>
              <a:gd name="T5" fmla="*/ 2147483646 h 1291"/>
              <a:gd name="T6" fmla="*/ 2147483646 w 1223"/>
              <a:gd name="T7" fmla="*/ 2147483646 h 1291"/>
              <a:gd name="T8" fmla="*/ 2147483646 w 1223"/>
              <a:gd name="T9" fmla="*/ 2147483646 h 1291"/>
              <a:gd name="T10" fmla="*/ 2147483646 w 1223"/>
              <a:gd name="T11" fmla="*/ 2147483646 h 1291"/>
              <a:gd name="T12" fmla="*/ 2147483646 w 1223"/>
              <a:gd name="T13" fmla="*/ 2147483646 h 1291"/>
              <a:gd name="T14" fmla="*/ 2147483646 w 1223"/>
              <a:gd name="T15" fmla="*/ 2147483646 h 1291"/>
              <a:gd name="T16" fmla="*/ 2147483646 w 1223"/>
              <a:gd name="T17" fmla="*/ 2147483646 h 1291"/>
              <a:gd name="T18" fmla="*/ 2147483646 w 1223"/>
              <a:gd name="T19" fmla="*/ 2147483646 h 1291"/>
              <a:gd name="T20" fmla="*/ 2147483646 w 1223"/>
              <a:gd name="T21" fmla="*/ 2147483646 h 1291"/>
              <a:gd name="T22" fmla="*/ 2147483646 w 1223"/>
              <a:gd name="T23" fmla="*/ 2147483646 h 1291"/>
              <a:gd name="T24" fmla="*/ 2147483646 w 1223"/>
              <a:gd name="T25" fmla="*/ 2147483646 h 1291"/>
              <a:gd name="T26" fmla="*/ 2147483646 w 1223"/>
              <a:gd name="T27" fmla="*/ 2147483646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6197" name="Object 2"/>
          <p:cNvGraphicFramePr>
            <a:graphicFrameLocks noChangeAspect="1"/>
          </p:cNvGraphicFramePr>
          <p:nvPr/>
        </p:nvGraphicFramePr>
        <p:xfrm>
          <a:off x="3232150" y="1536700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94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2150" y="1536700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198" name="Line 7"/>
          <p:cNvSpPr>
            <a:spLocks noChangeShapeType="1"/>
          </p:cNvSpPr>
          <p:nvPr/>
        </p:nvSpPr>
        <p:spPr bwMode="auto">
          <a:xfrm flipH="1">
            <a:off x="2068513" y="2162175"/>
            <a:ext cx="1500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199" name="Line 8"/>
          <p:cNvSpPr>
            <a:spLocks noChangeShapeType="1"/>
          </p:cNvSpPr>
          <p:nvPr/>
        </p:nvSpPr>
        <p:spPr bwMode="auto">
          <a:xfrm flipH="1" flipV="1">
            <a:off x="3570288" y="1987550"/>
            <a:ext cx="3175" cy="165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0" name="Line 9"/>
          <p:cNvSpPr>
            <a:spLocks noChangeShapeType="1"/>
          </p:cNvSpPr>
          <p:nvPr/>
        </p:nvSpPr>
        <p:spPr bwMode="auto">
          <a:xfrm flipH="1">
            <a:off x="2070100" y="1933575"/>
            <a:ext cx="3175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6201" name="Object 3"/>
          <p:cNvGraphicFramePr>
            <a:graphicFrameLocks noChangeAspect="1"/>
          </p:cNvGraphicFramePr>
          <p:nvPr/>
        </p:nvGraphicFramePr>
        <p:xfrm>
          <a:off x="2622550" y="143192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95" name="Clip" r:id="rId6" imgW="1307079" imgH="1083682" progId="MS_ClipArt_Gallery.2">
                  <p:embed/>
                </p:oleObj>
              </mc:Choice>
              <mc:Fallback>
                <p:oleObj name="Clip" r:id="rId6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2550" y="143192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02" name="Object 4"/>
          <p:cNvGraphicFramePr>
            <a:graphicFrameLocks noChangeAspect="1"/>
          </p:cNvGraphicFramePr>
          <p:nvPr/>
        </p:nvGraphicFramePr>
        <p:xfrm>
          <a:off x="1993900" y="156527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96" name="Clip" r:id="rId7" imgW="1307079" imgH="1083682" progId="MS_ClipArt_Gallery.2">
                  <p:embed/>
                </p:oleObj>
              </mc:Choice>
              <mc:Fallback>
                <p:oleObj name="Clip" r:id="rId7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156527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03" name="Line 12"/>
          <p:cNvSpPr>
            <a:spLocks noChangeShapeType="1"/>
          </p:cNvSpPr>
          <p:nvPr/>
        </p:nvSpPr>
        <p:spPr bwMode="auto">
          <a:xfrm flipH="1">
            <a:off x="2698750" y="2171700"/>
            <a:ext cx="3175" cy="796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4" name="Rectangle 13"/>
          <p:cNvSpPr>
            <a:spLocks noChangeArrowheads="1"/>
          </p:cNvSpPr>
          <p:nvPr/>
        </p:nvSpPr>
        <p:spPr bwMode="auto">
          <a:xfrm>
            <a:off x="2571750" y="2638425"/>
            <a:ext cx="309563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6205" name="Freeform 14"/>
          <p:cNvSpPr>
            <a:spLocks/>
          </p:cNvSpPr>
          <p:nvPr/>
        </p:nvSpPr>
        <p:spPr bwMode="auto">
          <a:xfrm>
            <a:off x="465138" y="5149850"/>
            <a:ext cx="1539875" cy="1490663"/>
          </a:xfrm>
          <a:custGeom>
            <a:avLst/>
            <a:gdLst>
              <a:gd name="T0" fmla="*/ 2147483646 w 970"/>
              <a:gd name="T1" fmla="*/ 2147483646 h 939"/>
              <a:gd name="T2" fmla="*/ 2147483646 w 970"/>
              <a:gd name="T3" fmla="*/ 2147483646 h 939"/>
              <a:gd name="T4" fmla="*/ 2147483646 w 970"/>
              <a:gd name="T5" fmla="*/ 2147483646 h 939"/>
              <a:gd name="T6" fmla="*/ 2147483646 w 970"/>
              <a:gd name="T7" fmla="*/ 2147483646 h 939"/>
              <a:gd name="T8" fmla="*/ 2147483646 w 970"/>
              <a:gd name="T9" fmla="*/ 2147483646 h 939"/>
              <a:gd name="T10" fmla="*/ 2147483646 w 970"/>
              <a:gd name="T11" fmla="*/ 2147483646 h 939"/>
              <a:gd name="T12" fmla="*/ 2147483646 w 970"/>
              <a:gd name="T13" fmla="*/ 2147483646 h 939"/>
              <a:gd name="T14" fmla="*/ 2147483646 w 970"/>
              <a:gd name="T15" fmla="*/ 2147483646 h 939"/>
              <a:gd name="T16" fmla="*/ 2147483646 w 970"/>
              <a:gd name="T17" fmla="*/ 2147483646 h 939"/>
              <a:gd name="T18" fmla="*/ 2147483646 w 970"/>
              <a:gd name="T19" fmla="*/ 2147483646 h 939"/>
              <a:gd name="T20" fmla="*/ 2147483646 w 970"/>
              <a:gd name="T21" fmla="*/ 2147483646 h 939"/>
              <a:gd name="T22" fmla="*/ 2147483646 w 970"/>
              <a:gd name="T23" fmla="*/ 2147483646 h 939"/>
              <a:gd name="T24" fmla="*/ 2147483646 w 970"/>
              <a:gd name="T25" fmla="*/ 2147483646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6206" name="Group 15"/>
          <p:cNvGrpSpPr>
            <a:grpSpLocks/>
          </p:cNvGrpSpPr>
          <p:nvPr/>
        </p:nvGrpSpPr>
        <p:grpSpPr bwMode="auto">
          <a:xfrm>
            <a:off x="901700" y="4860925"/>
            <a:ext cx="711200" cy="381000"/>
            <a:chOff x="3600" y="219"/>
            <a:chExt cx="360" cy="175"/>
          </a:xfrm>
        </p:grpSpPr>
        <p:sp>
          <p:nvSpPr>
            <p:cNvPr id="136390" name="Oval 1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6391" name="Line 1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92" name="Line 1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93" name="Rectangle 1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36394" name="Oval 2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36395" name="Group 2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36400" name="Line 2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401" name="Line 2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402" name="Line 2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6396" name="Group 2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36397" name="Line 2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98" name="Line 2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99" name="Line 2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36207" name="Line 29"/>
          <p:cNvSpPr>
            <a:spLocks noChangeShapeType="1"/>
          </p:cNvSpPr>
          <p:nvPr/>
        </p:nvSpPr>
        <p:spPr bwMode="auto">
          <a:xfrm flipH="1">
            <a:off x="1220788" y="5253038"/>
            <a:ext cx="0" cy="704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8" name="Line 30"/>
          <p:cNvSpPr>
            <a:spLocks noChangeShapeType="1"/>
          </p:cNvSpPr>
          <p:nvPr/>
        </p:nvSpPr>
        <p:spPr bwMode="auto">
          <a:xfrm flipH="1" flipV="1">
            <a:off x="701675" y="5957888"/>
            <a:ext cx="101917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9" name="Line 31"/>
          <p:cNvSpPr>
            <a:spLocks noChangeShapeType="1"/>
          </p:cNvSpPr>
          <p:nvPr/>
        </p:nvSpPr>
        <p:spPr bwMode="auto">
          <a:xfrm flipH="1" flipV="1">
            <a:off x="712788" y="5973763"/>
            <a:ext cx="3175" cy="169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0" name="Line 32"/>
          <p:cNvSpPr>
            <a:spLocks noChangeShapeType="1"/>
          </p:cNvSpPr>
          <p:nvPr/>
        </p:nvSpPr>
        <p:spPr bwMode="auto">
          <a:xfrm flipH="1" flipV="1">
            <a:off x="1708150" y="5959475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6211" name="Object 5"/>
          <p:cNvGraphicFramePr>
            <a:graphicFrameLocks noChangeAspect="1"/>
          </p:cNvGraphicFramePr>
          <p:nvPr/>
        </p:nvGraphicFramePr>
        <p:xfrm>
          <a:off x="1255713" y="606107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97" name="Clip" r:id="rId8" imgW="1307079" imgH="1083682" progId="MS_ClipArt_Gallery.2">
                  <p:embed/>
                </p:oleObj>
              </mc:Choice>
              <mc:Fallback>
                <p:oleObj name="Clip" r:id="rId8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13" y="606107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12" name="Object 6"/>
          <p:cNvGraphicFramePr>
            <a:graphicFrameLocks noChangeAspect="1"/>
          </p:cNvGraphicFramePr>
          <p:nvPr/>
        </p:nvGraphicFramePr>
        <p:xfrm>
          <a:off x="608013" y="607536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98" name="Clip" r:id="rId9" imgW="1307079" imgH="1083682" progId="MS_ClipArt_Gallery.2">
                  <p:embed/>
                </p:oleObj>
              </mc:Choice>
              <mc:Fallback>
                <p:oleObj name="Clip" r:id="rId9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607536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13" name="Rectangle 35"/>
          <p:cNvSpPr>
            <a:spLocks noChangeArrowheads="1"/>
          </p:cNvSpPr>
          <p:nvPr/>
        </p:nvSpPr>
        <p:spPr bwMode="auto">
          <a:xfrm>
            <a:off x="1162050" y="5353050"/>
            <a:ext cx="128588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6214" name="Freeform 36"/>
          <p:cNvSpPr>
            <a:spLocks/>
          </p:cNvSpPr>
          <p:nvPr/>
        </p:nvSpPr>
        <p:spPr bwMode="auto">
          <a:xfrm>
            <a:off x="3494088" y="5168900"/>
            <a:ext cx="1539875" cy="1490663"/>
          </a:xfrm>
          <a:custGeom>
            <a:avLst/>
            <a:gdLst>
              <a:gd name="T0" fmla="*/ 2147483646 w 970"/>
              <a:gd name="T1" fmla="*/ 2147483646 h 939"/>
              <a:gd name="T2" fmla="*/ 2147483646 w 970"/>
              <a:gd name="T3" fmla="*/ 2147483646 h 939"/>
              <a:gd name="T4" fmla="*/ 2147483646 w 970"/>
              <a:gd name="T5" fmla="*/ 2147483646 h 939"/>
              <a:gd name="T6" fmla="*/ 2147483646 w 970"/>
              <a:gd name="T7" fmla="*/ 2147483646 h 939"/>
              <a:gd name="T8" fmla="*/ 2147483646 w 970"/>
              <a:gd name="T9" fmla="*/ 2147483646 h 939"/>
              <a:gd name="T10" fmla="*/ 2147483646 w 970"/>
              <a:gd name="T11" fmla="*/ 2147483646 h 939"/>
              <a:gd name="T12" fmla="*/ 2147483646 w 970"/>
              <a:gd name="T13" fmla="*/ 2147483646 h 939"/>
              <a:gd name="T14" fmla="*/ 2147483646 w 970"/>
              <a:gd name="T15" fmla="*/ 2147483646 h 939"/>
              <a:gd name="T16" fmla="*/ 2147483646 w 970"/>
              <a:gd name="T17" fmla="*/ 2147483646 h 939"/>
              <a:gd name="T18" fmla="*/ 2147483646 w 970"/>
              <a:gd name="T19" fmla="*/ 2147483646 h 939"/>
              <a:gd name="T20" fmla="*/ 2147483646 w 970"/>
              <a:gd name="T21" fmla="*/ 2147483646 h 939"/>
              <a:gd name="T22" fmla="*/ 2147483646 w 970"/>
              <a:gd name="T23" fmla="*/ 2147483646 h 939"/>
              <a:gd name="T24" fmla="*/ 2147483646 w 970"/>
              <a:gd name="T25" fmla="*/ 2147483646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6215" name="Group 37"/>
          <p:cNvGrpSpPr>
            <a:grpSpLocks/>
          </p:cNvGrpSpPr>
          <p:nvPr/>
        </p:nvGrpSpPr>
        <p:grpSpPr bwMode="auto">
          <a:xfrm>
            <a:off x="3930650" y="4879975"/>
            <a:ext cx="711200" cy="381000"/>
            <a:chOff x="3600" y="219"/>
            <a:chExt cx="360" cy="175"/>
          </a:xfrm>
        </p:grpSpPr>
        <p:sp>
          <p:nvSpPr>
            <p:cNvPr id="136377" name="Oval 3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6378" name="Line 3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79" name="Line 4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80" name="Rectangle 4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36381" name="Oval 4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36382" name="Group 4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36387" name="Line 4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88" name="Line 4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89" name="Line 4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6383" name="Group 4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36384" name="Line 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85" name="Line 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86" name="Line 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36216" name="Line 51"/>
          <p:cNvSpPr>
            <a:spLocks noChangeShapeType="1"/>
          </p:cNvSpPr>
          <p:nvPr/>
        </p:nvSpPr>
        <p:spPr bwMode="auto">
          <a:xfrm flipH="1">
            <a:off x="4249738" y="5272088"/>
            <a:ext cx="0" cy="704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7" name="Line 52"/>
          <p:cNvSpPr>
            <a:spLocks noChangeShapeType="1"/>
          </p:cNvSpPr>
          <p:nvPr/>
        </p:nvSpPr>
        <p:spPr bwMode="auto">
          <a:xfrm flipH="1" flipV="1">
            <a:off x="3730625" y="5976938"/>
            <a:ext cx="101917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8" name="Line 53"/>
          <p:cNvSpPr>
            <a:spLocks noChangeShapeType="1"/>
          </p:cNvSpPr>
          <p:nvPr/>
        </p:nvSpPr>
        <p:spPr bwMode="auto">
          <a:xfrm flipH="1" flipV="1">
            <a:off x="3741738" y="5992813"/>
            <a:ext cx="3175" cy="169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9" name="Line 54"/>
          <p:cNvSpPr>
            <a:spLocks noChangeShapeType="1"/>
          </p:cNvSpPr>
          <p:nvPr/>
        </p:nvSpPr>
        <p:spPr bwMode="auto">
          <a:xfrm flipH="1" flipV="1">
            <a:off x="4737100" y="5978525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6220" name="Object 7"/>
          <p:cNvGraphicFramePr>
            <a:graphicFrameLocks noChangeAspect="1"/>
          </p:cNvGraphicFramePr>
          <p:nvPr/>
        </p:nvGraphicFramePr>
        <p:xfrm>
          <a:off x="4284663" y="6080125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99" name="Clip" r:id="rId10" imgW="1307079" imgH="1083682" progId="MS_ClipArt_Gallery.2">
                  <p:embed/>
                </p:oleObj>
              </mc:Choice>
              <mc:Fallback>
                <p:oleObj name="Clip" r:id="rId10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6080125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21" name="Object 8"/>
          <p:cNvGraphicFramePr>
            <a:graphicFrameLocks noChangeAspect="1"/>
          </p:cNvGraphicFramePr>
          <p:nvPr/>
        </p:nvGraphicFramePr>
        <p:xfrm>
          <a:off x="3636963" y="609441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00" name="Clip" r:id="rId11" imgW="1307079" imgH="1083682" progId="MS_ClipArt_Gallery.2">
                  <p:embed/>
                </p:oleObj>
              </mc:Choice>
              <mc:Fallback>
                <p:oleObj name="Clip" r:id="rId11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609441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22" name="Rectangle 57"/>
          <p:cNvSpPr>
            <a:spLocks noChangeArrowheads="1"/>
          </p:cNvSpPr>
          <p:nvPr/>
        </p:nvSpPr>
        <p:spPr bwMode="auto">
          <a:xfrm>
            <a:off x="4191000" y="5372100"/>
            <a:ext cx="128588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grpSp>
        <p:nvGrpSpPr>
          <p:cNvPr id="136223" name="Group 58"/>
          <p:cNvGrpSpPr>
            <a:grpSpLocks/>
          </p:cNvGrpSpPr>
          <p:nvPr/>
        </p:nvGrpSpPr>
        <p:grpSpPr bwMode="auto">
          <a:xfrm>
            <a:off x="2368550" y="2974975"/>
            <a:ext cx="711200" cy="381000"/>
            <a:chOff x="3600" y="219"/>
            <a:chExt cx="360" cy="175"/>
          </a:xfrm>
        </p:grpSpPr>
        <p:sp>
          <p:nvSpPr>
            <p:cNvPr id="136364" name="Oval 5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6365" name="Line 6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66" name="Line 6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67" name="Rectangle 6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36368" name="Oval 6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36369" name="Group 6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36374" name="Line 6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75" name="Line 6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76" name="Line 6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6370" name="Group 6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36371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72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373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36224" name="Line 72"/>
          <p:cNvSpPr>
            <a:spLocks noChangeShapeType="1"/>
          </p:cNvSpPr>
          <p:nvPr/>
        </p:nvSpPr>
        <p:spPr bwMode="auto">
          <a:xfrm flipH="1" flipV="1">
            <a:off x="2951163" y="1892300"/>
            <a:ext cx="3175" cy="265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5" name="Rectangle 73"/>
          <p:cNvSpPr>
            <a:spLocks noChangeArrowheads="1"/>
          </p:cNvSpPr>
          <p:nvPr/>
        </p:nvSpPr>
        <p:spPr bwMode="auto">
          <a:xfrm>
            <a:off x="2895600" y="1928813"/>
            <a:ext cx="109538" cy="195262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6226" name="Line 74"/>
          <p:cNvSpPr>
            <a:spLocks noChangeShapeType="1"/>
          </p:cNvSpPr>
          <p:nvPr/>
        </p:nvSpPr>
        <p:spPr bwMode="auto">
          <a:xfrm flipV="1">
            <a:off x="1433513" y="3348038"/>
            <a:ext cx="1114425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7" name="Line 75"/>
          <p:cNvSpPr>
            <a:spLocks noChangeShapeType="1"/>
          </p:cNvSpPr>
          <p:nvPr/>
        </p:nvSpPr>
        <p:spPr bwMode="auto">
          <a:xfrm flipH="1" flipV="1">
            <a:off x="2947988" y="3328988"/>
            <a:ext cx="1276350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8" name="Line 76"/>
          <p:cNvSpPr>
            <a:spLocks noChangeShapeType="1"/>
          </p:cNvSpPr>
          <p:nvPr/>
        </p:nvSpPr>
        <p:spPr bwMode="auto">
          <a:xfrm flipH="1" flipV="1">
            <a:off x="1624013" y="5091113"/>
            <a:ext cx="2305050" cy="9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6229" name="Group 231"/>
          <p:cNvGrpSpPr>
            <a:grpSpLocks/>
          </p:cNvGrpSpPr>
          <p:nvPr/>
        </p:nvGrpSpPr>
        <p:grpSpPr bwMode="auto">
          <a:xfrm>
            <a:off x="4922838" y="1130300"/>
            <a:ext cx="2743200" cy="2603500"/>
            <a:chOff x="2497" y="49"/>
            <a:chExt cx="1728" cy="1605"/>
          </a:xfrm>
        </p:grpSpPr>
        <p:sp>
          <p:nvSpPr>
            <p:cNvPr id="136297" name="Freeform 114"/>
            <p:cNvSpPr>
              <a:spLocks/>
            </p:cNvSpPr>
            <p:nvPr/>
          </p:nvSpPr>
          <p:spPr bwMode="auto">
            <a:xfrm>
              <a:off x="2653" y="49"/>
              <a:ext cx="1572" cy="1605"/>
            </a:xfrm>
            <a:custGeom>
              <a:avLst/>
              <a:gdLst>
                <a:gd name="T0" fmla="*/ 242 w 1572"/>
                <a:gd name="T1" fmla="*/ 23243 h 1275"/>
                <a:gd name="T2" fmla="*/ 198 w 1572"/>
                <a:gd name="T3" fmla="*/ 75674 h 1275"/>
                <a:gd name="T4" fmla="*/ 149 w 1572"/>
                <a:gd name="T5" fmla="*/ 202489 h 1275"/>
                <a:gd name="T6" fmla="*/ 98 w 1572"/>
                <a:gd name="T7" fmla="*/ 463273 h 1275"/>
                <a:gd name="T8" fmla="*/ 62 w 1572"/>
                <a:gd name="T9" fmla="*/ 728028 h 1275"/>
                <a:gd name="T10" fmla="*/ 42 w 1572"/>
                <a:gd name="T11" fmla="*/ 946604 h 1275"/>
                <a:gd name="T12" fmla="*/ 22 w 1572"/>
                <a:gd name="T13" fmla="*/ 1294084 h 1275"/>
                <a:gd name="T14" fmla="*/ 3 w 1572"/>
                <a:gd name="T15" fmla="*/ 1819118 h 1275"/>
                <a:gd name="T16" fmla="*/ 0 w 1572"/>
                <a:gd name="T17" fmla="*/ 2111885 h 1275"/>
                <a:gd name="T18" fmla="*/ 3 w 1572"/>
                <a:gd name="T19" fmla="*/ 2444483 h 1275"/>
                <a:gd name="T20" fmla="*/ 22 w 1572"/>
                <a:gd name="T21" fmla="*/ 2828631 h 1275"/>
                <a:gd name="T22" fmla="*/ 55 w 1572"/>
                <a:gd name="T23" fmla="*/ 3157669 h 1275"/>
                <a:gd name="T24" fmla="*/ 99 w 1572"/>
                <a:gd name="T25" fmla="*/ 3422312 h 1275"/>
                <a:gd name="T26" fmla="*/ 162 w 1572"/>
                <a:gd name="T27" fmla="*/ 3614300 h 1275"/>
                <a:gd name="T28" fmla="*/ 235 w 1572"/>
                <a:gd name="T29" fmla="*/ 3738822 h 1275"/>
                <a:gd name="T30" fmla="*/ 298 w 1572"/>
                <a:gd name="T31" fmla="*/ 3799781 h 1275"/>
                <a:gd name="T32" fmla="*/ 334 w 1572"/>
                <a:gd name="T33" fmla="*/ 3791068 h 1275"/>
                <a:gd name="T34" fmla="*/ 390 w 1572"/>
                <a:gd name="T35" fmla="*/ 3716277 h 1275"/>
                <a:gd name="T36" fmla="*/ 463 w 1572"/>
                <a:gd name="T37" fmla="*/ 3610127 h 1275"/>
                <a:gd name="T38" fmla="*/ 506 w 1572"/>
                <a:gd name="T39" fmla="*/ 3577072 h 1275"/>
                <a:gd name="T40" fmla="*/ 540 w 1572"/>
                <a:gd name="T41" fmla="*/ 3580961 h 1275"/>
                <a:gd name="T42" fmla="*/ 596 w 1572"/>
                <a:gd name="T43" fmla="*/ 3665554 h 1275"/>
                <a:gd name="T44" fmla="*/ 660 w 1572"/>
                <a:gd name="T45" fmla="*/ 3791068 h 1275"/>
                <a:gd name="T46" fmla="*/ 743 w 1572"/>
                <a:gd name="T47" fmla="*/ 3889395 h 1275"/>
                <a:gd name="T48" fmla="*/ 853 w 1572"/>
                <a:gd name="T49" fmla="*/ 3958948 h 1275"/>
                <a:gd name="T50" fmla="*/ 982 w 1572"/>
                <a:gd name="T51" fmla="*/ 4013319 h 1275"/>
                <a:gd name="T52" fmla="*/ 1088 w 1572"/>
                <a:gd name="T53" fmla="*/ 4011181 h 1275"/>
                <a:gd name="T54" fmla="*/ 1152 w 1572"/>
                <a:gd name="T55" fmla="*/ 3969101 h 1275"/>
                <a:gd name="T56" fmla="*/ 1254 w 1572"/>
                <a:gd name="T57" fmla="*/ 3882155 h 1275"/>
                <a:gd name="T58" fmla="*/ 1409 w 1572"/>
                <a:gd name="T59" fmla="*/ 3676623 h 1275"/>
                <a:gd name="T60" fmla="*/ 1476 w 1572"/>
                <a:gd name="T61" fmla="*/ 3543260 h 1275"/>
                <a:gd name="T62" fmla="*/ 1529 w 1572"/>
                <a:gd name="T63" fmla="*/ 3391156 h 1275"/>
                <a:gd name="T64" fmla="*/ 1562 w 1572"/>
                <a:gd name="T65" fmla="*/ 3230053 h 1275"/>
                <a:gd name="T66" fmla="*/ 1572 w 1572"/>
                <a:gd name="T67" fmla="*/ 3022360 h 1275"/>
                <a:gd name="T68" fmla="*/ 1562 w 1572"/>
                <a:gd name="T69" fmla="*/ 2789958 h 1275"/>
                <a:gd name="T70" fmla="*/ 1530 w 1572"/>
                <a:gd name="T71" fmla="*/ 2439673 h 1275"/>
                <a:gd name="T72" fmla="*/ 1484 w 1572"/>
                <a:gd name="T73" fmla="*/ 1989746 h 1275"/>
                <a:gd name="T74" fmla="*/ 1467 w 1572"/>
                <a:gd name="T75" fmla="*/ 1769659 h 1275"/>
                <a:gd name="T76" fmla="*/ 1464 w 1572"/>
                <a:gd name="T77" fmla="*/ 1568361 h 1275"/>
                <a:gd name="T78" fmla="*/ 1479 w 1572"/>
                <a:gd name="T79" fmla="*/ 1202083 h 1275"/>
                <a:gd name="T80" fmla="*/ 1484 w 1572"/>
                <a:gd name="T81" fmla="*/ 979026 h 1275"/>
                <a:gd name="T82" fmla="*/ 1477 w 1572"/>
                <a:gd name="T83" fmla="*/ 819688 h 1275"/>
                <a:gd name="T84" fmla="*/ 1450 w 1572"/>
                <a:gd name="T85" fmla="*/ 685738 h 1275"/>
                <a:gd name="T86" fmla="*/ 1396 w 1572"/>
                <a:gd name="T87" fmla="*/ 592947 h 1275"/>
                <a:gd name="T88" fmla="*/ 1318 w 1572"/>
                <a:gd name="T89" fmla="*/ 544745 h 1275"/>
                <a:gd name="T90" fmla="*/ 1221 w 1572"/>
                <a:gd name="T91" fmla="*/ 523374 h 1275"/>
                <a:gd name="T92" fmla="*/ 1071 w 1572"/>
                <a:gd name="T93" fmla="*/ 515351 h 1275"/>
                <a:gd name="T94" fmla="*/ 899 w 1572"/>
                <a:gd name="T95" fmla="*/ 502497 h 1275"/>
                <a:gd name="T96" fmla="*/ 805 w 1572"/>
                <a:gd name="T97" fmla="*/ 463273 h 1275"/>
                <a:gd name="T98" fmla="*/ 713 w 1572"/>
                <a:gd name="T99" fmla="*/ 386503 h 1275"/>
                <a:gd name="T100" fmla="*/ 530 w 1572"/>
                <a:gd name="T101" fmla="*/ 184492 h 1275"/>
                <a:gd name="T102" fmla="*/ 411 w 1572"/>
                <a:gd name="T103" fmla="*/ 60115 h 1275"/>
                <a:gd name="T104" fmla="*/ 337 w 1572"/>
                <a:gd name="T105" fmla="*/ 9721 h 127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572"/>
                <a:gd name="T160" fmla="*/ 0 h 1275"/>
                <a:gd name="T161" fmla="*/ 1572 w 1572"/>
                <a:gd name="T162" fmla="*/ 1275 h 127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572" h="1275">
                  <a:moveTo>
                    <a:pt x="285" y="0"/>
                  </a:moveTo>
                  <a:lnTo>
                    <a:pt x="274" y="1"/>
                  </a:lnTo>
                  <a:lnTo>
                    <a:pt x="262" y="3"/>
                  </a:lnTo>
                  <a:lnTo>
                    <a:pt x="252" y="4"/>
                  </a:lnTo>
                  <a:lnTo>
                    <a:pt x="242" y="7"/>
                  </a:lnTo>
                  <a:lnTo>
                    <a:pt x="232" y="10"/>
                  </a:lnTo>
                  <a:lnTo>
                    <a:pt x="222" y="13"/>
                  </a:lnTo>
                  <a:lnTo>
                    <a:pt x="214" y="16"/>
                  </a:lnTo>
                  <a:lnTo>
                    <a:pt x="205" y="20"/>
                  </a:lnTo>
                  <a:lnTo>
                    <a:pt x="198" y="24"/>
                  </a:lnTo>
                  <a:lnTo>
                    <a:pt x="189" y="29"/>
                  </a:lnTo>
                  <a:lnTo>
                    <a:pt x="182" y="34"/>
                  </a:lnTo>
                  <a:lnTo>
                    <a:pt x="175" y="40"/>
                  </a:lnTo>
                  <a:lnTo>
                    <a:pt x="161" y="51"/>
                  </a:lnTo>
                  <a:lnTo>
                    <a:pt x="149" y="64"/>
                  </a:lnTo>
                  <a:lnTo>
                    <a:pt x="138" y="79"/>
                  </a:lnTo>
                  <a:lnTo>
                    <a:pt x="126" y="94"/>
                  </a:lnTo>
                  <a:lnTo>
                    <a:pt x="116" y="111"/>
                  </a:lnTo>
                  <a:lnTo>
                    <a:pt x="106" y="129"/>
                  </a:lnTo>
                  <a:lnTo>
                    <a:pt x="98" y="147"/>
                  </a:lnTo>
                  <a:lnTo>
                    <a:pt x="88" y="167"/>
                  </a:lnTo>
                  <a:lnTo>
                    <a:pt x="79" y="187"/>
                  </a:lnTo>
                  <a:lnTo>
                    <a:pt x="70" y="208"/>
                  </a:lnTo>
                  <a:lnTo>
                    <a:pt x="66" y="220"/>
                  </a:lnTo>
                  <a:lnTo>
                    <a:pt x="62" y="231"/>
                  </a:lnTo>
                  <a:lnTo>
                    <a:pt x="58" y="244"/>
                  </a:lnTo>
                  <a:lnTo>
                    <a:pt x="53" y="257"/>
                  </a:lnTo>
                  <a:lnTo>
                    <a:pt x="49" y="271"/>
                  </a:lnTo>
                  <a:lnTo>
                    <a:pt x="46" y="284"/>
                  </a:lnTo>
                  <a:lnTo>
                    <a:pt x="42" y="300"/>
                  </a:lnTo>
                  <a:lnTo>
                    <a:pt x="39" y="314"/>
                  </a:lnTo>
                  <a:lnTo>
                    <a:pt x="36" y="330"/>
                  </a:lnTo>
                  <a:lnTo>
                    <a:pt x="33" y="346"/>
                  </a:lnTo>
                  <a:lnTo>
                    <a:pt x="26" y="377"/>
                  </a:lnTo>
                  <a:lnTo>
                    <a:pt x="22" y="410"/>
                  </a:lnTo>
                  <a:lnTo>
                    <a:pt x="16" y="443"/>
                  </a:lnTo>
                  <a:lnTo>
                    <a:pt x="13" y="477"/>
                  </a:lnTo>
                  <a:lnTo>
                    <a:pt x="9" y="511"/>
                  </a:lnTo>
                  <a:lnTo>
                    <a:pt x="6" y="544"/>
                  </a:lnTo>
                  <a:lnTo>
                    <a:pt x="3" y="577"/>
                  </a:lnTo>
                  <a:lnTo>
                    <a:pt x="2" y="610"/>
                  </a:lnTo>
                  <a:lnTo>
                    <a:pt x="2" y="624"/>
                  </a:lnTo>
                  <a:lnTo>
                    <a:pt x="0" y="640"/>
                  </a:lnTo>
                  <a:lnTo>
                    <a:pt x="0" y="655"/>
                  </a:lnTo>
                  <a:lnTo>
                    <a:pt x="0" y="670"/>
                  </a:lnTo>
                  <a:lnTo>
                    <a:pt x="0" y="684"/>
                  </a:lnTo>
                  <a:lnTo>
                    <a:pt x="0" y="697"/>
                  </a:lnTo>
                  <a:lnTo>
                    <a:pt x="0" y="722"/>
                  </a:lnTo>
                  <a:lnTo>
                    <a:pt x="2" y="750"/>
                  </a:lnTo>
                  <a:lnTo>
                    <a:pt x="3" y="775"/>
                  </a:lnTo>
                  <a:lnTo>
                    <a:pt x="6" y="799"/>
                  </a:lnTo>
                  <a:lnTo>
                    <a:pt x="9" y="825"/>
                  </a:lnTo>
                  <a:lnTo>
                    <a:pt x="13" y="849"/>
                  </a:lnTo>
                  <a:lnTo>
                    <a:pt x="18" y="874"/>
                  </a:lnTo>
                  <a:lnTo>
                    <a:pt x="22" y="897"/>
                  </a:lnTo>
                  <a:lnTo>
                    <a:pt x="28" y="919"/>
                  </a:lnTo>
                  <a:lnTo>
                    <a:pt x="33" y="941"/>
                  </a:lnTo>
                  <a:lnTo>
                    <a:pt x="40" y="962"/>
                  </a:lnTo>
                  <a:lnTo>
                    <a:pt x="46" y="982"/>
                  </a:lnTo>
                  <a:lnTo>
                    <a:pt x="55" y="1002"/>
                  </a:lnTo>
                  <a:lnTo>
                    <a:pt x="62" y="1021"/>
                  </a:lnTo>
                  <a:lnTo>
                    <a:pt x="70" y="1038"/>
                  </a:lnTo>
                  <a:lnTo>
                    <a:pt x="79" y="1054"/>
                  </a:lnTo>
                  <a:lnTo>
                    <a:pt x="89" y="1069"/>
                  </a:lnTo>
                  <a:lnTo>
                    <a:pt x="99" y="1085"/>
                  </a:lnTo>
                  <a:lnTo>
                    <a:pt x="111" y="1098"/>
                  </a:lnTo>
                  <a:lnTo>
                    <a:pt x="123" y="1112"/>
                  </a:lnTo>
                  <a:lnTo>
                    <a:pt x="135" y="1124"/>
                  </a:lnTo>
                  <a:lnTo>
                    <a:pt x="149" y="1135"/>
                  </a:lnTo>
                  <a:lnTo>
                    <a:pt x="162" y="1146"/>
                  </a:lnTo>
                  <a:lnTo>
                    <a:pt x="176" y="1156"/>
                  </a:lnTo>
                  <a:lnTo>
                    <a:pt x="191" y="1165"/>
                  </a:lnTo>
                  <a:lnTo>
                    <a:pt x="205" y="1174"/>
                  </a:lnTo>
                  <a:lnTo>
                    <a:pt x="219" y="1181"/>
                  </a:lnTo>
                  <a:lnTo>
                    <a:pt x="235" y="1186"/>
                  </a:lnTo>
                  <a:lnTo>
                    <a:pt x="249" y="1192"/>
                  </a:lnTo>
                  <a:lnTo>
                    <a:pt x="264" y="1196"/>
                  </a:lnTo>
                  <a:lnTo>
                    <a:pt x="278" y="1201"/>
                  </a:lnTo>
                  <a:lnTo>
                    <a:pt x="292" y="1203"/>
                  </a:lnTo>
                  <a:lnTo>
                    <a:pt x="298" y="1205"/>
                  </a:lnTo>
                  <a:lnTo>
                    <a:pt x="305" y="1205"/>
                  </a:lnTo>
                  <a:lnTo>
                    <a:pt x="312" y="1205"/>
                  </a:lnTo>
                  <a:lnTo>
                    <a:pt x="319" y="1203"/>
                  </a:lnTo>
                  <a:lnTo>
                    <a:pt x="327" y="1203"/>
                  </a:lnTo>
                  <a:lnTo>
                    <a:pt x="334" y="1202"/>
                  </a:lnTo>
                  <a:lnTo>
                    <a:pt x="340" y="1199"/>
                  </a:lnTo>
                  <a:lnTo>
                    <a:pt x="347" y="1198"/>
                  </a:lnTo>
                  <a:lnTo>
                    <a:pt x="361" y="1192"/>
                  </a:lnTo>
                  <a:lnTo>
                    <a:pt x="375" y="1186"/>
                  </a:lnTo>
                  <a:lnTo>
                    <a:pt x="390" y="1179"/>
                  </a:lnTo>
                  <a:lnTo>
                    <a:pt x="404" y="1172"/>
                  </a:lnTo>
                  <a:lnTo>
                    <a:pt x="420" y="1165"/>
                  </a:lnTo>
                  <a:lnTo>
                    <a:pt x="434" y="1158"/>
                  </a:lnTo>
                  <a:lnTo>
                    <a:pt x="448" y="1151"/>
                  </a:lnTo>
                  <a:lnTo>
                    <a:pt x="463" y="1145"/>
                  </a:lnTo>
                  <a:lnTo>
                    <a:pt x="477" y="1139"/>
                  </a:lnTo>
                  <a:lnTo>
                    <a:pt x="484" y="1138"/>
                  </a:lnTo>
                  <a:lnTo>
                    <a:pt x="491" y="1136"/>
                  </a:lnTo>
                  <a:lnTo>
                    <a:pt x="498" y="1135"/>
                  </a:lnTo>
                  <a:lnTo>
                    <a:pt x="506" y="1134"/>
                  </a:lnTo>
                  <a:lnTo>
                    <a:pt x="513" y="1134"/>
                  </a:lnTo>
                  <a:lnTo>
                    <a:pt x="520" y="1134"/>
                  </a:lnTo>
                  <a:lnTo>
                    <a:pt x="527" y="1135"/>
                  </a:lnTo>
                  <a:lnTo>
                    <a:pt x="533" y="1135"/>
                  </a:lnTo>
                  <a:lnTo>
                    <a:pt x="540" y="1136"/>
                  </a:lnTo>
                  <a:lnTo>
                    <a:pt x="546" y="1139"/>
                  </a:lnTo>
                  <a:lnTo>
                    <a:pt x="559" y="1144"/>
                  </a:lnTo>
                  <a:lnTo>
                    <a:pt x="571" y="1148"/>
                  </a:lnTo>
                  <a:lnTo>
                    <a:pt x="584" y="1155"/>
                  </a:lnTo>
                  <a:lnTo>
                    <a:pt x="596" y="1162"/>
                  </a:lnTo>
                  <a:lnTo>
                    <a:pt x="609" y="1169"/>
                  </a:lnTo>
                  <a:lnTo>
                    <a:pt x="620" y="1178"/>
                  </a:lnTo>
                  <a:lnTo>
                    <a:pt x="633" y="1186"/>
                  </a:lnTo>
                  <a:lnTo>
                    <a:pt x="646" y="1193"/>
                  </a:lnTo>
                  <a:lnTo>
                    <a:pt x="660" y="1202"/>
                  </a:lnTo>
                  <a:lnTo>
                    <a:pt x="674" y="1209"/>
                  </a:lnTo>
                  <a:lnTo>
                    <a:pt x="690" y="1216"/>
                  </a:lnTo>
                  <a:lnTo>
                    <a:pt x="707" y="1223"/>
                  </a:lnTo>
                  <a:lnTo>
                    <a:pt x="725" y="1229"/>
                  </a:lnTo>
                  <a:lnTo>
                    <a:pt x="743" y="1233"/>
                  </a:lnTo>
                  <a:lnTo>
                    <a:pt x="763" y="1238"/>
                  </a:lnTo>
                  <a:lnTo>
                    <a:pt x="785" y="1242"/>
                  </a:lnTo>
                  <a:lnTo>
                    <a:pt x="806" y="1246"/>
                  </a:lnTo>
                  <a:lnTo>
                    <a:pt x="829" y="1252"/>
                  </a:lnTo>
                  <a:lnTo>
                    <a:pt x="853" y="1256"/>
                  </a:lnTo>
                  <a:lnTo>
                    <a:pt x="878" y="1261"/>
                  </a:lnTo>
                  <a:lnTo>
                    <a:pt x="903" y="1265"/>
                  </a:lnTo>
                  <a:lnTo>
                    <a:pt x="929" y="1269"/>
                  </a:lnTo>
                  <a:lnTo>
                    <a:pt x="955" y="1272"/>
                  </a:lnTo>
                  <a:lnTo>
                    <a:pt x="982" y="1273"/>
                  </a:lnTo>
                  <a:lnTo>
                    <a:pt x="1008" y="1275"/>
                  </a:lnTo>
                  <a:lnTo>
                    <a:pt x="1035" y="1275"/>
                  </a:lnTo>
                  <a:lnTo>
                    <a:pt x="1061" y="1275"/>
                  </a:lnTo>
                  <a:lnTo>
                    <a:pt x="1075" y="1273"/>
                  </a:lnTo>
                  <a:lnTo>
                    <a:pt x="1088" y="1272"/>
                  </a:lnTo>
                  <a:lnTo>
                    <a:pt x="1101" y="1271"/>
                  </a:lnTo>
                  <a:lnTo>
                    <a:pt x="1114" y="1268"/>
                  </a:lnTo>
                  <a:lnTo>
                    <a:pt x="1127" y="1266"/>
                  </a:lnTo>
                  <a:lnTo>
                    <a:pt x="1140" y="1263"/>
                  </a:lnTo>
                  <a:lnTo>
                    <a:pt x="1152" y="1259"/>
                  </a:lnTo>
                  <a:lnTo>
                    <a:pt x="1165" y="1256"/>
                  </a:lnTo>
                  <a:lnTo>
                    <a:pt x="1180" y="1252"/>
                  </a:lnTo>
                  <a:lnTo>
                    <a:pt x="1194" y="1249"/>
                  </a:lnTo>
                  <a:lnTo>
                    <a:pt x="1224" y="1239"/>
                  </a:lnTo>
                  <a:lnTo>
                    <a:pt x="1254" y="1231"/>
                  </a:lnTo>
                  <a:lnTo>
                    <a:pt x="1286" y="1219"/>
                  </a:lnTo>
                  <a:lnTo>
                    <a:pt x="1317" y="1208"/>
                  </a:lnTo>
                  <a:lnTo>
                    <a:pt x="1349" y="1195"/>
                  </a:lnTo>
                  <a:lnTo>
                    <a:pt x="1379" y="1181"/>
                  </a:lnTo>
                  <a:lnTo>
                    <a:pt x="1409" y="1165"/>
                  </a:lnTo>
                  <a:lnTo>
                    <a:pt x="1423" y="1158"/>
                  </a:lnTo>
                  <a:lnTo>
                    <a:pt x="1437" y="1149"/>
                  </a:lnTo>
                  <a:lnTo>
                    <a:pt x="1450" y="1142"/>
                  </a:lnTo>
                  <a:lnTo>
                    <a:pt x="1463" y="1134"/>
                  </a:lnTo>
                  <a:lnTo>
                    <a:pt x="1476" y="1124"/>
                  </a:lnTo>
                  <a:lnTo>
                    <a:pt x="1489" y="1115"/>
                  </a:lnTo>
                  <a:lnTo>
                    <a:pt x="1499" y="1106"/>
                  </a:lnTo>
                  <a:lnTo>
                    <a:pt x="1510" y="1096"/>
                  </a:lnTo>
                  <a:lnTo>
                    <a:pt x="1520" y="1086"/>
                  </a:lnTo>
                  <a:lnTo>
                    <a:pt x="1529" y="1076"/>
                  </a:lnTo>
                  <a:lnTo>
                    <a:pt x="1537" y="1066"/>
                  </a:lnTo>
                  <a:lnTo>
                    <a:pt x="1545" y="1056"/>
                  </a:lnTo>
                  <a:lnTo>
                    <a:pt x="1552" y="1045"/>
                  </a:lnTo>
                  <a:lnTo>
                    <a:pt x="1557" y="1035"/>
                  </a:lnTo>
                  <a:lnTo>
                    <a:pt x="1562" y="1024"/>
                  </a:lnTo>
                  <a:lnTo>
                    <a:pt x="1566" y="1011"/>
                  </a:lnTo>
                  <a:lnTo>
                    <a:pt x="1569" y="999"/>
                  </a:lnTo>
                  <a:lnTo>
                    <a:pt x="1570" y="986"/>
                  </a:lnTo>
                  <a:lnTo>
                    <a:pt x="1572" y="972"/>
                  </a:lnTo>
                  <a:lnTo>
                    <a:pt x="1572" y="959"/>
                  </a:lnTo>
                  <a:lnTo>
                    <a:pt x="1570" y="945"/>
                  </a:lnTo>
                  <a:lnTo>
                    <a:pt x="1569" y="931"/>
                  </a:lnTo>
                  <a:lnTo>
                    <a:pt x="1567" y="915"/>
                  </a:lnTo>
                  <a:lnTo>
                    <a:pt x="1565" y="901"/>
                  </a:lnTo>
                  <a:lnTo>
                    <a:pt x="1562" y="885"/>
                  </a:lnTo>
                  <a:lnTo>
                    <a:pt x="1559" y="869"/>
                  </a:lnTo>
                  <a:lnTo>
                    <a:pt x="1555" y="854"/>
                  </a:lnTo>
                  <a:lnTo>
                    <a:pt x="1550" y="838"/>
                  </a:lnTo>
                  <a:lnTo>
                    <a:pt x="1540" y="805"/>
                  </a:lnTo>
                  <a:lnTo>
                    <a:pt x="1530" y="774"/>
                  </a:lnTo>
                  <a:lnTo>
                    <a:pt x="1520" y="741"/>
                  </a:lnTo>
                  <a:lnTo>
                    <a:pt x="1509" y="708"/>
                  </a:lnTo>
                  <a:lnTo>
                    <a:pt x="1499" y="677"/>
                  </a:lnTo>
                  <a:lnTo>
                    <a:pt x="1489" y="647"/>
                  </a:lnTo>
                  <a:lnTo>
                    <a:pt x="1484" y="631"/>
                  </a:lnTo>
                  <a:lnTo>
                    <a:pt x="1480" y="617"/>
                  </a:lnTo>
                  <a:lnTo>
                    <a:pt x="1476" y="602"/>
                  </a:lnTo>
                  <a:lnTo>
                    <a:pt x="1473" y="588"/>
                  </a:lnTo>
                  <a:lnTo>
                    <a:pt x="1470" y="575"/>
                  </a:lnTo>
                  <a:lnTo>
                    <a:pt x="1467" y="561"/>
                  </a:lnTo>
                  <a:lnTo>
                    <a:pt x="1466" y="548"/>
                  </a:lnTo>
                  <a:lnTo>
                    <a:pt x="1464" y="535"/>
                  </a:lnTo>
                  <a:lnTo>
                    <a:pt x="1464" y="523"/>
                  </a:lnTo>
                  <a:lnTo>
                    <a:pt x="1464" y="510"/>
                  </a:lnTo>
                  <a:lnTo>
                    <a:pt x="1464" y="497"/>
                  </a:lnTo>
                  <a:lnTo>
                    <a:pt x="1466" y="484"/>
                  </a:lnTo>
                  <a:lnTo>
                    <a:pt x="1469" y="457"/>
                  </a:lnTo>
                  <a:lnTo>
                    <a:pt x="1472" y="431"/>
                  </a:lnTo>
                  <a:lnTo>
                    <a:pt x="1476" y="405"/>
                  </a:lnTo>
                  <a:lnTo>
                    <a:pt x="1479" y="381"/>
                  </a:lnTo>
                  <a:lnTo>
                    <a:pt x="1482" y="357"/>
                  </a:lnTo>
                  <a:lnTo>
                    <a:pt x="1483" y="346"/>
                  </a:lnTo>
                  <a:lnTo>
                    <a:pt x="1484" y="334"/>
                  </a:lnTo>
                  <a:lnTo>
                    <a:pt x="1484" y="323"/>
                  </a:lnTo>
                  <a:lnTo>
                    <a:pt x="1484" y="311"/>
                  </a:lnTo>
                  <a:lnTo>
                    <a:pt x="1484" y="300"/>
                  </a:lnTo>
                  <a:lnTo>
                    <a:pt x="1483" y="290"/>
                  </a:lnTo>
                  <a:lnTo>
                    <a:pt x="1482" y="280"/>
                  </a:lnTo>
                  <a:lnTo>
                    <a:pt x="1480" y="270"/>
                  </a:lnTo>
                  <a:lnTo>
                    <a:pt x="1477" y="260"/>
                  </a:lnTo>
                  <a:lnTo>
                    <a:pt x="1473" y="251"/>
                  </a:lnTo>
                  <a:lnTo>
                    <a:pt x="1469" y="243"/>
                  </a:lnTo>
                  <a:lnTo>
                    <a:pt x="1463" y="234"/>
                  </a:lnTo>
                  <a:lnTo>
                    <a:pt x="1457" y="226"/>
                  </a:lnTo>
                  <a:lnTo>
                    <a:pt x="1450" y="218"/>
                  </a:lnTo>
                  <a:lnTo>
                    <a:pt x="1442" y="211"/>
                  </a:lnTo>
                  <a:lnTo>
                    <a:pt x="1432" y="204"/>
                  </a:lnTo>
                  <a:lnTo>
                    <a:pt x="1422" y="198"/>
                  </a:lnTo>
                  <a:lnTo>
                    <a:pt x="1409" y="193"/>
                  </a:lnTo>
                  <a:lnTo>
                    <a:pt x="1396" y="188"/>
                  </a:lnTo>
                  <a:lnTo>
                    <a:pt x="1383" y="184"/>
                  </a:lnTo>
                  <a:lnTo>
                    <a:pt x="1367" y="180"/>
                  </a:lnTo>
                  <a:lnTo>
                    <a:pt x="1351" y="177"/>
                  </a:lnTo>
                  <a:lnTo>
                    <a:pt x="1336" y="174"/>
                  </a:lnTo>
                  <a:lnTo>
                    <a:pt x="1318" y="173"/>
                  </a:lnTo>
                  <a:lnTo>
                    <a:pt x="1300" y="170"/>
                  </a:lnTo>
                  <a:lnTo>
                    <a:pt x="1281" y="168"/>
                  </a:lnTo>
                  <a:lnTo>
                    <a:pt x="1261" y="167"/>
                  </a:lnTo>
                  <a:lnTo>
                    <a:pt x="1243" y="167"/>
                  </a:lnTo>
                  <a:lnTo>
                    <a:pt x="1221" y="166"/>
                  </a:lnTo>
                  <a:lnTo>
                    <a:pt x="1201" y="166"/>
                  </a:lnTo>
                  <a:lnTo>
                    <a:pt x="1180" y="166"/>
                  </a:lnTo>
                  <a:lnTo>
                    <a:pt x="1158" y="164"/>
                  </a:lnTo>
                  <a:lnTo>
                    <a:pt x="1115" y="164"/>
                  </a:lnTo>
                  <a:lnTo>
                    <a:pt x="1071" y="164"/>
                  </a:lnTo>
                  <a:lnTo>
                    <a:pt x="1026" y="164"/>
                  </a:lnTo>
                  <a:lnTo>
                    <a:pt x="984" y="164"/>
                  </a:lnTo>
                  <a:lnTo>
                    <a:pt x="941" y="163"/>
                  </a:lnTo>
                  <a:lnTo>
                    <a:pt x="919" y="161"/>
                  </a:lnTo>
                  <a:lnTo>
                    <a:pt x="899" y="160"/>
                  </a:lnTo>
                  <a:lnTo>
                    <a:pt x="879" y="158"/>
                  </a:lnTo>
                  <a:lnTo>
                    <a:pt x="859" y="156"/>
                  </a:lnTo>
                  <a:lnTo>
                    <a:pt x="840" y="154"/>
                  </a:lnTo>
                  <a:lnTo>
                    <a:pt x="822" y="151"/>
                  </a:lnTo>
                  <a:lnTo>
                    <a:pt x="805" y="147"/>
                  </a:lnTo>
                  <a:lnTo>
                    <a:pt x="786" y="143"/>
                  </a:lnTo>
                  <a:lnTo>
                    <a:pt x="767" y="139"/>
                  </a:lnTo>
                  <a:lnTo>
                    <a:pt x="749" y="134"/>
                  </a:lnTo>
                  <a:lnTo>
                    <a:pt x="732" y="129"/>
                  </a:lnTo>
                  <a:lnTo>
                    <a:pt x="713" y="123"/>
                  </a:lnTo>
                  <a:lnTo>
                    <a:pt x="676" y="111"/>
                  </a:lnTo>
                  <a:lnTo>
                    <a:pt x="639" y="99"/>
                  </a:lnTo>
                  <a:lnTo>
                    <a:pt x="601" y="86"/>
                  </a:lnTo>
                  <a:lnTo>
                    <a:pt x="566" y="71"/>
                  </a:lnTo>
                  <a:lnTo>
                    <a:pt x="530" y="59"/>
                  </a:lnTo>
                  <a:lnTo>
                    <a:pt x="494" y="46"/>
                  </a:lnTo>
                  <a:lnTo>
                    <a:pt x="460" y="34"/>
                  </a:lnTo>
                  <a:lnTo>
                    <a:pt x="443" y="29"/>
                  </a:lnTo>
                  <a:lnTo>
                    <a:pt x="427" y="24"/>
                  </a:lnTo>
                  <a:lnTo>
                    <a:pt x="411" y="19"/>
                  </a:lnTo>
                  <a:lnTo>
                    <a:pt x="395" y="14"/>
                  </a:lnTo>
                  <a:lnTo>
                    <a:pt x="380" y="10"/>
                  </a:lnTo>
                  <a:lnTo>
                    <a:pt x="365" y="7"/>
                  </a:lnTo>
                  <a:lnTo>
                    <a:pt x="351" y="4"/>
                  </a:lnTo>
                  <a:lnTo>
                    <a:pt x="337" y="3"/>
                  </a:lnTo>
                  <a:lnTo>
                    <a:pt x="322" y="0"/>
                  </a:lnTo>
                  <a:lnTo>
                    <a:pt x="309" y="0"/>
                  </a:lnTo>
                  <a:lnTo>
                    <a:pt x="297" y="0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298" name="Rectangle 115"/>
            <p:cNvSpPr>
              <a:spLocks noChangeArrowheads="1"/>
            </p:cNvSpPr>
            <p:nvPr/>
          </p:nvSpPr>
          <p:spPr bwMode="auto">
            <a:xfrm>
              <a:off x="2497" y="1003"/>
              <a:ext cx="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</a:rPr>
                <a:t> 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6299" name="Rectangle 116"/>
            <p:cNvSpPr>
              <a:spLocks noChangeArrowheads="1"/>
            </p:cNvSpPr>
            <p:nvPr/>
          </p:nvSpPr>
          <p:spPr bwMode="auto">
            <a:xfrm>
              <a:off x="3375" y="699"/>
              <a:ext cx="72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6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6300" name="Line 117"/>
            <p:cNvSpPr>
              <a:spLocks noChangeShapeType="1"/>
            </p:cNvSpPr>
            <p:nvPr/>
          </p:nvSpPr>
          <p:spPr bwMode="auto">
            <a:xfrm flipV="1">
              <a:off x="3004" y="854"/>
              <a:ext cx="29" cy="238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301" name="Rectangle 118"/>
            <p:cNvSpPr>
              <a:spLocks noChangeArrowheads="1"/>
            </p:cNvSpPr>
            <p:nvPr/>
          </p:nvSpPr>
          <p:spPr bwMode="auto">
            <a:xfrm>
              <a:off x="2881" y="884"/>
              <a:ext cx="72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6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6302" name="Line 119"/>
            <p:cNvSpPr>
              <a:spLocks noChangeShapeType="1"/>
            </p:cNvSpPr>
            <p:nvPr/>
          </p:nvSpPr>
          <p:spPr bwMode="auto">
            <a:xfrm>
              <a:off x="3179" y="1272"/>
              <a:ext cx="149" cy="86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6303" name="Group 124"/>
            <p:cNvGrpSpPr>
              <a:grpSpLocks/>
            </p:cNvGrpSpPr>
            <p:nvPr/>
          </p:nvGrpSpPr>
          <p:grpSpPr bwMode="auto">
            <a:xfrm>
              <a:off x="2732" y="81"/>
              <a:ext cx="685" cy="329"/>
              <a:chOff x="565" y="2634"/>
              <a:chExt cx="685" cy="329"/>
            </a:xfrm>
          </p:grpSpPr>
          <p:sp>
            <p:nvSpPr>
              <p:cNvPr id="136362" name="Rectangle 125"/>
              <p:cNvSpPr>
                <a:spLocks noChangeArrowheads="1"/>
              </p:cNvSpPr>
              <p:nvPr/>
            </p:nvSpPr>
            <p:spPr bwMode="auto">
              <a:xfrm>
                <a:off x="565" y="2650"/>
                <a:ext cx="406" cy="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</a:rPr>
                  <a:t>AS</a:t>
                </a:r>
                <a:r>
                  <a:rPr lang="en-US" altLang="zh-CN" sz="1800">
                    <a:solidFill>
                      <a:srgbClr val="000000"/>
                    </a:solidFill>
                    <a:ea typeface="宋体" charset="-122"/>
                  </a:rPr>
                  <a:t> A</a:t>
                </a:r>
                <a:endParaRPr lang="en-US" altLang="zh-CN" sz="1500">
                  <a:solidFill>
                    <a:srgbClr val="000000"/>
                  </a:solidFill>
                  <a:ea typeface="宋体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000000"/>
                    </a:solidFill>
                    <a:ea typeface="宋体" charset="-122"/>
                  </a:rPr>
                  <a:t>(</a:t>
                </a:r>
                <a:r>
                  <a:rPr lang="en-US" altLang="zh-CN" sz="1500">
                    <a:solidFill>
                      <a:srgbClr val="000000"/>
                    </a:solidFill>
                    <a:ea typeface="宋体" charset="-122"/>
                  </a:rPr>
                  <a:t>OSPF)</a:t>
                </a:r>
                <a:endParaRPr lang="en-US" altLang="en-US" sz="15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136363" name="Rectangle 127"/>
              <p:cNvSpPr>
                <a:spLocks noChangeArrowheads="1"/>
              </p:cNvSpPr>
              <p:nvPr/>
            </p:nvSpPr>
            <p:spPr bwMode="auto">
              <a:xfrm>
                <a:off x="1214" y="2634"/>
                <a:ext cx="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FF0000"/>
                    </a:solidFill>
                  </a:rPr>
                  <a:t> </a:t>
                </a: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6304" name="Group 128"/>
            <p:cNvGrpSpPr>
              <a:grpSpLocks/>
            </p:cNvGrpSpPr>
            <p:nvPr/>
          </p:nvGrpSpPr>
          <p:grpSpPr bwMode="auto">
            <a:xfrm>
              <a:off x="3316" y="1313"/>
              <a:ext cx="472" cy="219"/>
              <a:chOff x="1811" y="2493"/>
              <a:chExt cx="472" cy="219"/>
            </a:xfrm>
          </p:grpSpPr>
          <p:sp>
            <p:nvSpPr>
              <p:cNvPr id="136349" name="Freeform 129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0" name="Freeform 130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1" name="Line 131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2" name="Line 132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3" name="Rectangle 133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354" name="Freeform 134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5" name="Freeform 135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6" name="Line 136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7" name="Line 137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8" name="Line 138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59" name="Line 139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60" name="Line 140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61" name="Line 141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6305" name="Group 142"/>
            <p:cNvGrpSpPr>
              <a:grpSpLocks/>
            </p:cNvGrpSpPr>
            <p:nvPr/>
          </p:nvGrpSpPr>
          <p:grpSpPr bwMode="auto">
            <a:xfrm>
              <a:off x="2751" y="1079"/>
              <a:ext cx="472" cy="219"/>
              <a:chOff x="1811" y="2493"/>
              <a:chExt cx="472" cy="219"/>
            </a:xfrm>
          </p:grpSpPr>
          <p:sp>
            <p:nvSpPr>
              <p:cNvPr id="136336" name="Freeform 143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7" name="Freeform 144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8" name="Line 145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9" name="Line 146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0" name="Rectangle 147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341" name="Freeform 148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2" name="Freeform 149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3" name="Line 150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4" name="Line 151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5" name="Line 152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6" name="Line 153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7" name="Line 154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48" name="Line 155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6306" name="Line 156"/>
            <p:cNvSpPr>
              <a:spLocks noChangeShapeType="1"/>
            </p:cNvSpPr>
            <p:nvPr/>
          </p:nvSpPr>
          <p:spPr bwMode="auto">
            <a:xfrm flipV="1">
              <a:off x="3224" y="1124"/>
              <a:ext cx="480" cy="41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307" name="Line 157"/>
            <p:cNvSpPr>
              <a:spLocks noChangeShapeType="1"/>
            </p:cNvSpPr>
            <p:nvPr/>
          </p:nvSpPr>
          <p:spPr bwMode="auto">
            <a:xfrm flipV="1">
              <a:off x="3727" y="1220"/>
              <a:ext cx="73" cy="109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6308" name="Group 158"/>
            <p:cNvGrpSpPr>
              <a:grpSpLocks/>
            </p:cNvGrpSpPr>
            <p:nvPr/>
          </p:nvGrpSpPr>
          <p:grpSpPr bwMode="auto">
            <a:xfrm>
              <a:off x="3712" y="1039"/>
              <a:ext cx="472" cy="219"/>
              <a:chOff x="1811" y="2493"/>
              <a:chExt cx="472" cy="219"/>
            </a:xfrm>
          </p:grpSpPr>
          <p:sp>
            <p:nvSpPr>
              <p:cNvPr id="136323" name="Freeform 159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4" name="Freeform 160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5" name="Line 161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6" name="Line 162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7" name="Rectangle 163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328" name="Freeform 164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9" name="Freeform 165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0" name="Line 166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1" name="Line 167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2" name="Line 168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3" name="Line 169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4" name="Line 170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35" name="Line 171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6309" name="Group 172"/>
            <p:cNvGrpSpPr>
              <a:grpSpLocks/>
            </p:cNvGrpSpPr>
            <p:nvPr/>
          </p:nvGrpSpPr>
          <p:grpSpPr bwMode="auto">
            <a:xfrm>
              <a:off x="2805" y="768"/>
              <a:ext cx="472" cy="219"/>
              <a:chOff x="1811" y="2493"/>
              <a:chExt cx="472" cy="219"/>
            </a:xfrm>
          </p:grpSpPr>
          <p:sp>
            <p:nvSpPr>
              <p:cNvPr id="136310" name="Freeform 173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1" name="Freeform 174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2" name="Line 175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3" name="Line 176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4" name="Rectangle 177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315" name="Freeform 178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6" name="Freeform 179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7" name="Line 180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8" name="Line 181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19" name="Line 182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0" name="Line 183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1" name="Line 184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22" name="Line 185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6230" name="Group 236"/>
          <p:cNvGrpSpPr>
            <a:grpSpLocks/>
          </p:cNvGrpSpPr>
          <p:nvPr/>
        </p:nvGrpSpPr>
        <p:grpSpPr bwMode="auto">
          <a:xfrm>
            <a:off x="7489825" y="0"/>
            <a:ext cx="1654175" cy="1766888"/>
            <a:chOff x="4255" y="0"/>
            <a:chExt cx="1505" cy="1547"/>
          </a:xfrm>
        </p:grpSpPr>
        <p:sp>
          <p:nvSpPr>
            <p:cNvPr id="136247" name="Freeform 237"/>
            <p:cNvSpPr>
              <a:spLocks/>
            </p:cNvSpPr>
            <p:nvPr/>
          </p:nvSpPr>
          <p:spPr bwMode="auto">
            <a:xfrm>
              <a:off x="4255" y="0"/>
              <a:ext cx="1505" cy="1547"/>
            </a:xfrm>
            <a:custGeom>
              <a:avLst/>
              <a:gdLst>
                <a:gd name="T0" fmla="*/ 6481196 w 1143"/>
                <a:gd name="T1" fmla="*/ 25901444 h 1022"/>
                <a:gd name="T2" fmla="*/ 5437009 w 1143"/>
                <a:gd name="T3" fmla="*/ 8036561 h 1022"/>
                <a:gd name="T4" fmla="*/ 3326068 w 1143"/>
                <a:gd name="T5" fmla="*/ 2970942 h 1022"/>
                <a:gd name="T6" fmla="*/ 2015818 w 1143"/>
                <a:gd name="T7" fmla="*/ 22450913 h 1022"/>
                <a:gd name="T8" fmla="*/ 1131418 w 1143"/>
                <a:gd name="T9" fmla="*/ 54096621 h 1022"/>
                <a:gd name="T10" fmla="*/ 573202 w 1143"/>
                <a:gd name="T11" fmla="*/ 102349584 h 1022"/>
                <a:gd name="T12" fmla="*/ 277821 w 1143"/>
                <a:gd name="T13" fmla="*/ 175298526 h 1022"/>
                <a:gd name="T14" fmla="*/ 193042 w 1143"/>
                <a:gd name="T15" fmla="*/ 268575910 h 1022"/>
                <a:gd name="T16" fmla="*/ 330619 w 1143"/>
                <a:gd name="T17" fmla="*/ 486426239 h 1022"/>
                <a:gd name="T18" fmla="*/ 435329 w 1143"/>
                <a:gd name="T19" fmla="*/ 669853106 h 1022"/>
                <a:gd name="T20" fmla="*/ 210996 w 1143"/>
                <a:gd name="T21" fmla="*/ 920313804 h 1022"/>
                <a:gd name="T22" fmla="*/ 1 w 1143"/>
                <a:gd name="T23" fmla="*/ 1137613427 h 1022"/>
                <a:gd name="T24" fmla="*/ 48184 w 1143"/>
                <a:gd name="T25" fmla="*/ 1282272478 h 1022"/>
                <a:gd name="T26" fmla="*/ 121701 w 1143"/>
                <a:gd name="T27" fmla="*/ 1390928404 h 1022"/>
                <a:gd name="T28" fmla="*/ 414232 w 1143"/>
                <a:gd name="T29" fmla="*/ 1471894691 h 1022"/>
                <a:gd name="T30" fmla="*/ 774962 w 1143"/>
                <a:gd name="T31" fmla="*/ 1505203004 h 1022"/>
                <a:gd name="T32" fmla="*/ 1279072 w 1143"/>
                <a:gd name="T33" fmla="*/ 1528915800 h 1022"/>
                <a:gd name="T34" fmla="*/ 2035310 w 1143"/>
                <a:gd name="T35" fmla="*/ 1537244863 h 1022"/>
                <a:gd name="T36" fmla="*/ 3200884 w 1143"/>
                <a:gd name="T37" fmla="*/ 1528915800 h 1022"/>
                <a:gd name="T38" fmla="*/ 5353190 w 1143"/>
                <a:gd name="T39" fmla="*/ 1508782621 h 1022"/>
                <a:gd name="T40" fmla="*/ 6285018 w 1143"/>
                <a:gd name="T41" fmla="*/ 1515507580 h 1022"/>
                <a:gd name="T42" fmla="*/ 7012061 w 1143"/>
                <a:gd name="T43" fmla="*/ 1537244863 h 1022"/>
                <a:gd name="T44" fmla="*/ 7399516 w 1143"/>
                <a:gd name="T45" fmla="*/ 1588729402 h 1022"/>
                <a:gd name="T46" fmla="*/ 7544822 w 1143"/>
                <a:gd name="T47" fmla="*/ 1659690360 h 1022"/>
                <a:gd name="T48" fmla="*/ 7579404 w 1143"/>
                <a:gd name="T49" fmla="*/ 1834696256 h 1022"/>
                <a:gd name="T50" fmla="*/ 7729963 w 1143"/>
                <a:gd name="T51" fmla="*/ 1911858506 h 1022"/>
                <a:gd name="T52" fmla="*/ 8134422 w 1143"/>
                <a:gd name="T53" fmla="*/ 1971447805 h 1022"/>
                <a:gd name="T54" fmla="*/ 8942793 w 1143"/>
                <a:gd name="T55" fmla="*/ 2003115766 h 1022"/>
                <a:gd name="T56" fmla="*/ 10142923 w 1143"/>
                <a:gd name="T57" fmla="*/ 2029971885 h 1022"/>
                <a:gd name="T58" fmla="*/ 11914255 w 1143"/>
                <a:gd name="T59" fmla="*/ 2045952687 h 1022"/>
                <a:gd name="T60" fmla="*/ 13745593 w 1143"/>
                <a:gd name="T61" fmla="*/ 2038846449 h 1022"/>
                <a:gd name="T62" fmla="*/ 15145119 w 1143"/>
                <a:gd name="T63" fmla="*/ 2011246850 h 1022"/>
                <a:gd name="T64" fmla="*/ 16223121 w 1143"/>
                <a:gd name="T65" fmla="*/ 1959313928 h 1022"/>
                <a:gd name="T66" fmla="*/ 16891730 w 1143"/>
                <a:gd name="T67" fmla="*/ 1877372914 h 1022"/>
                <a:gd name="T68" fmla="*/ 17255506 w 1143"/>
                <a:gd name="T69" fmla="*/ 1744953953 h 1022"/>
                <a:gd name="T70" fmla="*/ 17393352 w 1143"/>
                <a:gd name="T71" fmla="*/ 1588729402 h 1022"/>
                <a:gd name="T72" fmla="*/ 17336918 w 1143"/>
                <a:gd name="T73" fmla="*/ 1343468892 h 1022"/>
                <a:gd name="T74" fmla="*/ 17223437 w 1143"/>
                <a:gd name="T75" fmla="*/ 1144994585 h 1022"/>
                <a:gd name="T76" fmla="*/ 17142624 w 1143"/>
                <a:gd name="T77" fmla="*/ 1010052972 h 1022"/>
                <a:gd name="T78" fmla="*/ 17112680 w 1143"/>
                <a:gd name="T79" fmla="*/ 877171957 h 1022"/>
                <a:gd name="T80" fmla="*/ 17038093 w 1143"/>
                <a:gd name="T81" fmla="*/ 735855941 h 1022"/>
                <a:gd name="T82" fmla="*/ 16763236 w 1143"/>
                <a:gd name="T83" fmla="*/ 650744713 h 1022"/>
                <a:gd name="T84" fmla="*/ 16426355 w 1143"/>
                <a:gd name="T85" fmla="*/ 607990115 h 1022"/>
                <a:gd name="T86" fmla="*/ 15898518 w 1143"/>
                <a:gd name="T87" fmla="*/ 572020936 h 1022"/>
                <a:gd name="T88" fmla="*/ 15087630 w 1143"/>
                <a:gd name="T89" fmla="*/ 549078626 h 1022"/>
                <a:gd name="T90" fmla="*/ 14077164 w 1143"/>
                <a:gd name="T91" fmla="*/ 540365414 h 1022"/>
                <a:gd name="T92" fmla="*/ 11882635 w 1143"/>
                <a:gd name="T93" fmla="*/ 532578768 h 1022"/>
                <a:gd name="T94" fmla="*/ 10691232 w 1143"/>
                <a:gd name="T95" fmla="*/ 514430769 h 1022"/>
                <a:gd name="T96" fmla="*/ 9891570 w 1143"/>
                <a:gd name="T97" fmla="*/ 479509399 h 1022"/>
                <a:gd name="T98" fmla="*/ 9364664 w 1143"/>
                <a:gd name="T99" fmla="*/ 420114415 h 1022"/>
                <a:gd name="T100" fmla="*/ 8776608 w 1143"/>
                <a:gd name="T101" fmla="*/ 295476953 h 1022"/>
                <a:gd name="T102" fmla="*/ 8070628 w 1143"/>
                <a:gd name="T103" fmla="*/ 133758435 h 1022"/>
                <a:gd name="T104" fmla="*/ 7544822 w 1143"/>
                <a:gd name="T105" fmla="*/ 74464112 h 102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143"/>
                <a:gd name="T160" fmla="*/ 0 h 1022"/>
                <a:gd name="T161" fmla="*/ 1143 w 1143"/>
                <a:gd name="T162" fmla="*/ 1022 h 102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143" h="1022">
                  <a:moveTo>
                    <a:pt x="471" y="24"/>
                  </a:moveTo>
                  <a:lnTo>
                    <a:pt x="461" y="21"/>
                  </a:lnTo>
                  <a:lnTo>
                    <a:pt x="451" y="19"/>
                  </a:lnTo>
                  <a:lnTo>
                    <a:pt x="439" y="16"/>
                  </a:lnTo>
                  <a:lnTo>
                    <a:pt x="426" y="13"/>
                  </a:lnTo>
                  <a:lnTo>
                    <a:pt x="415" y="11"/>
                  </a:lnTo>
                  <a:lnTo>
                    <a:pt x="401" y="9"/>
                  </a:lnTo>
                  <a:lnTo>
                    <a:pt x="388" y="7"/>
                  </a:lnTo>
                  <a:lnTo>
                    <a:pt x="373" y="6"/>
                  </a:lnTo>
                  <a:lnTo>
                    <a:pt x="358" y="4"/>
                  </a:lnTo>
                  <a:lnTo>
                    <a:pt x="343" y="3"/>
                  </a:lnTo>
                  <a:lnTo>
                    <a:pt x="313" y="0"/>
                  </a:lnTo>
                  <a:lnTo>
                    <a:pt x="282" y="0"/>
                  </a:lnTo>
                  <a:lnTo>
                    <a:pt x="250" y="0"/>
                  </a:lnTo>
                  <a:lnTo>
                    <a:pt x="219" y="1"/>
                  </a:lnTo>
                  <a:lnTo>
                    <a:pt x="189" y="3"/>
                  </a:lnTo>
                  <a:lnTo>
                    <a:pt x="174" y="4"/>
                  </a:lnTo>
                  <a:lnTo>
                    <a:pt x="160" y="6"/>
                  </a:lnTo>
                  <a:lnTo>
                    <a:pt x="146" y="9"/>
                  </a:lnTo>
                  <a:lnTo>
                    <a:pt x="133" y="11"/>
                  </a:lnTo>
                  <a:lnTo>
                    <a:pt x="120" y="13"/>
                  </a:lnTo>
                  <a:lnTo>
                    <a:pt x="107" y="16"/>
                  </a:lnTo>
                  <a:lnTo>
                    <a:pt x="96" y="20"/>
                  </a:lnTo>
                  <a:lnTo>
                    <a:pt x="84" y="23"/>
                  </a:lnTo>
                  <a:lnTo>
                    <a:pt x="74" y="27"/>
                  </a:lnTo>
                  <a:lnTo>
                    <a:pt x="66" y="31"/>
                  </a:lnTo>
                  <a:lnTo>
                    <a:pt x="57" y="36"/>
                  </a:lnTo>
                  <a:lnTo>
                    <a:pt x="50" y="40"/>
                  </a:lnTo>
                  <a:lnTo>
                    <a:pt x="43" y="46"/>
                  </a:lnTo>
                  <a:lnTo>
                    <a:pt x="37" y="51"/>
                  </a:lnTo>
                  <a:lnTo>
                    <a:pt x="33" y="59"/>
                  </a:lnTo>
                  <a:lnTo>
                    <a:pt x="28" y="66"/>
                  </a:lnTo>
                  <a:lnTo>
                    <a:pt x="24" y="73"/>
                  </a:lnTo>
                  <a:lnTo>
                    <a:pt x="21" y="80"/>
                  </a:lnTo>
                  <a:lnTo>
                    <a:pt x="18" y="88"/>
                  </a:lnTo>
                  <a:lnTo>
                    <a:pt x="17" y="97"/>
                  </a:lnTo>
                  <a:lnTo>
                    <a:pt x="14" y="106"/>
                  </a:lnTo>
                  <a:lnTo>
                    <a:pt x="14" y="116"/>
                  </a:lnTo>
                  <a:lnTo>
                    <a:pt x="13" y="124"/>
                  </a:lnTo>
                  <a:lnTo>
                    <a:pt x="13" y="134"/>
                  </a:lnTo>
                  <a:lnTo>
                    <a:pt x="13" y="156"/>
                  </a:lnTo>
                  <a:lnTo>
                    <a:pt x="14" y="176"/>
                  </a:lnTo>
                  <a:lnTo>
                    <a:pt x="17" y="198"/>
                  </a:lnTo>
                  <a:lnTo>
                    <a:pt x="18" y="220"/>
                  </a:lnTo>
                  <a:lnTo>
                    <a:pt x="21" y="243"/>
                  </a:lnTo>
                  <a:lnTo>
                    <a:pt x="24" y="264"/>
                  </a:lnTo>
                  <a:lnTo>
                    <a:pt x="27" y="286"/>
                  </a:lnTo>
                  <a:lnTo>
                    <a:pt x="28" y="307"/>
                  </a:lnTo>
                  <a:lnTo>
                    <a:pt x="28" y="327"/>
                  </a:lnTo>
                  <a:lnTo>
                    <a:pt x="28" y="335"/>
                  </a:lnTo>
                  <a:lnTo>
                    <a:pt x="28" y="345"/>
                  </a:lnTo>
                  <a:lnTo>
                    <a:pt x="27" y="364"/>
                  </a:lnTo>
                  <a:lnTo>
                    <a:pt x="24" y="383"/>
                  </a:lnTo>
                  <a:lnTo>
                    <a:pt x="20" y="421"/>
                  </a:lnTo>
                  <a:lnTo>
                    <a:pt x="14" y="460"/>
                  </a:lnTo>
                  <a:lnTo>
                    <a:pt x="8" y="498"/>
                  </a:lnTo>
                  <a:lnTo>
                    <a:pt x="6" y="517"/>
                  </a:lnTo>
                  <a:lnTo>
                    <a:pt x="4" y="534"/>
                  </a:lnTo>
                  <a:lnTo>
                    <a:pt x="3" y="552"/>
                  </a:lnTo>
                  <a:lnTo>
                    <a:pt x="1" y="568"/>
                  </a:lnTo>
                  <a:lnTo>
                    <a:pt x="0" y="585"/>
                  </a:lnTo>
                  <a:lnTo>
                    <a:pt x="0" y="601"/>
                  </a:lnTo>
                  <a:lnTo>
                    <a:pt x="0" y="615"/>
                  </a:lnTo>
                  <a:lnTo>
                    <a:pt x="1" y="628"/>
                  </a:lnTo>
                  <a:lnTo>
                    <a:pt x="3" y="641"/>
                  </a:lnTo>
                  <a:lnTo>
                    <a:pt x="4" y="654"/>
                  </a:lnTo>
                  <a:lnTo>
                    <a:pt x="4" y="665"/>
                  </a:lnTo>
                  <a:lnTo>
                    <a:pt x="6" y="675"/>
                  </a:lnTo>
                  <a:lnTo>
                    <a:pt x="7" y="685"/>
                  </a:lnTo>
                  <a:lnTo>
                    <a:pt x="8" y="695"/>
                  </a:lnTo>
                  <a:lnTo>
                    <a:pt x="10" y="704"/>
                  </a:lnTo>
                  <a:lnTo>
                    <a:pt x="13" y="712"/>
                  </a:lnTo>
                  <a:lnTo>
                    <a:pt x="17" y="721"/>
                  </a:lnTo>
                  <a:lnTo>
                    <a:pt x="21" y="728"/>
                  </a:lnTo>
                  <a:lnTo>
                    <a:pt x="27" y="735"/>
                  </a:lnTo>
                  <a:lnTo>
                    <a:pt x="34" y="741"/>
                  </a:lnTo>
                  <a:lnTo>
                    <a:pt x="37" y="744"/>
                  </a:lnTo>
                  <a:lnTo>
                    <a:pt x="43" y="748"/>
                  </a:lnTo>
                  <a:lnTo>
                    <a:pt x="47" y="749"/>
                  </a:lnTo>
                  <a:lnTo>
                    <a:pt x="51" y="752"/>
                  </a:lnTo>
                  <a:lnTo>
                    <a:pt x="57" y="755"/>
                  </a:lnTo>
                  <a:lnTo>
                    <a:pt x="63" y="758"/>
                  </a:lnTo>
                  <a:lnTo>
                    <a:pt x="70" y="759"/>
                  </a:lnTo>
                  <a:lnTo>
                    <a:pt x="77" y="762"/>
                  </a:lnTo>
                  <a:lnTo>
                    <a:pt x="84" y="764"/>
                  </a:lnTo>
                  <a:lnTo>
                    <a:pt x="93" y="765"/>
                  </a:lnTo>
                  <a:lnTo>
                    <a:pt x="101" y="767"/>
                  </a:lnTo>
                  <a:lnTo>
                    <a:pt x="111" y="768"/>
                  </a:lnTo>
                  <a:lnTo>
                    <a:pt x="123" y="768"/>
                  </a:lnTo>
                  <a:lnTo>
                    <a:pt x="134" y="768"/>
                  </a:lnTo>
                  <a:lnTo>
                    <a:pt x="146" y="768"/>
                  </a:lnTo>
                  <a:lnTo>
                    <a:pt x="157" y="768"/>
                  </a:lnTo>
                  <a:lnTo>
                    <a:pt x="170" y="767"/>
                  </a:lnTo>
                  <a:lnTo>
                    <a:pt x="183" y="767"/>
                  </a:lnTo>
                  <a:lnTo>
                    <a:pt x="210" y="764"/>
                  </a:lnTo>
                  <a:lnTo>
                    <a:pt x="239" y="762"/>
                  </a:lnTo>
                  <a:lnTo>
                    <a:pt x="267" y="759"/>
                  </a:lnTo>
                  <a:lnTo>
                    <a:pt x="296" y="757"/>
                  </a:lnTo>
                  <a:lnTo>
                    <a:pt x="325" y="755"/>
                  </a:lnTo>
                  <a:lnTo>
                    <a:pt x="352" y="754"/>
                  </a:lnTo>
                  <a:lnTo>
                    <a:pt x="365" y="754"/>
                  </a:lnTo>
                  <a:lnTo>
                    <a:pt x="378" y="754"/>
                  </a:lnTo>
                  <a:lnTo>
                    <a:pt x="391" y="754"/>
                  </a:lnTo>
                  <a:lnTo>
                    <a:pt x="402" y="755"/>
                  </a:lnTo>
                  <a:lnTo>
                    <a:pt x="413" y="757"/>
                  </a:lnTo>
                  <a:lnTo>
                    <a:pt x="425" y="758"/>
                  </a:lnTo>
                  <a:lnTo>
                    <a:pt x="435" y="759"/>
                  </a:lnTo>
                  <a:lnTo>
                    <a:pt x="444" y="761"/>
                  </a:lnTo>
                  <a:lnTo>
                    <a:pt x="452" y="764"/>
                  </a:lnTo>
                  <a:lnTo>
                    <a:pt x="461" y="768"/>
                  </a:lnTo>
                  <a:lnTo>
                    <a:pt x="468" y="772"/>
                  </a:lnTo>
                  <a:lnTo>
                    <a:pt x="474" y="777"/>
                  </a:lnTo>
                  <a:lnTo>
                    <a:pt x="479" y="781"/>
                  </a:lnTo>
                  <a:lnTo>
                    <a:pt x="484" y="787"/>
                  </a:lnTo>
                  <a:lnTo>
                    <a:pt x="486" y="794"/>
                  </a:lnTo>
                  <a:lnTo>
                    <a:pt x="489" y="799"/>
                  </a:lnTo>
                  <a:lnTo>
                    <a:pt x="492" y="807"/>
                  </a:lnTo>
                  <a:lnTo>
                    <a:pt x="494" y="814"/>
                  </a:lnTo>
                  <a:lnTo>
                    <a:pt x="495" y="822"/>
                  </a:lnTo>
                  <a:lnTo>
                    <a:pt x="496" y="829"/>
                  </a:lnTo>
                  <a:lnTo>
                    <a:pt x="496" y="847"/>
                  </a:lnTo>
                  <a:lnTo>
                    <a:pt x="496" y="864"/>
                  </a:lnTo>
                  <a:lnTo>
                    <a:pt x="496" y="882"/>
                  </a:lnTo>
                  <a:lnTo>
                    <a:pt x="498" y="899"/>
                  </a:lnTo>
                  <a:lnTo>
                    <a:pt x="498" y="916"/>
                  </a:lnTo>
                  <a:lnTo>
                    <a:pt x="499" y="925"/>
                  </a:lnTo>
                  <a:lnTo>
                    <a:pt x="501" y="934"/>
                  </a:lnTo>
                  <a:lnTo>
                    <a:pt x="502" y="941"/>
                  </a:lnTo>
                  <a:lnTo>
                    <a:pt x="505" y="948"/>
                  </a:lnTo>
                  <a:lnTo>
                    <a:pt x="508" y="955"/>
                  </a:lnTo>
                  <a:lnTo>
                    <a:pt x="512" y="962"/>
                  </a:lnTo>
                  <a:lnTo>
                    <a:pt x="516" y="969"/>
                  </a:lnTo>
                  <a:lnTo>
                    <a:pt x="522" y="975"/>
                  </a:lnTo>
                  <a:lnTo>
                    <a:pt x="528" y="979"/>
                  </a:lnTo>
                  <a:lnTo>
                    <a:pt x="535" y="985"/>
                  </a:lnTo>
                  <a:lnTo>
                    <a:pt x="544" y="989"/>
                  </a:lnTo>
                  <a:lnTo>
                    <a:pt x="552" y="992"/>
                  </a:lnTo>
                  <a:lnTo>
                    <a:pt x="562" y="995"/>
                  </a:lnTo>
                  <a:lnTo>
                    <a:pt x="575" y="998"/>
                  </a:lnTo>
                  <a:lnTo>
                    <a:pt x="588" y="1001"/>
                  </a:lnTo>
                  <a:lnTo>
                    <a:pt x="601" y="1004"/>
                  </a:lnTo>
                  <a:lnTo>
                    <a:pt x="617" y="1006"/>
                  </a:lnTo>
                  <a:lnTo>
                    <a:pt x="632" y="1009"/>
                  </a:lnTo>
                  <a:lnTo>
                    <a:pt x="650" y="1011"/>
                  </a:lnTo>
                  <a:lnTo>
                    <a:pt x="667" y="1014"/>
                  </a:lnTo>
                  <a:lnTo>
                    <a:pt x="685" y="1015"/>
                  </a:lnTo>
                  <a:lnTo>
                    <a:pt x="704" y="1018"/>
                  </a:lnTo>
                  <a:lnTo>
                    <a:pt x="723" y="1019"/>
                  </a:lnTo>
                  <a:lnTo>
                    <a:pt x="743" y="1021"/>
                  </a:lnTo>
                  <a:lnTo>
                    <a:pt x="783" y="1022"/>
                  </a:lnTo>
                  <a:lnTo>
                    <a:pt x="823" y="1022"/>
                  </a:lnTo>
                  <a:lnTo>
                    <a:pt x="844" y="1022"/>
                  </a:lnTo>
                  <a:lnTo>
                    <a:pt x="864" y="1021"/>
                  </a:lnTo>
                  <a:lnTo>
                    <a:pt x="884" y="1021"/>
                  </a:lnTo>
                  <a:lnTo>
                    <a:pt x="904" y="1019"/>
                  </a:lnTo>
                  <a:lnTo>
                    <a:pt x="923" y="1018"/>
                  </a:lnTo>
                  <a:lnTo>
                    <a:pt x="942" y="1015"/>
                  </a:lnTo>
                  <a:lnTo>
                    <a:pt x="960" y="1012"/>
                  </a:lnTo>
                  <a:lnTo>
                    <a:pt x="979" y="1009"/>
                  </a:lnTo>
                  <a:lnTo>
                    <a:pt x="996" y="1005"/>
                  </a:lnTo>
                  <a:lnTo>
                    <a:pt x="1012" y="1002"/>
                  </a:lnTo>
                  <a:lnTo>
                    <a:pt x="1027" y="996"/>
                  </a:lnTo>
                  <a:lnTo>
                    <a:pt x="1042" y="992"/>
                  </a:lnTo>
                  <a:lnTo>
                    <a:pt x="1055" y="986"/>
                  </a:lnTo>
                  <a:lnTo>
                    <a:pt x="1066" y="979"/>
                  </a:lnTo>
                  <a:lnTo>
                    <a:pt x="1078" y="972"/>
                  </a:lnTo>
                  <a:lnTo>
                    <a:pt x="1088" y="965"/>
                  </a:lnTo>
                  <a:lnTo>
                    <a:pt x="1096" y="956"/>
                  </a:lnTo>
                  <a:lnTo>
                    <a:pt x="1103" y="948"/>
                  </a:lnTo>
                  <a:lnTo>
                    <a:pt x="1110" y="938"/>
                  </a:lnTo>
                  <a:lnTo>
                    <a:pt x="1116" y="926"/>
                  </a:lnTo>
                  <a:lnTo>
                    <a:pt x="1122" y="914"/>
                  </a:lnTo>
                  <a:lnTo>
                    <a:pt x="1126" y="901"/>
                  </a:lnTo>
                  <a:lnTo>
                    <a:pt x="1130" y="887"/>
                  </a:lnTo>
                  <a:lnTo>
                    <a:pt x="1135" y="872"/>
                  </a:lnTo>
                  <a:lnTo>
                    <a:pt x="1138" y="858"/>
                  </a:lnTo>
                  <a:lnTo>
                    <a:pt x="1139" y="842"/>
                  </a:lnTo>
                  <a:lnTo>
                    <a:pt x="1140" y="827"/>
                  </a:lnTo>
                  <a:lnTo>
                    <a:pt x="1142" y="809"/>
                  </a:lnTo>
                  <a:lnTo>
                    <a:pt x="1143" y="794"/>
                  </a:lnTo>
                  <a:lnTo>
                    <a:pt x="1143" y="777"/>
                  </a:lnTo>
                  <a:lnTo>
                    <a:pt x="1143" y="758"/>
                  </a:lnTo>
                  <a:lnTo>
                    <a:pt x="1143" y="741"/>
                  </a:lnTo>
                  <a:lnTo>
                    <a:pt x="1142" y="707"/>
                  </a:lnTo>
                  <a:lnTo>
                    <a:pt x="1140" y="671"/>
                  </a:lnTo>
                  <a:lnTo>
                    <a:pt x="1138" y="637"/>
                  </a:lnTo>
                  <a:lnTo>
                    <a:pt x="1136" y="621"/>
                  </a:lnTo>
                  <a:lnTo>
                    <a:pt x="1135" y="604"/>
                  </a:lnTo>
                  <a:lnTo>
                    <a:pt x="1133" y="588"/>
                  </a:lnTo>
                  <a:lnTo>
                    <a:pt x="1132" y="572"/>
                  </a:lnTo>
                  <a:lnTo>
                    <a:pt x="1130" y="558"/>
                  </a:lnTo>
                  <a:lnTo>
                    <a:pt x="1129" y="544"/>
                  </a:lnTo>
                  <a:lnTo>
                    <a:pt x="1128" y="531"/>
                  </a:lnTo>
                  <a:lnTo>
                    <a:pt x="1126" y="518"/>
                  </a:lnTo>
                  <a:lnTo>
                    <a:pt x="1126" y="505"/>
                  </a:lnTo>
                  <a:lnTo>
                    <a:pt x="1125" y="495"/>
                  </a:lnTo>
                  <a:lnTo>
                    <a:pt x="1125" y="485"/>
                  </a:lnTo>
                  <a:lnTo>
                    <a:pt x="1125" y="475"/>
                  </a:lnTo>
                  <a:lnTo>
                    <a:pt x="1125" y="455"/>
                  </a:lnTo>
                  <a:lnTo>
                    <a:pt x="1125" y="438"/>
                  </a:lnTo>
                  <a:lnTo>
                    <a:pt x="1123" y="421"/>
                  </a:lnTo>
                  <a:lnTo>
                    <a:pt x="1123" y="407"/>
                  </a:lnTo>
                  <a:lnTo>
                    <a:pt x="1123" y="393"/>
                  </a:lnTo>
                  <a:lnTo>
                    <a:pt x="1122" y="380"/>
                  </a:lnTo>
                  <a:lnTo>
                    <a:pt x="1120" y="367"/>
                  </a:lnTo>
                  <a:lnTo>
                    <a:pt x="1118" y="355"/>
                  </a:lnTo>
                  <a:lnTo>
                    <a:pt x="1113" y="345"/>
                  </a:lnTo>
                  <a:lnTo>
                    <a:pt x="1109" y="335"/>
                  </a:lnTo>
                  <a:lnTo>
                    <a:pt x="1106" y="330"/>
                  </a:lnTo>
                  <a:lnTo>
                    <a:pt x="1102" y="325"/>
                  </a:lnTo>
                  <a:lnTo>
                    <a:pt x="1099" y="321"/>
                  </a:lnTo>
                  <a:lnTo>
                    <a:pt x="1095" y="317"/>
                  </a:lnTo>
                  <a:lnTo>
                    <a:pt x="1090" y="313"/>
                  </a:lnTo>
                  <a:lnTo>
                    <a:pt x="1085" y="308"/>
                  </a:lnTo>
                  <a:lnTo>
                    <a:pt x="1080" y="304"/>
                  </a:lnTo>
                  <a:lnTo>
                    <a:pt x="1073" y="300"/>
                  </a:lnTo>
                  <a:lnTo>
                    <a:pt x="1067" y="295"/>
                  </a:lnTo>
                  <a:lnTo>
                    <a:pt x="1060" y="291"/>
                  </a:lnTo>
                  <a:lnTo>
                    <a:pt x="1053" y="288"/>
                  </a:lnTo>
                  <a:lnTo>
                    <a:pt x="1045" y="286"/>
                  </a:lnTo>
                  <a:lnTo>
                    <a:pt x="1035" y="283"/>
                  </a:lnTo>
                  <a:lnTo>
                    <a:pt x="1025" y="280"/>
                  </a:lnTo>
                  <a:lnTo>
                    <a:pt x="1015" y="277"/>
                  </a:lnTo>
                  <a:lnTo>
                    <a:pt x="1003" y="276"/>
                  </a:lnTo>
                  <a:lnTo>
                    <a:pt x="992" y="274"/>
                  </a:lnTo>
                  <a:lnTo>
                    <a:pt x="979" y="273"/>
                  </a:lnTo>
                  <a:lnTo>
                    <a:pt x="966" y="271"/>
                  </a:lnTo>
                  <a:lnTo>
                    <a:pt x="953" y="271"/>
                  </a:lnTo>
                  <a:lnTo>
                    <a:pt x="939" y="270"/>
                  </a:lnTo>
                  <a:lnTo>
                    <a:pt x="926" y="270"/>
                  </a:lnTo>
                  <a:lnTo>
                    <a:pt x="897" y="270"/>
                  </a:lnTo>
                  <a:lnTo>
                    <a:pt x="867" y="268"/>
                  </a:lnTo>
                  <a:lnTo>
                    <a:pt x="839" y="268"/>
                  </a:lnTo>
                  <a:lnTo>
                    <a:pt x="810" y="267"/>
                  </a:lnTo>
                  <a:lnTo>
                    <a:pt x="781" y="266"/>
                  </a:lnTo>
                  <a:lnTo>
                    <a:pt x="753" y="264"/>
                  </a:lnTo>
                  <a:lnTo>
                    <a:pt x="740" y="263"/>
                  </a:lnTo>
                  <a:lnTo>
                    <a:pt x="727" y="261"/>
                  </a:lnTo>
                  <a:lnTo>
                    <a:pt x="714" y="260"/>
                  </a:lnTo>
                  <a:lnTo>
                    <a:pt x="703" y="257"/>
                  </a:lnTo>
                  <a:lnTo>
                    <a:pt x="691" y="254"/>
                  </a:lnTo>
                  <a:lnTo>
                    <a:pt x="680" y="251"/>
                  </a:lnTo>
                  <a:lnTo>
                    <a:pt x="670" y="248"/>
                  </a:lnTo>
                  <a:lnTo>
                    <a:pt x="661" y="244"/>
                  </a:lnTo>
                  <a:lnTo>
                    <a:pt x="651" y="240"/>
                  </a:lnTo>
                  <a:lnTo>
                    <a:pt x="644" y="234"/>
                  </a:lnTo>
                  <a:lnTo>
                    <a:pt x="635" y="228"/>
                  </a:lnTo>
                  <a:lnTo>
                    <a:pt x="628" y="223"/>
                  </a:lnTo>
                  <a:lnTo>
                    <a:pt x="622" y="217"/>
                  </a:lnTo>
                  <a:lnTo>
                    <a:pt x="615" y="210"/>
                  </a:lnTo>
                  <a:lnTo>
                    <a:pt x="610" y="203"/>
                  </a:lnTo>
                  <a:lnTo>
                    <a:pt x="604" y="196"/>
                  </a:lnTo>
                  <a:lnTo>
                    <a:pt x="594" y="180"/>
                  </a:lnTo>
                  <a:lnTo>
                    <a:pt x="585" y="164"/>
                  </a:lnTo>
                  <a:lnTo>
                    <a:pt x="577" y="147"/>
                  </a:lnTo>
                  <a:lnTo>
                    <a:pt x="568" y="130"/>
                  </a:lnTo>
                  <a:lnTo>
                    <a:pt x="559" y="113"/>
                  </a:lnTo>
                  <a:lnTo>
                    <a:pt x="551" y="97"/>
                  </a:lnTo>
                  <a:lnTo>
                    <a:pt x="541" y="81"/>
                  </a:lnTo>
                  <a:lnTo>
                    <a:pt x="531" y="67"/>
                  </a:lnTo>
                  <a:lnTo>
                    <a:pt x="524" y="60"/>
                  </a:lnTo>
                  <a:lnTo>
                    <a:pt x="518" y="54"/>
                  </a:lnTo>
                  <a:lnTo>
                    <a:pt x="512" y="47"/>
                  </a:lnTo>
                  <a:lnTo>
                    <a:pt x="505" y="41"/>
                  </a:lnTo>
                  <a:lnTo>
                    <a:pt x="496" y="37"/>
                  </a:lnTo>
                  <a:lnTo>
                    <a:pt x="489" y="33"/>
                  </a:lnTo>
                  <a:lnTo>
                    <a:pt x="481" y="29"/>
                  </a:lnTo>
                  <a:lnTo>
                    <a:pt x="471" y="24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6248" name="Group 238"/>
            <p:cNvGrpSpPr>
              <a:grpSpLocks/>
            </p:cNvGrpSpPr>
            <p:nvPr/>
          </p:nvGrpSpPr>
          <p:grpSpPr bwMode="auto">
            <a:xfrm>
              <a:off x="4347" y="23"/>
              <a:ext cx="609" cy="541"/>
              <a:chOff x="657" y="2629"/>
              <a:chExt cx="609" cy="541"/>
            </a:xfrm>
          </p:grpSpPr>
          <p:sp>
            <p:nvSpPr>
              <p:cNvPr id="136294" name="Rectangle 239"/>
              <p:cNvSpPr>
                <a:spLocks noChangeArrowheads="1"/>
              </p:cNvSpPr>
              <p:nvPr/>
            </p:nvSpPr>
            <p:spPr bwMode="auto">
              <a:xfrm>
                <a:off x="657" y="2629"/>
                <a:ext cx="509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</a:rPr>
                  <a:t>AS</a:t>
                </a:r>
                <a:r>
                  <a:rPr lang="en-US" altLang="zh-CN" sz="1800">
                    <a:solidFill>
                      <a:srgbClr val="000000"/>
                    </a:solidFill>
                    <a:ea typeface="宋体" charset="-122"/>
                  </a:rPr>
                  <a:t> D</a:t>
                </a:r>
                <a:endParaRPr lang="en-US" altLang="zh-CN" sz="15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136295" name="Rectangle 240"/>
              <p:cNvSpPr>
                <a:spLocks noChangeArrowheads="1"/>
              </p:cNvSpPr>
              <p:nvPr/>
            </p:nvSpPr>
            <p:spPr bwMode="auto">
              <a:xfrm>
                <a:off x="658" y="2930"/>
                <a:ext cx="1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296" name="Rectangle 241"/>
              <p:cNvSpPr>
                <a:spLocks noChangeArrowheads="1"/>
              </p:cNvSpPr>
              <p:nvPr/>
            </p:nvSpPr>
            <p:spPr bwMode="auto">
              <a:xfrm>
                <a:off x="1214" y="2635"/>
                <a:ext cx="52" cy="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00">
                    <a:solidFill>
                      <a:srgbClr val="FF0000"/>
                    </a:solidFill>
                  </a:rPr>
                  <a:t> </a:t>
                </a: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6249" name="Line 242"/>
            <p:cNvSpPr>
              <a:spLocks noChangeShapeType="1"/>
            </p:cNvSpPr>
            <p:nvPr/>
          </p:nvSpPr>
          <p:spPr bwMode="auto">
            <a:xfrm flipV="1">
              <a:off x="4710" y="789"/>
              <a:ext cx="266" cy="179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250" name="Line 243"/>
            <p:cNvSpPr>
              <a:spLocks noChangeShapeType="1"/>
            </p:cNvSpPr>
            <p:nvPr/>
          </p:nvSpPr>
          <p:spPr bwMode="auto">
            <a:xfrm>
              <a:off x="4789" y="1022"/>
              <a:ext cx="647" cy="312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251" name="Line 244"/>
            <p:cNvSpPr>
              <a:spLocks noChangeShapeType="1"/>
            </p:cNvSpPr>
            <p:nvPr/>
          </p:nvSpPr>
          <p:spPr bwMode="auto">
            <a:xfrm flipH="1" flipV="1">
              <a:off x="5267" y="783"/>
              <a:ext cx="267" cy="493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6252" name="Group 245"/>
            <p:cNvGrpSpPr>
              <a:grpSpLocks/>
            </p:cNvGrpSpPr>
            <p:nvPr/>
          </p:nvGrpSpPr>
          <p:grpSpPr bwMode="auto">
            <a:xfrm>
              <a:off x="4925" y="642"/>
              <a:ext cx="472" cy="219"/>
              <a:chOff x="1811" y="2493"/>
              <a:chExt cx="472" cy="219"/>
            </a:xfrm>
          </p:grpSpPr>
          <p:sp>
            <p:nvSpPr>
              <p:cNvPr id="136281" name="Freeform 246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2" name="Freeform 247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3" name="Line 248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4" name="Line 249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5" name="Rectangle 250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286" name="Freeform 251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7" name="Freeform 252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8" name="Line 253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9" name="Line 254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90" name="Line 255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91" name="Line 256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92" name="Line 257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93" name="Line 258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6253" name="Group 259"/>
            <p:cNvGrpSpPr>
              <a:grpSpLocks/>
            </p:cNvGrpSpPr>
            <p:nvPr/>
          </p:nvGrpSpPr>
          <p:grpSpPr bwMode="auto">
            <a:xfrm>
              <a:off x="4315" y="881"/>
              <a:ext cx="472" cy="219"/>
              <a:chOff x="1811" y="2493"/>
              <a:chExt cx="472" cy="219"/>
            </a:xfrm>
          </p:grpSpPr>
          <p:sp>
            <p:nvSpPr>
              <p:cNvPr id="136268" name="Freeform 260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9" name="Freeform 261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0" name="Line 262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1" name="Line 263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2" name="Rectangle 264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273" name="Freeform 265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4" name="Freeform 266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5" name="Line 267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6" name="Line 268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7" name="Line 269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8" name="Line 270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79" name="Line 271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0" name="Line 272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6254" name="Group 273"/>
            <p:cNvGrpSpPr>
              <a:grpSpLocks/>
            </p:cNvGrpSpPr>
            <p:nvPr/>
          </p:nvGrpSpPr>
          <p:grpSpPr bwMode="auto">
            <a:xfrm>
              <a:off x="5288" y="1204"/>
              <a:ext cx="472" cy="219"/>
              <a:chOff x="1811" y="2493"/>
              <a:chExt cx="472" cy="219"/>
            </a:xfrm>
          </p:grpSpPr>
          <p:sp>
            <p:nvSpPr>
              <p:cNvPr id="136255" name="Freeform 274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56" name="Freeform 275"/>
              <p:cNvSpPr>
                <a:spLocks/>
              </p:cNvSpPr>
              <p:nvPr/>
            </p:nvSpPr>
            <p:spPr bwMode="auto">
              <a:xfrm>
                <a:off x="1814" y="2591"/>
                <a:ext cx="468" cy="121"/>
              </a:xfrm>
              <a:custGeom>
                <a:avLst/>
                <a:gdLst>
                  <a:gd name="T0" fmla="*/ 211 w 468"/>
                  <a:gd name="T1" fmla="*/ 0 h 121"/>
                  <a:gd name="T2" fmla="*/ 165 w 468"/>
                  <a:gd name="T3" fmla="*/ 2 h 121"/>
                  <a:gd name="T4" fmla="*/ 123 w 468"/>
                  <a:gd name="T5" fmla="*/ 7 h 121"/>
                  <a:gd name="T6" fmla="*/ 86 w 468"/>
                  <a:gd name="T7" fmla="*/ 14 h 121"/>
                  <a:gd name="T8" fmla="*/ 69 w 468"/>
                  <a:gd name="T9" fmla="*/ 17 h 121"/>
                  <a:gd name="T10" fmla="*/ 55 w 468"/>
                  <a:gd name="T11" fmla="*/ 21 h 121"/>
                  <a:gd name="T12" fmla="*/ 40 w 468"/>
                  <a:gd name="T13" fmla="*/ 27 h 121"/>
                  <a:gd name="T14" fmla="*/ 29 w 468"/>
                  <a:gd name="T15" fmla="*/ 31 h 121"/>
                  <a:gd name="T16" fmla="*/ 19 w 468"/>
                  <a:gd name="T17" fmla="*/ 37 h 121"/>
                  <a:gd name="T18" fmla="*/ 12 w 468"/>
                  <a:gd name="T19" fmla="*/ 42 h 121"/>
                  <a:gd name="T20" fmla="*/ 6 w 468"/>
                  <a:gd name="T21" fmla="*/ 48 h 121"/>
                  <a:gd name="T22" fmla="*/ 2 w 468"/>
                  <a:gd name="T23" fmla="*/ 54 h 121"/>
                  <a:gd name="T24" fmla="*/ 0 w 468"/>
                  <a:gd name="T25" fmla="*/ 61 h 121"/>
                  <a:gd name="T26" fmla="*/ 2 w 468"/>
                  <a:gd name="T27" fmla="*/ 67 h 121"/>
                  <a:gd name="T28" fmla="*/ 6 w 468"/>
                  <a:gd name="T29" fmla="*/ 72 h 121"/>
                  <a:gd name="T30" fmla="*/ 12 w 468"/>
                  <a:gd name="T31" fmla="*/ 78 h 121"/>
                  <a:gd name="T32" fmla="*/ 19 w 468"/>
                  <a:gd name="T33" fmla="*/ 84 h 121"/>
                  <a:gd name="T34" fmla="*/ 29 w 468"/>
                  <a:gd name="T35" fmla="*/ 89 h 121"/>
                  <a:gd name="T36" fmla="*/ 40 w 468"/>
                  <a:gd name="T37" fmla="*/ 94 h 121"/>
                  <a:gd name="T38" fmla="*/ 55 w 468"/>
                  <a:gd name="T39" fmla="*/ 99 h 121"/>
                  <a:gd name="T40" fmla="*/ 69 w 468"/>
                  <a:gd name="T41" fmla="*/ 104 h 121"/>
                  <a:gd name="T42" fmla="*/ 86 w 468"/>
                  <a:gd name="T43" fmla="*/ 108 h 121"/>
                  <a:gd name="T44" fmla="*/ 123 w 468"/>
                  <a:gd name="T45" fmla="*/ 114 h 121"/>
                  <a:gd name="T46" fmla="*/ 165 w 468"/>
                  <a:gd name="T47" fmla="*/ 118 h 121"/>
                  <a:gd name="T48" fmla="*/ 211 w 468"/>
                  <a:gd name="T49" fmla="*/ 121 h 121"/>
                  <a:gd name="T50" fmla="*/ 258 w 468"/>
                  <a:gd name="T51" fmla="*/ 121 h 121"/>
                  <a:gd name="T52" fmla="*/ 304 w 468"/>
                  <a:gd name="T53" fmla="*/ 118 h 121"/>
                  <a:gd name="T54" fmla="*/ 345 w 468"/>
                  <a:gd name="T55" fmla="*/ 114 h 121"/>
                  <a:gd name="T56" fmla="*/ 382 w 468"/>
                  <a:gd name="T57" fmla="*/ 108 h 121"/>
                  <a:gd name="T58" fmla="*/ 399 w 468"/>
                  <a:gd name="T59" fmla="*/ 104 h 121"/>
                  <a:gd name="T60" fmla="*/ 414 w 468"/>
                  <a:gd name="T61" fmla="*/ 99 h 121"/>
                  <a:gd name="T62" fmla="*/ 428 w 468"/>
                  <a:gd name="T63" fmla="*/ 94 h 121"/>
                  <a:gd name="T64" fmla="*/ 440 w 468"/>
                  <a:gd name="T65" fmla="*/ 89 h 121"/>
                  <a:gd name="T66" fmla="*/ 450 w 468"/>
                  <a:gd name="T67" fmla="*/ 84 h 121"/>
                  <a:gd name="T68" fmla="*/ 457 w 468"/>
                  <a:gd name="T69" fmla="*/ 78 h 121"/>
                  <a:gd name="T70" fmla="*/ 462 w 468"/>
                  <a:gd name="T71" fmla="*/ 72 h 121"/>
                  <a:gd name="T72" fmla="*/ 467 w 468"/>
                  <a:gd name="T73" fmla="*/ 67 h 121"/>
                  <a:gd name="T74" fmla="*/ 468 w 468"/>
                  <a:gd name="T75" fmla="*/ 61 h 121"/>
                  <a:gd name="T76" fmla="*/ 467 w 468"/>
                  <a:gd name="T77" fmla="*/ 54 h 121"/>
                  <a:gd name="T78" fmla="*/ 462 w 468"/>
                  <a:gd name="T79" fmla="*/ 48 h 121"/>
                  <a:gd name="T80" fmla="*/ 457 w 468"/>
                  <a:gd name="T81" fmla="*/ 42 h 121"/>
                  <a:gd name="T82" fmla="*/ 450 w 468"/>
                  <a:gd name="T83" fmla="*/ 37 h 121"/>
                  <a:gd name="T84" fmla="*/ 440 w 468"/>
                  <a:gd name="T85" fmla="*/ 31 h 121"/>
                  <a:gd name="T86" fmla="*/ 428 w 468"/>
                  <a:gd name="T87" fmla="*/ 27 h 121"/>
                  <a:gd name="T88" fmla="*/ 414 w 468"/>
                  <a:gd name="T89" fmla="*/ 21 h 121"/>
                  <a:gd name="T90" fmla="*/ 399 w 468"/>
                  <a:gd name="T91" fmla="*/ 17 h 121"/>
                  <a:gd name="T92" fmla="*/ 382 w 468"/>
                  <a:gd name="T93" fmla="*/ 14 h 121"/>
                  <a:gd name="T94" fmla="*/ 345 w 468"/>
                  <a:gd name="T95" fmla="*/ 7 h 121"/>
                  <a:gd name="T96" fmla="*/ 304 w 468"/>
                  <a:gd name="T97" fmla="*/ 2 h 121"/>
                  <a:gd name="T98" fmla="*/ 258 w 468"/>
                  <a:gd name="T99" fmla="*/ 0 h 1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8"/>
                  <a:gd name="T151" fmla="*/ 0 h 121"/>
                  <a:gd name="T152" fmla="*/ 468 w 468"/>
                  <a:gd name="T153" fmla="*/ 121 h 1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8" h="121">
                    <a:moveTo>
                      <a:pt x="235" y="0"/>
                    </a:moveTo>
                    <a:lnTo>
                      <a:pt x="211" y="0"/>
                    </a:lnTo>
                    <a:lnTo>
                      <a:pt x="188" y="1"/>
                    </a:lnTo>
                    <a:lnTo>
                      <a:pt x="165" y="2"/>
                    </a:lnTo>
                    <a:lnTo>
                      <a:pt x="143" y="4"/>
                    </a:lnTo>
                    <a:lnTo>
                      <a:pt x="123" y="7"/>
                    </a:lnTo>
                    <a:lnTo>
                      <a:pt x="103" y="10"/>
                    </a:lnTo>
                    <a:lnTo>
                      <a:pt x="86" y="14"/>
                    </a:lnTo>
                    <a:lnTo>
                      <a:pt x="77" y="15"/>
                    </a:lnTo>
                    <a:lnTo>
                      <a:pt x="69" y="17"/>
                    </a:lnTo>
                    <a:lnTo>
                      <a:pt x="62" y="20"/>
                    </a:lnTo>
                    <a:lnTo>
                      <a:pt x="55" y="21"/>
                    </a:lnTo>
                    <a:lnTo>
                      <a:pt x="47" y="24"/>
                    </a:lnTo>
                    <a:lnTo>
                      <a:pt x="40" y="27"/>
                    </a:lnTo>
                    <a:lnTo>
                      <a:pt x="35" y="28"/>
                    </a:lnTo>
                    <a:lnTo>
                      <a:pt x="29" y="31"/>
                    </a:lnTo>
                    <a:lnTo>
                      <a:pt x="25" y="34"/>
                    </a:lnTo>
                    <a:lnTo>
                      <a:pt x="19" y="37"/>
                    </a:lnTo>
                    <a:lnTo>
                      <a:pt x="15" y="40"/>
                    </a:lnTo>
                    <a:lnTo>
                      <a:pt x="12" y="42"/>
                    </a:lnTo>
                    <a:lnTo>
                      <a:pt x="9" y="45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2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2" y="67"/>
                    </a:lnTo>
                    <a:lnTo>
                      <a:pt x="3" y="70"/>
                    </a:lnTo>
                    <a:lnTo>
                      <a:pt x="6" y="72"/>
                    </a:lnTo>
                    <a:lnTo>
                      <a:pt x="9" y="75"/>
                    </a:lnTo>
                    <a:lnTo>
                      <a:pt x="12" y="78"/>
                    </a:lnTo>
                    <a:lnTo>
                      <a:pt x="15" y="81"/>
                    </a:lnTo>
                    <a:lnTo>
                      <a:pt x="19" y="84"/>
                    </a:lnTo>
                    <a:lnTo>
                      <a:pt x="25" y="87"/>
                    </a:lnTo>
                    <a:lnTo>
                      <a:pt x="29" y="89"/>
                    </a:lnTo>
                    <a:lnTo>
                      <a:pt x="35" y="92"/>
                    </a:lnTo>
                    <a:lnTo>
                      <a:pt x="40" y="94"/>
                    </a:lnTo>
                    <a:lnTo>
                      <a:pt x="47" y="97"/>
                    </a:lnTo>
                    <a:lnTo>
                      <a:pt x="55" y="99"/>
                    </a:lnTo>
                    <a:lnTo>
                      <a:pt x="62" y="101"/>
                    </a:lnTo>
                    <a:lnTo>
                      <a:pt x="69" y="104"/>
                    </a:lnTo>
                    <a:lnTo>
                      <a:pt x="77" y="105"/>
                    </a:lnTo>
                    <a:lnTo>
                      <a:pt x="86" y="108"/>
                    </a:lnTo>
                    <a:lnTo>
                      <a:pt x="103" y="111"/>
                    </a:lnTo>
                    <a:lnTo>
                      <a:pt x="123" y="114"/>
                    </a:lnTo>
                    <a:lnTo>
                      <a:pt x="143" y="117"/>
                    </a:lnTo>
                    <a:lnTo>
                      <a:pt x="165" y="118"/>
                    </a:lnTo>
                    <a:lnTo>
                      <a:pt x="188" y="119"/>
                    </a:lnTo>
                    <a:lnTo>
                      <a:pt x="211" y="121"/>
                    </a:lnTo>
                    <a:lnTo>
                      <a:pt x="235" y="121"/>
                    </a:lnTo>
                    <a:lnTo>
                      <a:pt x="258" y="121"/>
                    </a:lnTo>
                    <a:lnTo>
                      <a:pt x="281" y="119"/>
                    </a:lnTo>
                    <a:lnTo>
                      <a:pt x="304" y="118"/>
                    </a:lnTo>
                    <a:lnTo>
                      <a:pt x="325" y="117"/>
                    </a:lnTo>
                    <a:lnTo>
                      <a:pt x="345" y="114"/>
                    </a:lnTo>
                    <a:lnTo>
                      <a:pt x="365" y="111"/>
                    </a:lnTo>
                    <a:lnTo>
                      <a:pt x="382" y="108"/>
                    </a:lnTo>
                    <a:lnTo>
                      <a:pt x="391" y="105"/>
                    </a:lnTo>
                    <a:lnTo>
                      <a:pt x="399" y="104"/>
                    </a:lnTo>
                    <a:lnTo>
                      <a:pt x="407" y="101"/>
                    </a:lnTo>
                    <a:lnTo>
                      <a:pt x="414" y="99"/>
                    </a:lnTo>
                    <a:lnTo>
                      <a:pt x="421" y="97"/>
                    </a:lnTo>
                    <a:lnTo>
                      <a:pt x="428" y="94"/>
                    </a:lnTo>
                    <a:lnTo>
                      <a:pt x="434" y="92"/>
                    </a:lnTo>
                    <a:lnTo>
                      <a:pt x="440" y="89"/>
                    </a:lnTo>
                    <a:lnTo>
                      <a:pt x="445" y="87"/>
                    </a:lnTo>
                    <a:lnTo>
                      <a:pt x="450" y="84"/>
                    </a:lnTo>
                    <a:lnTo>
                      <a:pt x="454" y="81"/>
                    </a:lnTo>
                    <a:lnTo>
                      <a:pt x="457" y="78"/>
                    </a:lnTo>
                    <a:lnTo>
                      <a:pt x="461" y="75"/>
                    </a:lnTo>
                    <a:lnTo>
                      <a:pt x="462" y="72"/>
                    </a:lnTo>
                    <a:lnTo>
                      <a:pt x="465" y="70"/>
                    </a:lnTo>
                    <a:lnTo>
                      <a:pt x="467" y="67"/>
                    </a:lnTo>
                    <a:lnTo>
                      <a:pt x="468" y="64"/>
                    </a:lnTo>
                    <a:lnTo>
                      <a:pt x="468" y="61"/>
                    </a:lnTo>
                    <a:lnTo>
                      <a:pt x="468" y="57"/>
                    </a:lnTo>
                    <a:lnTo>
                      <a:pt x="467" y="54"/>
                    </a:lnTo>
                    <a:lnTo>
                      <a:pt x="465" y="51"/>
                    </a:lnTo>
                    <a:lnTo>
                      <a:pt x="462" y="48"/>
                    </a:lnTo>
                    <a:lnTo>
                      <a:pt x="461" y="45"/>
                    </a:lnTo>
                    <a:lnTo>
                      <a:pt x="457" y="42"/>
                    </a:lnTo>
                    <a:lnTo>
                      <a:pt x="454" y="40"/>
                    </a:lnTo>
                    <a:lnTo>
                      <a:pt x="450" y="37"/>
                    </a:lnTo>
                    <a:lnTo>
                      <a:pt x="445" y="34"/>
                    </a:lnTo>
                    <a:lnTo>
                      <a:pt x="440" y="31"/>
                    </a:lnTo>
                    <a:lnTo>
                      <a:pt x="434" y="28"/>
                    </a:lnTo>
                    <a:lnTo>
                      <a:pt x="428" y="27"/>
                    </a:lnTo>
                    <a:lnTo>
                      <a:pt x="421" y="24"/>
                    </a:lnTo>
                    <a:lnTo>
                      <a:pt x="414" y="21"/>
                    </a:lnTo>
                    <a:lnTo>
                      <a:pt x="407" y="20"/>
                    </a:lnTo>
                    <a:lnTo>
                      <a:pt x="399" y="17"/>
                    </a:lnTo>
                    <a:lnTo>
                      <a:pt x="391" y="15"/>
                    </a:lnTo>
                    <a:lnTo>
                      <a:pt x="382" y="14"/>
                    </a:lnTo>
                    <a:lnTo>
                      <a:pt x="365" y="10"/>
                    </a:lnTo>
                    <a:lnTo>
                      <a:pt x="345" y="7"/>
                    </a:lnTo>
                    <a:lnTo>
                      <a:pt x="325" y="4"/>
                    </a:lnTo>
                    <a:lnTo>
                      <a:pt x="304" y="2"/>
                    </a:lnTo>
                    <a:lnTo>
                      <a:pt x="281" y="1"/>
                    </a:lnTo>
                    <a:lnTo>
                      <a:pt x="258" y="0"/>
                    </a:lnTo>
                    <a:lnTo>
                      <a:pt x="235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57" name="Line 276"/>
              <p:cNvSpPr>
                <a:spLocks noChangeShapeType="1"/>
              </p:cNvSpPr>
              <p:nvPr/>
            </p:nvSpPr>
            <p:spPr bwMode="auto">
              <a:xfrm>
                <a:off x="1814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58" name="Line 277"/>
              <p:cNvSpPr>
                <a:spLocks noChangeShapeType="1"/>
              </p:cNvSpPr>
              <p:nvPr/>
            </p:nvSpPr>
            <p:spPr bwMode="auto">
              <a:xfrm>
                <a:off x="2282" y="2581"/>
                <a:ext cx="1" cy="75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59" name="Rectangle 278"/>
              <p:cNvSpPr>
                <a:spLocks noChangeArrowheads="1"/>
              </p:cNvSpPr>
              <p:nvPr/>
            </p:nvSpPr>
            <p:spPr bwMode="auto">
              <a:xfrm>
                <a:off x="1814" y="2575"/>
                <a:ext cx="304" cy="86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260" name="Freeform 279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1" name="Freeform 280"/>
              <p:cNvSpPr>
                <a:spLocks/>
              </p:cNvSpPr>
              <p:nvPr/>
            </p:nvSpPr>
            <p:spPr bwMode="auto">
              <a:xfrm>
                <a:off x="1811" y="2493"/>
                <a:ext cx="467" cy="142"/>
              </a:xfrm>
              <a:custGeom>
                <a:avLst/>
                <a:gdLst>
                  <a:gd name="T0" fmla="*/ 209 w 467"/>
                  <a:gd name="T1" fmla="*/ 0 h 142"/>
                  <a:gd name="T2" fmla="*/ 163 w 467"/>
                  <a:gd name="T3" fmla="*/ 3 h 142"/>
                  <a:gd name="T4" fmla="*/ 122 w 467"/>
                  <a:gd name="T5" fmla="*/ 9 h 142"/>
                  <a:gd name="T6" fmla="*/ 85 w 467"/>
                  <a:gd name="T7" fmla="*/ 16 h 142"/>
                  <a:gd name="T8" fmla="*/ 68 w 467"/>
                  <a:gd name="T9" fmla="*/ 20 h 142"/>
                  <a:gd name="T10" fmla="*/ 53 w 467"/>
                  <a:gd name="T11" fmla="*/ 26 h 142"/>
                  <a:gd name="T12" fmla="*/ 39 w 467"/>
                  <a:gd name="T13" fmla="*/ 30 h 142"/>
                  <a:gd name="T14" fmla="*/ 28 w 467"/>
                  <a:gd name="T15" fmla="*/ 38 h 142"/>
                  <a:gd name="T16" fmla="*/ 18 w 467"/>
                  <a:gd name="T17" fmla="*/ 43 h 142"/>
                  <a:gd name="T18" fmla="*/ 10 w 467"/>
                  <a:gd name="T19" fmla="*/ 49 h 142"/>
                  <a:gd name="T20" fmla="*/ 5 w 467"/>
                  <a:gd name="T21" fmla="*/ 56 h 142"/>
                  <a:gd name="T22" fmla="*/ 0 w 467"/>
                  <a:gd name="T23" fmla="*/ 63 h 142"/>
                  <a:gd name="T24" fmla="*/ 0 w 467"/>
                  <a:gd name="T25" fmla="*/ 70 h 142"/>
                  <a:gd name="T26" fmla="*/ 0 w 467"/>
                  <a:gd name="T27" fmla="*/ 78 h 142"/>
                  <a:gd name="T28" fmla="*/ 5 w 467"/>
                  <a:gd name="T29" fmla="*/ 85 h 142"/>
                  <a:gd name="T30" fmla="*/ 10 w 467"/>
                  <a:gd name="T31" fmla="*/ 92 h 142"/>
                  <a:gd name="T32" fmla="*/ 18 w 467"/>
                  <a:gd name="T33" fmla="*/ 98 h 142"/>
                  <a:gd name="T34" fmla="*/ 28 w 467"/>
                  <a:gd name="T35" fmla="*/ 105 h 142"/>
                  <a:gd name="T36" fmla="*/ 39 w 467"/>
                  <a:gd name="T37" fmla="*/ 110 h 142"/>
                  <a:gd name="T38" fmla="*/ 53 w 467"/>
                  <a:gd name="T39" fmla="*/ 116 h 142"/>
                  <a:gd name="T40" fmla="*/ 68 w 467"/>
                  <a:gd name="T41" fmla="*/ 120 h 142"/>
                  <a:gd name="T42" fmla="*/ 85 w 467"/>
                  <a:gd name="T43" fmla="*/ 125 h 142"/>
                  <a:gd name="T44" fmla="*/ 122 w 467"/>
                  <a:gd name="T45" fmla="*/ 133 h 142"/>
                  <a:gd name="T46" fmla="*/ 163 w 467"/>
                  <a:gd name="T47" fmla="*/ 138 h 142"/>
                  <a:gd name="T48" fmla="*/ 209 w 467"/>
                  <a:gd name="T49" fmla="*/ 140 h 142"/>
                  <a:gd name="T50" fmla="*/ 257 w 467"/>
                  <a:gd name="T51" fmla="*/ 140 h 142"/>
                  <a:gd name="T52" fmla="*/ 302 w 467"/>
                  <a:gd name="T53" fmla="*/ 138 h 142"/>
                  <a:gd name="T54" fmla="*/ 344 w 467"/>
                  <a:gd name="T55" fmla="*/ 133 h 142"/>
                  <a:gd name="T56" fmla="*/ 381 w 467"/>
                  <a:gd name="T57" fmla="*/ 125 h 142"/>
                  <a:gd name="T58" fmla="*/ 398 w 467"/>
                  <a:gd name="T59" fmla="*/ 120 h 142"/>
                  <a:gd name="T60" fmla="*/ 414 w 467"/>
                  <a:gd name="T61" fmla="*/ 116 h 142"/>
                  <a:gd name="T62" fmla="*/ 427 w 467"/>
                  <a:gd name="T63" fmla="*/ 110 h 142"/>
                  <a:gd name="T64" fmla="*/ 438 w 467"/>
                  <a:gd name="T65" fmla="*/ 105 h 142"/>
                  <a:gd name="T66" fmla="*/ 448 w 467"/>
                  <a:gd name="T67" fmla="*/ 98 h 142"/>
                  <a:gd name="T68" fmla="*/ 455 w 467"/>
                  <a:gd name="T69" fmla="*/ 92 h 142"/>
                  <a:gd name="T70" fmla="*/ 461 w 467"/>
                  <a:gd name="T71" fmla="*/ 85 h 142"/>
                  <a:gd name="T72" fmla="*/ 465 w 467"/>
                  <a:gd name="T73" fmla="*/ 78 h 142"/>
                  <a:gd name="T74" fmla="*/ 467 w 467"/>
                  <a:gd name="T75" fmla="*/ 70 h 142"/>
                  <a:gd name="T76" fmla="*/ 465 w 467"/>
                  <a:gd name="T77" fmla="*/ 63 h 142"/>
                  <a:gd name="T78" fmla="*/ 461 w 467"/>
                  <a:gd name="T79" fmla="*/ 56 h 142"/>
                  <a:gd name="T80" fmla="*/ 455 w 467"/>
                  <a:gd name="T81" fmla="*/ 49 h 142"/>
                  <a:gd name="T82" fmla="*/ 448 w 467"/>
                  <a:gd name="T83" fmla="*/ 43 h 142"/>
                  <a:gd name="T84" fmla="*/ 438 w 467"/>
                  <a:gd name="T85" fmla="*/ 38 h 142"/>
                  <a:gd name="T86" fmla="*/ 427 w 467"/>
                  <a:gd name="T87" fmla="*/ 30 h 142"/>
                  <a:gd name="T88" fmla="*/ 414 w 467"/>
                  <a:gd name="T89" fmla="*/ 26 h 142"/>
                  <a:gd name="T90" fmla="*/ 398 w 467"/>
                  <a:gd name="T91" fmla="*/ 20 h 142"/>
                  <a:gd name="T92" fmla="*/ 381 w 467"/>
                  <a:gd name="T93" fmla="*/ 16 h 142"/>
                  <a:gd name="T94" fmla="*/ 344 w 467"/>
                  <a:gd name="T95" fmla="*/ 9 h 142"/>
                  <a:gd name="T96" fmla="*/ 302 w 467"/>
                  <a:gd name="T97" fmla="*/ 3 h 142"/>
                  <a:gd name="T98" fmla="*/ 257 w 467"/>
                  <a:gd name="T99" fmla="*/ 0 h 1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7"/>
                  <a:gd name="T151" fmla="*/ 0 h 142"/>
                  <a:gd name="T152" fmla="*/ 467 w 467"/>
                  <a:gd name="T153" fmla="*/ 142 h 1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7" h="142">
                    <a:moveTo>
                      <a:pt x="234" y="0"/>
                    </a:moveTo>
                    <a:lnTo>
                      <a:pt x="209" y="0"/>
                    </a:lnTo>
                    <a:lnTo>
                      <a:pt x="186" y="2"/>
                    </a:lnTo>
                    <a:lnTo>
                      <a:pt x="163" y="3"/>
                    </a:lnTo>
                    <a:lnTo>
                      <a:pt x="142" y="5"/>
                    </a:lnTo>
                    <a:lnTo>
                      <a:pt x="122" y="9"/>
                    </a:lnTo>
                    <a:lnTo>
                      <a:pt x="102" y="12"/>
                    </a:lnTo>
                    <a:lnTo>
                      <a:pt x="85" y="16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0" y="23"/>
                    </a:lnTo>
                    <a:lnTo>
                      <a:pt x="53" y="26"/>
                    </a:lnTo>
                    <a:lnTo>
                      <a:pt x="46" y="28"/>
                    </a:lnTo>
                    <a:lnTo>
                      <a:pt x="39" y="30"/>
                    </a:lnTo>
                    <a:lnTo>
                      <a:pt x="33" y="33"/>
                    </a:lnTo>
                    <a:lnTo>
                      <a:pt x="28" y="38"/>
                    </a:lnTo>
                    <a:lnTo>
                      <a:pt x="23" y="40"/>
                    </a:lnTo>
                    <a:lnTo>
                      <a:pt x="18" y="43"/>
                    </a:lnTo>
                    <a:lnTo>
                      <a:pt x="13" y="46"/>
                    </a:lnTo>
                    <a:lnTo>
                      <a:pt x="10" y="49"/>
                    </a:lnTo>
                    <a:lnTo>
                      <a:pt x="7" y="53"/>
                    </a:lnTo>
                    <a:lnTo>
                      <a:pt x="5" y="56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5" y="85"/>
                    </a:lnTo>
                    <a:lnTo>
                      <a:pt x="7" y="89"/>
                    </a:lnTo>
                    <a:lnTo>
                      <a:pt x="10" y="92"/>
                    </a:lnTo>
                    <a:lnTo>
                      <a:pt x="13" y="95"/>
                    </a:lnTo>
                    <a:lnTo>
                      <a:pt x="18" y="98"/>
                    </a:lnTo>
                    <a:lnTo>
                      <a:pt x="23" y="102"/>
                    </a:lnTo>
                    <a:lnTo>
                      <a:pt x="28" y="105"/>
                    </a:lnTo>
                    <a:lnTo>
                      <a:pt x="33" y="108"/>
                    </a:lnTo>
                    <a:lnTo>
                      <a:pt x="39" y="110"/>
                    </a:lnTo>
                    <a:lnTo>
                      <a:pt x="46" y="113"/>
                    </a:lnTo>
                    <a:lnTo>
                      <a:pt x="53" y="116"/>
                    </a:lnTo>
                    <a:lnTo>
                      <a:pt x="60" y="118"/>
                    </a:lnTo>
                    <a:lnTo>
                      <a:pt x="68" y="120"/>
                    </a:lnTo>
                    <a:lnTo>
                      <a:pt x="76" y="123"/>
                    </a:lnTo>
                    <a:lnTo>
                      <a:pt x="85" y="125"/>
                    </a:lnTo>
                    <a:lnTo>
                      <a:pt x="102" y="129"/>
                    </a:lnTo>
                    <a:lnTo>
                      <a:pt x="122" y="133"/>
                    </a:lnTo>
                    <a:lnTo>
                      <a:pt x="142" y="136"/>
                    </a:lnTo>
                    <a:lnTo>
                      <a:pt x="163" y="138"/>
                    </a:lnTo>
                    <a:lnTo>
                      <a:pt x="186" y="140"/>
                    </a:lnTo>
                    <a:lnTo>
                      <a:pt x="209" y="140"/>
                    </a:lnTo>
                    <a:lnTo>
                      <a:pt x="234" y="142"/>
                    </a:lnTo>
                    <a:lnTo>
                      <a:pt x="257" y="140"/>
                    </a:lnTo>
                    <a:lnTo>
                      <a:pt x="281" y="140"/>
                    </a:lnTo>
                    <a:lnTo>
                      <a:pt x="302" y="138"/>
                    </a:lnTo>
                    <a:lnTo>
                      <a:pt x="324" y="136"/>
                    </a:lnTo>
                    <a:lnTo>
                      <a:pt x="344" y="133"/>
                    </a:lnTo>
                    <a:lnTo>
                      <a:pt x="364" y="129"/>
                    </a:lnTo>
                    <a:lnTo>
                      <a:pt x="381" y="125"/>
                    </a:lnTo>
                    <a:lnTo>
                      <a:pt x="390" y="123"/>
                    </a:lnTo>
                    <a:lnTo>
                      <a:pt x="398" y="120"/>
                    </a:lnTo>
                    <a:lnTo>
                      <a:pt x="405" y="118"/>
                    </a:lnTo>
                    <a:lnTo>
                      <a:pt x="414" y="116"/>
                    </a:lnTo>
                    <a:lnTo>
                      <a:pt x="420" y="113"/>
                    </a:lnTo>
                    <a:lnTo>
                      <a:pt x="427" y="110"/>
                    </a:lnTo>
                    <a:lnTo>
                      <a:pt x="433" y="108"/>
                    </a:lnTo>
                    <a:lnTo>
                      <a:pt x="438" y="105"/>
                    </a:lnTo>
                    <a:lnTo>
                      <a:pt x="444" y="102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5" y="92"/>
                    </a:lnTo>
                    <a:lnTo>
                      <a:pt x="460" y="89"/>
                    </a:lnTo>
                    <a:lnTo>
                      <a:pt x="461" y="85"/>
                    </a:lnTo>
                    <a:lnTo>
                      <a:pt x="464" y="82"/>
                    </a:lnTo>
                    <a:lnTo>
                      <a:pt x="465" y="78"/>
                    </a:lnTo>
                    <a:lnTo>
                      <a:pt x="467" y="75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3"/>
                    </a:lnTo>
                    <a:lnTo>
                      <a:pt x="464" y="60"/>
                    </a:lnTo>
                    <a:lnTo>
                      <a:pt x="461" y="56"/>
                    </a:lnTo>
                    <a:lnTo>
                      <a:pt x="460" y="53"/>
                    </a:lnTo>
                    <a:lnTo>
                      <a:pt x="455" y="49"/>
                    </a:lnTo>
                    <a:lnTo>
                      <a:pt x="453" y="46"/>
                    </a:lnTo>
                    <a:lnTo>
                      <a:pt x="448" y="43"/>
                    </a:lnTo>
                    <a:lnTo>
                      <a:pt x="444" y="40"/>
                    </a:lnTo>
                    <a:lnTo>
                      <a:pt x="438" y="38"/>
                    </a:lnTo>
                    <a:lnTo>
                      <a:pt x="433" y="33"/>
                    </a:lnTo>
                    <a:lnTo>
                      <a:pt x="427" y="30"/>
                    </a:lnTo>
                    <a:lnTo>
                      <a:pt x="420" y="28"/>
                    </a:lnTo>
                    <a:lnTo>
                      <a:pt x="414" y="26"/>
                    </a:lnTo>
                    <a:lnTo>
                      <a:pt x="405" y="23"/>
                    </a:lnTo>
                    <a:lnTo>
                      <a:pt x="398" y="20"/>
                    </a:lnTo>
                    <a:lnTo>
                      <a:pt x="390" y="18"/>
                    </a:lnTo>
                    <a:lnTo>
                      <a:pt x="381" y="16"/>
                    </a:lnTo>
                    <a:lnTo>
                      <a:pt x="364" y="12"/>
                    </a:lnTo>
                    <a:lnTo>
                      <a:pt x="344" y="9"/>
                    </a:lnTo>
                    <a:lnTo>
                      <a:pt x="324" y="5"/>
                    </a:lnTo>
                    <a:lnTo>
                      <a:pt x="302" y="3"/>
                    </a:lnTo>
                    <a:lnTo>
                      <a:pt x="281" y="2"/>
                    </a:lnTo>
                    <a:lnTo>
                      <a:pt x="257" y="0"/>
                    </a:lnTo>
                    <a:lnTo>
                      <a:pt x="234" y="0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2" name="Line 281"/>
              <p:cNvSpPr>
                <a:spLocks noChangeShapeType="1"/>
              </p:cNvSpPr>
              <p:nvPr/>
            </p:nvSpPr>
            <p:spPr bwMode="auto">
              <a:xfrm flipV="1">
                <a:off x="1923" y="2525"/>
                <a:ext cx="8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3" name="Line 282"/>
              <p:cNvSpPr>
                <a:spLocks noChangeShapeType="1"/>
              </p:cNvSpPr>
              <p:nvPr/>
            </p:nvSpPr>
            <p:spPr bwMode="auto">
              <a:xfrm>
                <a:off x="2082" y="2608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4" name="Line 283"/>
              <p:cNvSpPr>
                <a:spLocks noChangeShapeType="1"/>
              </p:cNvSpPr>
              <p:nvPr/>
            </p:nvSpPr>
            <p:spPr bwMode="auto">
              <a:xfrm>
                <a:off x="1999" y="2526"/>
                <a:ext cx="87" cy="82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5" name="Line 284"/>
              <p:cNvSpPr>
                <a:spLocks noChangeShapeType="1"/>
              </p:cNvSpPr>
              <p:nvPr/>
            </p:nvSpPr>
            <p:spPr bwMode="auto">
              <a:xfrm>
                <a:off x="1923" y="2603"/>
                <a:ext cx="83" cy="3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6" name="Line 285"/>
              <p:cNvSpPr>
                <a:spLocks noChangeShapeType="1"/>
              </p:cNvSpPr>
              <p:nvPr/>
            </p:nvSpPr>
            <p:spPr bwMode="auto">
              <a:xfrm>
                <a:off x="2082" y="2523"/>
                <a:ext cx="73" cy="1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67" name="Line 286"/>
              <p:cNvSpPr>
                <a:spLocks noChangeShapeType="1"/>
              </p:cNvSpPr>
              <p:nvPr/>
            </p:nvSpPr>
            <p:spPr bwMode="auto">
              <a:xfrm flipV="1">
                <a:off x="1999" y="2523"/>
                <a:ext cx="87" cy="80"/>
              </a:xfrm>
              <a:prstGeom prst="line">
                <a:avLst/>
              </a:prstGeom>
              <a:noFill/>
              <a:ln w="428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6231" name="Line 80"/>
          <p:cNvSpPr>
            <a:spLocks noChangeShapeType="1"/>
          </p:cNvSpPr>
          <p:nvPr/>
        </p:nvSpPr>
        <p:spPr bwMode="auto">
          <a:xfrm flipV="1">
            <a:off x="3013075" y="3044825"/>
            <a:ext cx="2368550" cy="8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6232" name="Text Box 292"/>
          <p:cNvSpPr txBox="1">
            <a:spLocks noChangeArrowheads="1"/>
          </p:cNvSpPr>
          <p:nvPr/>
        </p:nvSpPr>
        <p:spPr bwMode="auto">
          <a:xfrm>
            <a:off x="4000500" y="36195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36233" name="Text Box 293"/>
          <p:cNvSpPr txBox="1">
            <a:spLocks noChangeArrowheads="1"/>
          </p:cNvSpPr>
          <p:nvPr/>
        </p:nvSpPr>
        <p:spPr bwMode="auto">
          <a:xfrm>
            <a:off x="2305050" y="2682875"/>
            <a:ext cx="24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36234" name="Line 234"/>
          <p:cNvSpPr>
            <a:spLocks noChangeShapeType="1"/>
          </p:cNvSpPr>
          <p:nvPr/>
        </p:nvSpPr>
        <p:spPr bwMode="auto">
          <a:xfrm flipV="1">
            <a:off x="6016625" y="1189038"/>
            <a:ext cx="1663700" cy="1116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6235" name="Text Box 294"/>
          <p:cNvSpPr txBox="1">
            <a:spLocks noChangeArrowheads="1"/>
          </p:cNvSpPr>
          <p:nvPr/>
        </p:nvSpPr>
        <p:spPr bwMode="auto">
          <a:xfrm>
            <a:off x="5472113" y="3165475"/>
            <a:ext cx="407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a1</a:t>
            </a:r>
          </a:p>
        </p:txBody>
      </p:sp>
      <p:sp>
        <p:nvSpPr>
          <p:cNvPr id="136236" name="Text Box 294"/>
          <p:cNvSpPr txBox="1">
            <a:spLocks noChangeArrowheads="1"/>
          </p:cNvSpPr>
          <p:nvPr/>
        </p:nvSpPr>
        <p:spPr bwMode="auto">
          <a:xfrm>
            <a:off x="5514975" y="1965325"/>
            <a:ext cx="444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a2</a:t>
            </a:r>
          </a:p>
        </p:txBody>
      </p:sp>
      <p:sp>
        <p:nvSpPr>
          <p:cNvPr id="136237" name="Text Box 294"/>
          <p:cNvSpPr txBox="1">
            <a:spLocks noChangeArrowheads="1"/>
          </p:cNvSpPr>
          <p:nvPr/>
        </p:nvSpPr>
        <p:spPr bwMode="auto">
          <a:xfrm>
            <a:off x="7564438" y="611188"/>
            <a:ext cx="320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129" name="Text Box 295"/>
          <p:cNvSpPr txBox="1">
            <a:spLocks noChangeArrowheads="1"/>
          </p:cNvSpPr>
          <p:nvPr/>
        </p:nvSpPr>
        <p:spPr bwMode="auto">
          <a:xfrm>
            <a:off x="3068638" y="2247900"/>
            <a:ext cx="22129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err="1">
                <a:solidFill>
                  <a:srgbClr val="000000"/>
                </a:solidFill>
              </a:rPr>
              <a:t>i</a:t>
            </a:r>
            <a:r>
              <a:rPr lang="en-US" altLang="en-US" sz="1800" dirty="0">
                <a:solidFill>
                  <a:srgbClr val="000000"/>
                </a:solidFill>
              </a:rPr>
              <a:t>-&gt;a1: I can reach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130.132.0/</a:t>
            </a:r>
            <a:r>
              <a:rPr lang="en-US" altLang="en-US" sz="1800" b="1" dirty="0">
                <a:solidFill>
                  <a:srgbClr val="FF0000"/>
                </a:solidFill>
              </a:rPr>
              <a:t>22</a:t>
            </a:r>
            <a:r>
              <a:rPr lang="en-US" altLang="en-US" sz="1800" dirty="0">
                <a:solidFill>
                  <a:srgbClr val="000000"/>
                </a:solidFill>
              </a:rPr>
              <a:t>; my path: I</a:t>
            </a:r>
          </a:p>
        </p:txBody>
      </p:sp>
      <p:cxnSp>
        <p:nvCxnSpPr>
          <p:cNvPr id="136239" name="Straight Connector 279"/>
          <p:cNvCxnSpPr>
            <a:cxnSpLocks noChangeShapeType="1"/>
          </p:cNvCxnSpPr>
          <p:nvPr/>
        </p:nvCxnSpPr>
        <p:spPr bwMode="auto">
          <a:xfrm rot="10800000" flipV="1">
            <a:off x="292100" y="3132138"/>
            <a:ext cx="2119313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6240" name="Rectangle 291"/>
          <p:cNvSpPr>
            <a:spLocks noChangeArrowheads="1"/>
          </p:cNvSpPr>
          <p:nvPr/>
        </p:nvSpPr>
        <p:spPr bwMode="auto">
          <a:xfrm>
            <a:off x="2254250" y="6257925"/>
            <a:ext cx="715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AS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 I</a:t>
            </a:r>
            <a:endParaRPr lang="en-US" altLang="en-US" sz="18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36241" name="Text Box 294"/>
          <p:cNvSpPr txBox="1">
            <a:spLocks noChangeArrowheads="1"/>
          </p:cNvSpPr>
          <p:nvPr/>
        </p:nvSpPr>
        <p:spPr bwMode="auto">
          <a:xfrm>
            <a:off x="8374063" y="342900"/>
            <a:ext cx="425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d1</a:t>
            </a:r>
          </a:p>
        </p:txBody>
      </p:sp>
      <p:sp>
        <p:nvSpPr>
          <p:cNvPr id="136242" name="Rectangle 272"/>
          <p:cNvSpPr>
            <a:spLocks noChangeArrowheads="1"/>
          </p:cNvSpPr>
          <p:nvPr/>
        </p:nvSpPr>
        <p:spPr bwMode="auto">
          <a:xfrm>
            <a:off x="661142" y="2128322"/>
            <a:ext cx="18133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130.132.0.0/</a:t>
            </a:r>
            <a:r>
              <a:rPr lang="en-US" altLang="en-US" sz="18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6243" name="Rectangle 273"/>
          <p:cNvSpPr>
            <a:spLocks noChangeArrowheads="1"/>
          </p:cNvSpPr>
          <p:nvPr/>
        </p:nvSpPr>
        <p:spPr bwMode="auto">
          <a:xfrm>
            <a:off x="1255713" y="5372100"/>
            <a:ext cx="18133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130.132.2.0/</a:t>
            </a:r>
            <a:r>
              <a:rPr lang="en-US" altLang="en-US" sz="18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6244" name="Rectangle 275"/>
          <p:cNvSpPr>
            <a:spLocks noChangeArrowheads="1"/>
          </p:cNvSpPr>
          <p:nvPr/>
        </p:nvSpPr>
        <p:spPr bwMode="auto">
          <a:xfrm>
            <a:off x="4937125" y="6000750"/>
            <a:ext cx="18133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130.132.3.0/</a:t>
            </a:r>
            <a:r>
              <a:rPr lang="en-US" altLang="en-US" sz="1800" b="1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6245" name="Text Box 295"/>
          <p:cNvSpPr txBox="1">
            <a:spLocks noChangeArrowheads="1"/>
          </p:cNvSpPr>
          <p:nvPr/>
        </p:nvSpPr>
        <p:spPr bwMode="auto">
          <a:xfrm>
            <a:off x="6110288" y="4899025"/>
            <a:ext cx="22129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intradomain routing uses /24</a:t>
            </a:r>
          </a:p>
        </p:txBody>
      </p:sp>
      <p:cxnSp>
        <p:nvCxnSpPr>
          <p:cNvPr id="136246" name="Straight Arrow Connector 278"/>
          <p:cNvCxnSpPr>
            <a:cxnSpLocks noChangeShapeType="1"/>
          </p:cNvCxnSpPr>
          <p:nvPr/>
        </p:nvCxnSpPr>
        <p:spPr bwMode="auto">
          <a:xfrm rot="5400000">
            <a:off x="6227763" y="5605463"/>
            <a:ext cx="420687" cy="255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2" name="Rectangle 272"/>
          <p:cNvSpPr>
            <a:spLocks noChangeArrowheads="1"/>
          </p:cNvSpPr>
          <p:nvPr/>
        </p:nvSpPr>
        <p:spPr bwMode="auto">
          <a:xfrm>
            <a:off x="674688" y="2433100"/>
            <a:ext cx="17764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130.132.1.0/</a:t>
            </a:r>
            <a:r>
              <a:rPr lang="en-US" altLang="en-US" sz="1800" dirty="0">
                <a:solidFill>
                  <a:srgbClr val="FF0000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45032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ea typeface="宋体" charset="-122"/>
              </a:rPr>
              <a:t>Recap: Internet Routing Architecture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9166" y="1446072"/>
            <a:ext cx="8353425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 err="1"/>
              <a:t>Interdomain</a:t>
            </a:r>
            <a:r>
              <a:rPr lang="en-US" dirty="0"/>
              <a:t> routing uses a path vector protocol based on AS topology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improves scalability, privacy, autonomy</a:t>
            </a:r>
          </a:p>
          <a:p>
            <a:pPr lvl="1"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Only a small # of routers (gateways) from each AS in the </a:t>
            </a:r>
            <a:r>
              <a:rPr lang="en-US" dirty="0" err="1"/>
              <a:t>interdomain</a:t>
            </a:r>
            <a:r>
              <a:rPr lang="en-US" dirty="0"/>
              <a:t> level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improves scalability</a:t>
            </a:r>
          </a:p>
          <a:p>
            <a:pPr lvl="1"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Autonomous systems have flexibility to choose their own </a:t>
            </a:r>
            <a:r>
              <a:rPr lang="en-US" dirty="0" err="1"/>
              <a:t>intradomain</a:t>
            </a:r>
            <a:r>
              <a:rPr lang="en-US" dirty="0"/>
              <a:t> routing protocols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autonomy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C2F51-A38B-A44D-9E69-2739398A7D19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792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Freeform 5"/>
          <p:cNvSpPr>
            <a:spLocks/>
          </p:cNvSpPr>
          <p:nvPr/>
        </p:nvSpPr>
        <p:spPr bwMode="auto">
          <a:xfrm>
            <a:off x="559198" y="1334770"/>
            <a:ext cx="1341438" cy="1182688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42" name="Freeform 6"/>
          <p:cNvSpPr>
            <a:spLocks/>
          </p:cNvSpPr>
          <p:nvPr/>
        </p:nvSpPr>
        <p:spPr bwMode="auto">
          <a:xfrm>
            <a:off x="2634061" y="1906270"/>
            <a:ext cx="3036887" cy="2657475"/>
          </a:xfrm>
          <a:custGeom>
            <a:avLst/>
            <a:gdLst>
              <a:gd name="T0" fmla="*/ 2147483646 w 1572"/>
              <a:gd name="T1" fmla="*/ 2147483646 h 1275"/>
              <a:gd name="T2" fmla="*/ 2147483646 w 1572"/>
              <a:gd name="T3" fmla="*/ 2147483646 h 1275"/>
              <a:gd name="T4" fmla="*/ 2147483646 w 1572"/>
              <a:gd name="T5" fmla="*/ 2147483646 h 1275"/>
              <a:gd name="T6" fmla="*/ 2147483646 w 1572"/>
              <a:gd name="T7" fmla="*/ 2147483646 h 1275"/>
              <a:gd name="T8" fmla="*/ 2147483646 w 1572"/>
              <a:gd name="T9" fmla="*/ 2147483646 h 1275"/>
              <a:gd name="T10" fmla="*/ 2147483646 w 1572"/>
              <a:gd name="T11" fmla="*/ 2147483646 h 1275"/>
              <a:gd name="T12" fmla="*/ 2147483646 w 1572"/>
              <a:gd name="T13" fmla="*/ 2147483646 h 1275"/>
              <a:gd name="T14" fmla="*/ 2147483646 w 1572"/>
              <a:gd name="T15" fmla="*/ 2147483646 h 1275"/>
              <a:gd name="T16" fmla="*/ 0 w 1572"/>
              <a:gd name="T17" fmla="*/ 2147483646 h 1275"/>
              <a:gd name="T18" fmla="*/ 2147483646 w 1572"/>
              <a:gd name="T19" fmla="*/ 2147483646 h 1275"/>
              <a:gd name="T20" fmla="*/ 2147483646 w 1572"/>
              <a:gd name="T21" fmla="*/ 2147483646 h 1275"/>
              <a:gd name="T22" fmla="*/ 2147483646 w 1572"/>
              <a:gd name="T23" fmla="*/ 2147483646 h 1275"/>
              <a:gd name="T24" fmla="*/ 2147483646 w 1572"/>
              <a:gd name="T25" fmla="*/ 2147483646 h 1275"/>
              <a:gd name="T26" fmla="*/ 2147483646 w 1572"/>
              <a:gd name="T27" fmla="*/ 2147483646 h 1275"/>
              <a:gd name="T28" fmla="*/ 2147483646 w 1572"/>
              <a:gd name="T29" fmla="*/ 2147483646 h 1275"/>
              <a:gd name="T30" fmla="*/ 2147483646 w 1572"/>
              <a:gd name="T31" fmla="*/ 2147483646 h 1275"/>
              <a:gd name="T32" fmla="*/ 2147483646 w 1572"/>
              <a:gd name="T33" fmla="*/ 2147483646 h 1275"/>
              <a:gd name="T34" fmla="*/ 2147483646 w 1572"/>
              <a:gd name="T35" fmla="*/ 2147483646 h 1275"/>
              <a:gd name="T36" fmla="*/ 2147483646 w 1572"/>
              <a:gd name="T37" fmla="*/ 2147483646 h 1275"/>
              <a:gd name="T38" fmla="*/ 2147483646 w 1572"/>
              <a:gd name="T39" fmla="*/ 2147483646 h 1275"/>
              <a:gd name="T40" fmla="*/ 2147483646 w 1572"/>
              <a:gd name="T41" fmla="*/ 2147483646 h 1275"/>
              <a:gd name="T42" fmla="*/ 2147483646 w 1572"/>
              <a:gd name="T43" fmla="*/ 2147483646 h 1275"/>
              <a:gd name="T44" fmla="*/ 2147483646 w 1572"/>
              <a:gd name="T45" fmla="*/ 2147483646 h 1275"/>
              <a:gd name="T46" fmla="*/ 2147483646 w 1572"/>
              <a:gd name="T47" fmla="*/ 2147483646 h 1275"/>
              <a:gd name="T48" fmla="*/ 2147483646 w 1572"/>
              <a:gd name="T49" fmla="*/ 2147483646 h 1275"/>
              <a:gd name="T50" fmla="*/ 2147483646 w 1572"/>
              <a:gd name="T51" fmla="*/ 2147483646 h 1275"/>
              <a:gd name="T52" fmla="*/ 2147483646 w 1572"/>
              <a:gd name="T53" fmla="*/ 2147483646 h 1275"/>
              <a:gd name="T54" fmla="*/ 2147483646 w 1572"/>
              <a:gd name="T55" fmla="*/ 2147483646 h 1275"/>
              <a:gd name="T56" fmla="*/ 2147483646 w 1572"/>
              <a:gd name="T57" fmla="*/ 2147483646 h 1275"/>
              <a:gd name="T58" fmla="*/ 2147483646 w 1572"/>
              <a:gd name="T59" fmla="*/ 2147483646 h 1275"/>
              <a:gd name="T60" fmla="*/ 2147483646 w 1572"/>
              <a:gd name="T61" fmla="*/ 2147483646 h 1275"/>
              <a:gd name="T62" fmla="*/ 2147483646 w 1572"/>
              <a:gd name="T63" fmla="*/ 2147483646 h 1275"/>
              <a:gd name="T64" fmla="*/ 2147483646 w 1572"/>
              <a:gd name="T65" fmla="*/ 2147483646 h 1275"/>
              <a:gd name="T66" fmla="*/ 2147483646 w 1572"/>
              <a:gd name="T67" fmla="*/ 2147483646 h 1275"/>
              <a:gd name="T68" fmla="*/ 2147483646 w 1572"/>
              <a:gd name="T69" fmla="*/ 2147483646 h 1275"/>
              <a:gd name="T70" fmla="*/ 2147483646 w 1572"/>
              <a:gd name="T71" fmla="*/ 2147483646 h 1275"/>
              <a:gd name="T72" fmla="*/ 2147483646 w 1572"/>
              <a:gd name="T73" fmla="*/ 2147483646 h 1275"/>
              <a:gd name="T74" fmla="*/ 2147483646 w 1572"/>
              <a:gd name="T75" fmla="*/ 2147483646 h 1275"/>
              <a:gd name="T76" fmla="*/ 2147483646 w 1572"/>
              <a:gd name="T77" fmla="*/ 2147483646 h 1275"/>
              <a:gd name="T78" fmla="*/ 2147483646 w 1572"/>
              <a:gd name="T79" fmla="*/ 2147483646 h 1275"/>
              <a:gd name="T80" fmla="*/ 2147483646 w 1572"/>
              <a:gd name="T81" fmla="*/ 2147483646 h 1275"/>
              <a:gd name="T82" fmla="*/ 2147483646 w 1572"/>
              <a:gd name="T83" fmla="*/ 2147483646 h 1275"/>
              <a:gd name="T84" fmla="*/ 2147483646 w 1572"/>
              <a:gd name="T85" fmla="*/ 2147483646 h 1275"/>
              <a:gd name="T86" fmla="*/ 2147483646 w 1572"/>
              <a:gd name="T87" fmla="*/ 2147483646 h 1275"/>
              <a:gd name="T88" fmla="*/ 2147483646 w 1572"/>
              <a:gd name="T89" fmla="*/ 2147483646 h 1275"/>
              <a:gd name="T90" fmla="*/ 2147483646 w 1572"/>
              <a:gd name="T91" fmla="*/ 2147483646 h 1275"/>
              <a:gd name="T92" fmla="*/ 2147483646 w 1572"/>
              <a:gd name="T93" fmla="*/ 2147483646 h 1275"/>
              <a:gd name="T94" fmla="*/ 2147483646 w 1572"/>
              <a:gd name="T95" fmla="*/ 2147483646 h 1275"/>
              <a:gd name="T96" fmla="*/ 2147483646 w 1572"/>
              <a:gd name="T97" fmla="*/ 2147483646 h 1275"/>
              <a:gd name="T98" fmla="*/ 2147483646 w 1572"/>
              <a:gd name="T99" fmla="*/ 2147483646 h 1275"/>
              <a:gd name="T100" fmla="*/ 2147483646 w 1572"/>
              <a:gd name="T101" fmla="*/ 2147483646 h 1275"/>
              <a:gd name="T102" fmla="*/ 2147483646 w 1572"/>
              <a:gd name="T103" fmla="*/ 2147483646 h 1275"/>
              <a:gd name="T104" fmla="*/ 2147483646 w 1572"/>
              <a:gd name="T105" fmla="*/ 2147483646 h 127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572"/>
              <a:gd name="T160" fmla="*/ 0 h 1275"/>
              <a:gd name="T161" fmla="*/ 1572 w 1572"/>
              <a:gd name="T162" fmla="*/ 1275 h 127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572" h="1275">
                <a:moveTo>
                  <a:pt x="285" y="0"/>
                </a:moveTo>
                <a:lnTo>
                  <a:pt x="274" y="1"/>
                </a:lnTo>
                <a:lnTo>
                  <a:pt x="262" y="3"/>
                </a:lnTo>
                <a:lnTo>
                  <a:pt x="252" y="4"/>
                </a:lnTo>
                <a:lnTo>
                  <a:pt x="242" y="7"/>
                </a:lnTo>
                <a:lnTo>
                  <a:pt x="232" y="10"/>
                </a:lnTo>
                <a:lnTo>
                  <a:pt x="222" y="13"/>
                </a:lnTo>
                <a:lnTo>
                  <a:pt x="214" y="16"/>
                </a:lnTo>
                <a:lnTo>
                  <a:pt x="205" y="20"/>
                </a:lnTo>
                <a:lnTo>
                  <a:pt x="198" y="24"/>
                </a:lnTo>
                <a:lnTo>
                  <a:pt x="189" y="29"/>
                </a:lnTo>
                <a:lnTo>
                  <a:pt x="182" y="34"/>
                </a:lnTo>
                <a:lnTo>
                  <a:pt x="175" y="40"/>
                </a:lnTo>
                <a:lnTo>
                  <a:pt x="161" y="51"/>
                </a:lnTo>
                <a:lnTo>
                  <a:pt x="149" y="64"/>
                </a:lnTo>
                <a:lnTo>
                  <a:pt x="138" y="79"/>
                </a:lnTo>
                <a:lnTo>
                  <a:pt x="126" y="94"/>
                </a:lnTo>
                <a:lnTo>
                  <a:pt x="116" y="111"/>
                </a:lnTo>
                <a:lnTo>
                  <a:pt x="106" y="129"/>
                </a:lnTo>
                <a:lnTo>
                  <a:pt x="98" y="147"/>
                </a:lnTo>
                <a:lnTo>
                  <a:pt x="88" y="167"/>
                </a:lnTo>
                <a:lnTo>
                  <a:pt x="79" y="187"/>
                </a:lnTo>
                <a:lnTo>
                  <a:pt x="70" y="208"/>
                </a:lnTo>
                <a:lnTo>
                  <a:pt x="66" y="220"/>
                </a:lnTo>
                <a:lnTo>
                  <a:pt x="62" y="231"/>
                </a:lnTo>
                <a:lnTo>
                  <a:pt x="58" y="244"/>
                </a:lnTo>
                <a:lnTo>
                  <a:pt x="53" y="257"/>
                </a:lnTo>
                <a:lnTo>
                  <a:pt x="49" y="271"/>
                </a:lnTo>
                <a:lnTo>
                  <a:pt x="46" y="284"/>
                </a:lnTo>
                <a:lnTo>
                  <a:pt x="42" y="300"/>
                </a:lnTo>
                <a:lnTo>
                  <a:pt x="39" y="314"/>
                </a:lnTo>
                <a:lnTo>
                  <a:pt x="36" y="330"/>
                </a:lnTo>
                <a:lnTo>
                  <a:pt x="33" y="346"/>
                </a:lnTo>
                <a:lnTo>
                  <a:pt x="26" y="377"/>
                </a:lnTo>
                <a:lnTo>
                  <a:pt x="22" y="410"/>
                </a:lnTo>
                <a:lnTo>
                  <a:pt x="16" y="443"/>
                </a:lnTo>
                <a:lnTo>
                  <a:pt x="13" y="477"/>
                </a:lnTo>
                <a:lnTo>
                  <a:pt x="9" y="511"/>
                </a:lnTo>
                <a:lnTo>
                  <a:pt x="6" y="544"/>
                </a:lnTo>
                <a:lnTo>
                  <a:pt x="3" y="577"/>
                </a:lnTo>
                <a:lnTo>
                  <a:pt x="2" y="610"/>
                </a:lnTo>
                <a:lnTo>
                  <a:pt x="2" y="624"/>
                </a:lnTo>
                <a:lnTo>
                  <a:pt x="0" y="640"/>
                </a:lnTo>
                <a:lnTo>
                  <a:pt x="0" y="655"/>
                </a:lnTo>
                <a:lnTo>
                  <a:pt x="0" y="670"/>
                </a:lnTo>
                <a:lnTo>
                  <a:pt x="0" y="684"/>
                </a:lnTo>
                <a:lnTo>
                  <a:pt x="0" y="697"/>
                </a:lnTo>
                <a:lnTo>
                  <a:pt x="0" y="722"/>
                </a:lnTo>
                <a:lnTo>
                  <a:pt x="2" y="750"/>
                </a:lnTo>
                <a:lnTo>
                  <a:pt x="3" y="775"/>
                </a:lnTo>
                <a:lnTo>
                  <a:pt x="6" y="799"/>
                </a:lnTo>
                <a:lnTo>
                  <a:pt x="9" y="825"/>
                </a:lnTo>
                <a:lnTo>
                  <a:pt x="13" y="849"/>
                </a:lnTo>
                <a:lnTo>
                  <a:pt x="18" y="874"/>
                </a:lnTo>
                <a:lnTo>
                  <a:pt x="22" y="897"/>
                </a:lnTo>
                <a:lnTo>
                  <a:pt x="28" y="919"/>
                </a:lnTo>
                <a:lnTo>
                  <a:pt x="33" y="941"/>
                </a:lnTo>
                <a:lnTo>
                  <a:pt x="40" y="962"/>
                </a:lnTo>
                <a:lnTo>
                  <a:pt x="46" y="982"/>
                </a:lnTo>
                <a:lnTo>
                  <a:pt x="55" y="1002"/>
                </a:lnTo>
                <a:lnTo>
                  <a:pt x="62" y="1021"/>
                </a:lnTo>
                <a:lnTo>
                  <a:pt x="70" y="1038"/>
                </a:lnTo>
                <a:lnTo>
                  <a:pt x="79" y="1054"/>
                </a:lnTo>
                <a:lnTo>
                  <a:pt x="89" y="1069"/>
                </a:lnTo>
                <a:lnTo>
                  <a:pt x="99" y="1085"/>
                </a:lnTo>
                <a:lnTo>
                  <a:pt x="111" y="1098"/>
                </a:lnTo>
                <a:lnTo>
                  <a:pt x="123" y="1112"/>
                </a:lnTo>
                <a:lnTo>
                  <a:pt x="135" y="1124"/>
                </a:lnTo>
                <a:lnTo>
                  <a:pt x="149" y="1135"/>
                </a:lnTo>
                <a:lnTo>
                  <a:pt x="162" y="1146"/>
                </a:lnTo>
                <a:lnTo>
                  <a:pt x="176" y="1156"/>
                </a:lnTo>
                <a:lnTo>
                  <a:pt x="191" y="1165"/>
                </a:lnTo>
                <a:lnTo>
                  <a:pt x="205" y="1174"/>
                </a:lnTo>
                <a:lnTo>
                  <a:pt x="219" y="1181"/>
                </a:lnTo>
                <a:lnTo>
                  <a:pt x="235" y="1186"/>
                </a:lnTo>
                <a:lnTo>
                  <a:pt x="249" y="1192"/>
                </a:lnTo>
                <a:lnTo>
                  <a:pt x="264" y="1196"/>
                </a:lnTo>
                <a:lnTo>
                  <a:pt x="278" y="1201"/>
                </a:lnTo>
                <a:lnTo>
                  <a:pt x="292" y="1203"/>
                </a:lnTo>
                <a:lnTo>
                  <a:pt x="298" y="1205"/>
                </a:lnTo>
                <a:lnTo>
                  <a:pt x="305" y="1205"/>
                </a:lnTo>
                <a:lnTo>
                  <a:pt x="312" y="1205"/>
                </a:lnTo>
                <a:lnTo>
                  <a:pt x="319" y="1203"/>
                </a:lnTo>
                <a:lnTo>
                  <a:pt x="327" y="1203"/>
                </a:lnTo>
                <a:lnTo>
                  <a:pt x="334" y="1202"/>
                </a:lnTo>
                <a:lnTo>
                  <a:pt x="340" y="1199"/>
                </a:lnTo>
                <a:lnTo>
                  <a:pt x="347" y="1198"/>
                </a:lnTo>
                <a:lnTo>
                  <a:pt x="361" y="1192"/>
                </a:lnTo>
                <a:lnTo>
                  <a:pt x="375" y="1186"/>
                </a:lnTo>
                <a:lnTo>
                  <a:pt x="390" y="1179"/>
                </a:lnTo>
                <a:lnTo>
                  <a:pt x="404" y="1172"/>
                </a:lnTo>
                <a:lnTo>
                  <a:pt x="420" y="1165"/>
                </a:lnTo>
                <a:lnTo>
                  <a:pt x="434" y="1158"/>
                </a:lnTo>
                <a:lnTo>
                  <a:pt x="448" y="1151"/>
                </a:lnTo>
                <a:lnTo>
                  <a:pt x="463" y="1145"/>
                </a:lnTo>
                <a:lnTo>
                  <a:pt x="477" y="1139"/>
                </a:lnTo>
                <a:lnTo>
                  <a:pt x="484" y="1138"/>
                </a:lnTo>
                <a:lnTo>
                  <a:pt x="491" y="1136"/>
                </a:lnTo>
                <a:lnTo>
                  <a:pt x="498" y="1135"/>
                </a:lnTo>
                <a:lnTo>
                  <a:pt x="506" y="1134"/>
                </a:lnTo>
                <a:lnTo>
                  <a:pt x="513" y="1134"/>
                </a:lnTo>
                <a:lnTo>
                  <a:pt x="520" y="1134"/>
                </a:lnTo>
                <a:lnTo>
                  <a:pt x="527" y="1135"/>
                </a:lnTo>
                <a:lnTo>
                  <a:pt x="533" y="1135"/>
                </a:lnTo>
                <a:lnTo>
                  <a:pt x="540" y="1136"/>
                </a:lnTo>
                <a:lnTo>
                  <a:pt x="546" y="1139"/>
                </a:lnTo>
                <a:lnTo>
                  <a:pt x="559" y="1144"/>
                </a:lnTo>
                <a:lnTo>
                  <a:pt x="571" y="1148"/>
                </a:lnTo>
                <a:lnTo>
                  <a:pt x="584" y="1155"/>
                </a:lnTo>
                <a:lnTo>
                  <a:pt x="596" y="1162"/>
                </a:lnTo>
                <a:lnTo>
                  <a:pt x="609" y="1169"/>
                </a:lnTo>
                <a:lnTo>
                  <a:pt x="620" y="1178"/>
                </a:lnTo>
                <a:lnTo>
                  <a:pt x="633" y="1186"/>
                </a:lnTo>
                <a:lnTo>
                  <a:pt x="646" y="1193"/>
                </a:lnTo>
                <a:lnTo>
                  <a:pt x="660" y="1202"/>
                </a:lnTo>
                <a:lnTo>
                  <a:pt x="674" y="1209"/>
                </a:lnTo>
                <a:lnTo>
                  <a:pt x="690" y="1216"/>
                </a:lnTo>
                <a:lnTo>
                  <a:pt x="707" y="1223"/>
                </a:lnTo>
                <a:lnTo>
                  <a:pt x="725" y="1229"/>
                </a:lnTo>
                <a:lnTo>
                  <a:pt x="743" y="1233"/>
                </a:lnTo>
                <a:lnTo>
                  <a:pt x="763" y="1238"/>
                </a:lnTo>
                <a:lnTo>
                  <a:pt x="785" y="1242"/>
                </a:lnTo>
                <a:lnTo>
                  <a:pt x="806" y="1246"/>
                </a:lnTo>
                <a:lnTo>
                  <a:pt x="829" y="1252"/>
                </a:lnTo>
                <a:lnTo>
                  <a:pt x="853" y="1256"/>
                </a:lnTo>
                <a:lnTo>
                  <a:pt x="878" y="1261"/>
                </a:lnTo>
                <a:lnTo>
                  <a:pt x="903" y="1265"/>
                </a:lnTo>
                <a:lnTo>
                  <a:pt x="929" y="1269"/>
                </a:lnTo>
                <a:lnTo>
                  <a:pt x="955" y="1272"/>
                </a:lnTo>
                <a:lnTo>
                  <a:pt x="982" y="1273"/>
                </a:lnTo>
                <a:lnTo>
                  <a:pt x="1008" y="1275"/>
                </a:lnTo>
                <a:lnTo>
                  <a:pt x="1035" y="1275"/>
                </a:lnTo>
                <a:lnTo>
                  <a:pt x="1061" y="1275"/>
                </a:lnTo>
                <a:lnTo>
                  <a:pt x="1075" y="1273"/>
                </a:lnTo>
                <a:lnTo>
                  <a:pt x="1088" y="1272"/>
                </a:lnTo>
                <a:lnTo>
                  <a:pt x="1101" y="1271"/>
                </a:lnTo>
                <a:lnTo>
                  <a:pt x="1114" y="1268"/>
                </a:lnTo>
                <a:lnTo>
                  <a:pt x="1127" y="1266"/>
                </a:lnTo>
                <a:lnTo>
                  <a:pt x="1140" y="1263"/>
                </a:lnTo>
                <a:lnTo>
                  <a:pt x="1152" y="1259"/>
                </a:lnTo>
                <a:lnTo>
                  <a:pt x="1165" y="1256"/>
                </a:lnTo>
                <a:lnTo>
                  <a:pt x="1180" y="1252"/>
                </a:lnTo>
                <a:lnTo>
                  <a:pt x="1194" y="1249"/>
                </a:lnTo>
                <a:lnTo>
                  <a:pt x="1224" y="1239"/>
                </a:lnTo>
                <a:lnTo>
                  <a:pt x="1254" y="1231"/>
                </a:lnTo>
                <a:lnTo>
                  <a:pt x="1286" y="1219"/>
                </a:lnTo>
                <a:lnTo>
                  <a:pt x="1317" y="1208"/>
                </a:lnTo>
                <a:lnTo>
                  <a:pt x="1349" y="1195"/>
                </a:lnTo>
                <a:lnTo>
                  <a:pt x="1379" y="1181"/>
                </a:lnTo>
                <a:lnTo>
                  <a:pt x="1409" y="1165"/>
                </a:lnTo>
                <a:lnTo>
                  <a:pt x="1423" y="1158"/>
                </a:lnTo>
                <a:lnTo>
                  <a:pt x="1437" y="1149"/>
                </a:lnTo>
                <a:lnTo>
                  <a:pt x="1450" y="1142"/>
                </a:lnTo>
                <a:lnTo>
                  <a:pt x="1463" y="1134"/>
                </a:lnTo>
                <a:lnTo>
                  <a:pt x="1476" y="1124"/>
                </a:lnTo>
                <a:lnTo>
                  <a:pt x="1489" y="1115"/>
                </a:lnTo>
                <a:lnTo>
                  <a:pt x="1499" y="1106"/>
                </a:lnTo>
                <a:lnTo>
                  <a:pt x="1510" y="1096"/>
                </a:lnTo>
                <a:lnTo>
                  <a:pt x="1520" y="1086"/>
                </a:lnTo>
                <a:lnTo>
                  <a:pt x="1529" y="1076"/>
                </a:lnTo>
                <a:lnTo>
                  <a:pt x="1537" y="1066"/>
                </a:lnTo>
                <a:lnTo>
                  <a:pt x="1545" y="1056"/>
                </a:lnTo>
                <a:lnTo>
                  <a:pt x="1552" y="1045"/>
                </a:lnTo>
                <a:lnTo>
                  <a:pt x="1557" y="1035"/>
                </a:lnTo>
                <a:lnTo>
                  <a:pt x="1562" y="1024"/>
                </a:lnTo>
                <a:lnTo>
                  <a:pt x="1566" y="1011"/>
                </a:lnTo>
                <a:lnTo>
                  <a:pt x="1569" y="999"/>
                </a:lnTo>
                <a:lnTo>
                  <a:pt x="1570" y="986"/>
                </a:lnTo>
                <a:lnTo>
                  <a:pt x="1572" y="972"/>
                </a:lnTo>
                <a:lnTo>
                  <a:pt x="1572" y="959"/>
                </a:lnTo>
                <a:lnTo>
                  <a:pt x="1570" y="945"/>
                </a:lnTo>
                <a:lnTo>
                  <a:pt x="1569" y="931"/>
                </a:lnTo>
                <a:lnTo>
                  <a:pt x="1567" y="915"/>
                </a:lnTo>
                <a:lnTo>
                  <a:pt x="1565" y="901"/>
                </a:lnTo>
                <a:lnTo>
                  <a:pt x="1562" y="885"/>
                </a:lnTo>
                <a:lnTo>
                  <a:pt x="1559" y="869"/>
                </a:lnTo>
                <a:lnTo>
                  <a:pt x="1555" y="854"/>
                </a:lnTo>
                <a:lnTo>
                  <a:pt x="1550" y="838"/>
                </a:lnTo>
                <a:lnTo>
                  <a:pt x="1540" y="805"/>
                </a:lnTo>
                <a:lnTo>
                  <a:pt x="1530" y="774"/>
                </a:lnTo>
                <a:lnTo>
                  <a:pt x="1520" y="741"/>
                </a:lnTo>
                <a:lnTo>
                  <a:pt x="1509" y="708"/>
                </a:lnTo>
                <a:lnTo>
                  <a:pt x="1499" y="677"/>
                </a:lnTo>
                <a:lnTo>
                  <a:pt x="1489" y="647"/>
                </a:lnTo>
                <a:lnTo>
                  <a:pt x="1484" y="631"/>
                </a:lnTo>
                <a:lnTo>
                  <a:pt x="1480" y="617"/>
                </a:lnTo>
                <a:lnTo>
                  <a:pt x="1476" y="602"/>
                </a:lnTo>
                <a:lnTo>
                  <a:pt x="1473" y="588"/>
                </a:lnTo>
                <a:lnTo>
                  <a:pt x="1470" y="575"/>
                </a:lnTo>
                <a:lnTo>
                  <a:pt x="1467" y="561"/>
                </a:lnTo>
                <a:lnTo>
                  <a:pt x="1466" y="548"/>
                </a:lnTo>
                <a:lnTo>
                  <a:pt x="1464" y="535"/>
                </a:lnTo>
                <a:lnTo>
                  <a:pt x="1464" y="523"/>
                </a:lnTo>
                <a:lnTo>
                  <a:pt x="1464" y="510"/>
                </a:lnTo>
                <a:lnTo>
                  <a:pt x="1464" y="497"/>
                </a:lnTo>
                <a:lnTo>
                  <a:pt x="1466" y="484"/>
                </a:lnTo>
                <a:lnTo>
                  <a:pt x="1469" y="457"/>
                </a:lnTo>
                <a:lnTo>
                  <a:pt x="1472" y="431"/>
                </a:lnTo>
                <a:lnTo>
                  <a:pt x="1476" y="405"/>
                </a:lnTo>
                <a:lnTo>
                  <a:pt x="1479" y="381"/>
                </a:lnTo>
                <a:lnTo>
                  <a:pt x="1482" y="357"/>
                </a:lnTo>
                <a:lnTo>
                  <a:pt x="1483" y="346"/>
                </a:lnTo>
                <a:lnTo>
                  <a:pt x="1484" y="334"/>
                </a:lnTo>
                <a:lnTo>
                  <a:pt x="1484" y="323"/>
                </a:lnTo>
                <a:lnTo>
                  <a:pt x="1484" y="311"/>
                </a:lnTo>
                <a:lnTo>
                  <a:pt x="1484" y="300"/>
                </a:lnTo>
                <a:lnTo>
                  <a:pt x="1483" y="290"/>
                </a:lnTo>
                <a:lnTo>
                  <a:pt x="1482" y="280"/>
                </a:lnTo>
                <a:lnTo>
                  <a:pt x="1480" y="270"/>
                </a:lnTo>
                <a:lnTo>
                  <a:pt x="1477" y="260"/>
                </a:lnTo>
                <a:lnTo>
                  <a:pt x="1473" y="251"/>
                </a:lnTo>
                <a:lnTo>
                  <a:pt x="1469" y="243"/>
                </a:lnTo>
                <a:lnTo>
                  <a:pt x="1463" y="234"/>
                </a:lnTo>
                <a:lnTo>
                  <a:pt x="1457" y="226"/>
                </a:lnTo>
                <a:lnTo>
                  <a:pt x="1450" y="218"/>
                </a:lnTo>
                <a:lnTo>
                  <a:pt x="1442" y="211"/>
                </a:lnTo>
                <a:lnTo>
                  <a:pt x="1432" y="204"/>
                </a:lnTo>
                <a:lnTo>
                  <a:pt x="1422" y="198"/>
                </a:lnTo>
                <a:lnTo>
                  <a:pt x="1409" y="193"/>
                </a:lnTo>
                <a:lnTo>
                  <a:pt x="1396" y="188"/>
                </a:lnTo>
                <a:lnTo>
                  <a:pt x="1383" y="184"/>
                </a:lnTo>
                <a:lnTo>
                  <a:pt x="1367" y="180"/>
                </a:lnTo>
                <a:lnTo>
                  <a:pt x="1351" y="177"/>
                </a:lnTo>
                <a:lnTo>
                  <a:pt x="1336" y="174"/>
                </a:lnTo>
                <a:lnTo>
                  <a:pt x="1318" y="173"/>
                </a:lnTo>
                <a:lnTo>
                  <a:pt x="1300" y="170"/>
                </a:lnTo>
                <a:lnTo>
                  <a:pt x="1281" y="168"/>
                </a:lnTo>
                <a:lnTo>
                  <a:pt x="1261" y="167"/>
                </a:lnTo>
                <a:lnTo>
                  <a:pt x="1243" y="167"/>
                </a:lnTo>
                <a:lnTo>
                  <a:pt x="1221" y="166"/>
                </a:lnTo>
                <a:lnTo>
                  <a:pt x="1201" y="166"/>
                </a:lnTo>
                <a:lnTo>
                  <a:pt x="1180" y="166"/>
                </a:lnTo>
                <a:lnTo>
                  <a:pt x="1158" y="164"/>
                </a:lnTo>
                <a:lnTo>
                  <a:pt x="1115" y="164"/>
                </a:lnTo>
                <a:lnTo>
                  <a:pt x="1071" y="164"/>
                </a:lnTo>
                <a:lnTo>
                  <a:pt x="1026" y="164"/>
                </a:lnTo>
                <a:lnTo>
                  <a:pt x="984" y="164"/>
                </a:lnTo>
                <a:lnTo>
                  <a:pt x="941" y="163"/>
                </a:lnTo>
                <a:lnTo>
                  <a:pt x="919" y="161"/>
                </a:lnTo>
                <a:lnTo>
                  <a:pt x="899" y="160"/>
                </a:lnTo>
                <a:lnTo>
                  <a:pt x="879" y="158"/>
                </a:lnTo>
                <a:lnTo>
                  <a:pt x="859" y="156"/>
                </a:lnTo>
                <a:lnTo>
                  <a:pt x="840" y="154"/>
                </a:lnTo>
                <a:lnTo>
                  <a:pt x="822" y="151"/>
                </a:lnTo>
                <a:lnTo>
                  <a:pt x="805" y="147"/>
                </a:lnTo>
                <a:lnTo>
                  <a:pt x="786" y="143"/>
                </a:lnTo>
                <a:lnTo>
                  <a:pt x="767" y="139"/>
                </a:lnTo>
                <a:lnTo>
                  <a:pt x="749" y="134"/>
                </a:lnTo>
                <a:lnTo>
                  <a:pt x="732" y="129"/>
                </a:lnTo>
                <a:lnTo>
                  <a:pt x="713" y="123"/>
                </a:lnTo>
                <a:lnTo>
                  <a:pt x="676" y="111"/>
                </a:lnTo>
                <a:lnTo>
                  <a:pt x="639" y="99"/>
                </a:lnTo>
                <a:lnTo>
                  <a:pt x="601" y="86"/>
                </a:lnTo>
                <a:lnTo>
                  <a:pt x="566" y="71"/>
                </a:lnTo>
                <a:lnTo>
                  <a:pt x="530" y="59"/>
                </a:lnTo>
                <a:lnTo>
                  <a:pt x="494" y="46"/>
                </a:lnTo>
                <a:lnTo>
                  <a:pt x="460" y="34"/>
                </a:lnTo>
                <a:lnTo>
                  <a:pt x="443" y="29"/>
                </a:lnTo>
                <a:lnTo>
                  <a:pt x="427" y="24"/>
                </a:lnTo>
                <a:lnTo>
                  <a:pt x="411" y="19"/>
                </a:lnTo>
                <a:lnTo>
                  <a:pt x="395" y="14"/>
                </a:lnTo>
                <a:lnTo>
                  <a:pt x="380" y="10"/>
                </a:lnTo>
                <a:lnTo>
                  <a:pt x="365" y="7"/>
                </a:lnTo>
                <a:lnTo>
                  <a:pt x="351" y="4"/>
                </a:lnTo>
                <a:lnTo>
                  <a:pt x="337" y="3"/>
                </a:lnTo>
                <a:lnTo>
                  <a:pt x="322" y="0"/>
                </a:lnTo>
                <a:lnTo>
                  <a:pt x="309" y="0"/>
                </a:lnTo>
                <a:lnTo>
                  <a:pt x="297" y="0"/>
                </a:lnTo>
                <a:lnTo>
                  <a:pt x="285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86E8A6C-3AED-5044-9185-DDD335ED8451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8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CIDR Aggregation in BGP</a:t>
            </a:r>
          </a:p>
        </p:txBody>
      </p:sp>
      <p:sp>
        <p:nvSpPr>
          <p:cNvPr id="138245" name="Line 4"/>
          <p:cNvSpPr>
            <a:spLocks noChangeShapeType="1"/>
          </p:cNvSpPr>
          <p:nvPr/>
        </p:nvSpPr>
        <p:spPr bwMode="auto">
          <a:xfrm flipV="1">
            <a:off x="5166123" y="1990408"/>
            <a:ext cx="1363663" cy="839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6" name="Freeform 5"/>
          <p:cNvSpPr>
            <a:spLocks/>
          </p:cNvSpPr>
          <p:nvPr/>
        </p:nvSpPr>
        <p:spPr bwMode="auto">
          <a:xfrm>
            <a:off x="6094811" y="1237933"/>
            <a:ext cx="1341437" cy="1182687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47" name="Line 10"/>
          <p:cNvSpPr>
            <a:spLocks noChangeShapeType="1"/>
          </p:cNvSpPr>
          <p:nvPr/>
        </p:nvSpPr>
        <p:spPr bwMode="auto">
          <a:xfrm>
            <a:off x="5285186" y="3114358"/>
            <a:ext cx="1304925" cy="60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8" name="Line 11"/>
          <p:cNvSpPr>
            <a:spLocks noChangeShapeType="1"/>
          </p:cNvSpPr>
          <p:nvPr/>
        </p:nvSpPr>
        <p:spPr bwMode="auto">
          <a:xfrm>
            <a:off x="5210573" y="4044633"/>
            <a:ext cx="1635125" cy="630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9" name="Line 12"/>
          <p:cNvSpPr>
            <a:spLocks noChangeShapeType="1"/>
          </p:cNvSpPr>
          <p:nvPr/>
        </p:nvSpPr>
        <p:spPr bwMode="auto">
          <a:xfrm>
            <a:off x="4700986" y="4224020"/>
            <a:ext cx="839787" cy="1138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50" name="Freeform 7"/>
          <p:cNvSpPr>
            <a:spLocks/>
          </p:cNvSpPr>
          <p:nvPr/>
        </p:nvSpPr>
        <p:spPr bwMode="auto">
          <a:xfrm>
            <a:off x="6351986" y="2661920"/>
            <a:ext cx="1579562" cy="1255713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51" name="Freeform 8"/>
          <p:cNvSpPr>
            <a:spLocks/>
          </p:cNvSpPr>
          <p:nvPr/>
        </p:nvSpPr>
        <p:spPr bwMode="auto">
          <a:xfrm>
            <a:off x="6486923" y="4249420"/>
            <a:ext cx="2074863" cy="1016000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52" name="Text Box 13"/>
          <p:cNvSpPr txBox="1">
            <a:spLocks noChangeArrowheads="1"/>
          </p:cNvSpPr>
          <p:nvPr/>
        </p:nvSpPr>
        <p:spPr bwMode="auto">
          <a:xfrm>
            <a:off x="5790011" y="2258695"/>
            <a:ext cx="1287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x00/24: B</a:t>
            </a:r>
          </a:p>
        </p:txBody>
      </p:sp>
      <p:sp>
        <p:nvSpPr>
          <p:cNvPr id="138253" name="Text Box 14"/>
          <p:cNvSpPr txBox="1">
            <a:spLocks noChangeArrowheads="1"/>
          </p:cNvSpPr>
          <p:nvPr/>
        </p:nvSpPr>
        <p:spPr bwMode="auto">
          <a:xfrm>
            <a:off x="5456636" y="3158808"/>
            <a:ext cx="1244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x01/24: C</a:t>
            </a:r>
          </a:p>
        </p:txBody>
      </p:sp>
      <p:sp>
        <p:nvSpPr>
          <p:cNvPr id="138254" name="Text Box 15"/>
          <p:cNvSpPr txBox="1">
            <a:spLocks noChangeArrowheads="1"/>
          </p:cNvSpPr>
          <p:nvPr/>
        </p:nvSpPr>
        <p:spPr bwMode="auto">
          <a:xfrm>
            <a:off x="5685236" y="4071620"/>
            <a:ext cx="12493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x10/24: E</a:t>
            </a:r>
          </a:p>
        </p:txBody>
      </p:sp>
      <p:sp>
        <p:nvSpPr>
          <p:cNvPr id="26639" name="Text Box 16"/>
          <p:cNvSpPr txBox="1">
            <a:spLocks noChangeArrowheads="1"/>
          </p:cNvSpPr>
          <p:nvPr/>
        </p:nvSpPr>
        <p:spPr bwMode="auto">
          <a:xfrm rot="2467398">
            <a:off x="1808561" y="2287270"/>
            <a:ext cx="102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x/22: A</a:t>
            </a:r>
          </a:p>
        </p:txBody>
      </p:sp>
      <p:sp>
        <p:nvSpPr>
          <p:cNvPr id="138256" name="Line 17"/>
          <p:cNvSpPr>
            <a:spLocks noChangeShapeType="1"/>
          </p:cNvSpPr>
          <p:nvPr/>
        </p:nvSpPr>
        <p:spPr bwMode="auto">
          <a:xfrm flipH="1" flipV="1">
            <a:off x="1599011" y="2139633"/>
            <a:ext cx="1347787" cy="1109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57" name="Text Box 18"/>
          <p:cNvSpPr txBox="1">
            <a:spLocks noChangeArrowheads="1"/>
          </p:cNvSpPr>
          <p:nvPr/>
        </p:nvSpPr>
        <p:spPr bwMode="auto">
          <a:xfrm>
            <a:off x="3962798" y="4730433"/>
            <a:ext cx="1208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x11/24: F</a:t>
            </a:r>
          </a:p>
        </p:txBody>
      </p:sp>
      <p:sp>
        <p:nvSpPr>
          <p:cNvPr id="138258" name="Text Box 19"/>
          <p:cNvSpPr txBox="1">
            <a:spLocks noChangeArrowheads="1"/>
          </p:cNvSpPr>
          <p:nvPr/>
        </p:nvSpPr>
        <p:spPr bwMode="auto">
          <a:xfrm>
            <a:off x="3904061" y="3061970"/>
            <a:ext cx="3508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38259" name="Text Box 20"/>
          <p:cNvSpPr txBox="1">
            <a:spLocks noChangeArrowheads="1"/>
          </p:cNvSpPr>
          <p:nvPr/>
        </p:nvSpPr>
        <p:spPr bwMode="auto">
          <a:xfrm>
            <a:off x="6575823" y="1625283"/>
            <a:ext cx="3286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38260" name="Text Box 21"/>
          <p:cNvSpPr txBox="1">
            <a:spLocks noChangeArrowheads="1"/>
          </p:cNvSpPr>
          <p:nvPr/>
        </p:nvSpPr>
        <p:spPr bwMode="auto">
          <a:xfrm>
            <a:off x="6909198" y="3052445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38261" name="Text Box 22"/>
          <p:cNvSpPr txBox="1">
            <a:spLocks noChangeArrowheads="1"/>
          </p:cNvSpPr>
          <p:nvPr/>
        </p:nvSpPr>
        <p:spPr bwMode="auto">
          <a:xfrm>
            <a:off x="7301311" y="4524058"/>
            <a:ext cx="327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38262" name="Text Box 23"/>
          <p:cNvSpPr txBox="1">
            <a:spLocks noChangeArrowheads="1"/>
          </p:cNvSpPr>
          <p:nvPr/>
        </p:nvSpPr>
        <p:spPr bwMode="auto">
          <a:xfrm>
            <a:off x="5685236" y="5679758"/>
            <a:ext cx="322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1349773" y="2126933"/>
            <a:ext cx="4343400" cy="3565525"/>
            <a:chOff x="1085089" y="2310384"/>
            <a:chExt cx="4344162" cy="3564636"/>
          </a:xfrm>
        </p:grpSpPr>
        <p:sp>
          <p:nvSpPr>
            <p:cNvPr id="138268" name="Line 12"/>
            <p:cNvSpPr>
              <a:spLocks noChangeShapeType="1"/>
            </p:cNvSpPr>
            <p:nvPr/>
          </p:nvSpPr>
          <p:spPr bwMode="auto">
            <a:xfrm>
              <a:off x="3346705" y="5541264"/>
              <a:ext cx="2082546" cy="156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8269" name="Line 12"/>
            <p:cNvSpPr>
              <a:spLocks noChangeShapeType="1"/>
            </p:cNvSpPr>
            <p:nvPr/>
          </p:nvSpPr>
          <p:spPr bwMode="auto">
            <a:xfrm>
              <a:off x="1085089" y="2310384"/>
              <a:ext cx="1219199" cy="2883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138270" name="Group 32"/>
            <p:cNvGrpSpPr>
              <a:grpSpLocks/>
            </p:cNvGrpSpPr>
            <p:nvPr/>
          </p:nvGrpSpPr>
          <p:grpSpPr bwMode="auto">
            <a:xfrm>
              <a:off x="1839976" y="4859020"/>
              <a:ext cx="2074863" cy="1016000"/>
              <a:chOff x="1839976" y="4859020"/>
              <a:chExt cx="2074863" cy="1016000"/>
            </a:xfrm>
          </p:grpSpPr>
          <p:sp>
            <p:nvSpPr>
              <p:cNvPr id="138271" name="Freeform 8"/>
              <p:cNvSpPr>
                <a:spLocks/>
              </p:cNvSpPr>
              <p:nvPr/>
            </p:nvSpPr>
            <p:spPr bwMode="auto">
              <a:xfrm>
                <a:off x="1839976" y="4859020"/>
                <a:ext cx="2074863" cy="1016000"/>
              </a:xfrm>
              <a:custGeom>
                <a:avLst/>
                <a:gdLst>
                  <a:gd name="T0" fmla="*/ 2147483646 w 1143"/>
                  <a:gd name="T1" fmla="*/ 2147483646 h 1022"/>
                  <a:gd name="T2" fmla="*/ 2147483646 w 1143"/>
                  <a:gd name="T3" fmla="*/ 2147483646 h 1022"/>
                  <a:gd name="T4" fmla="*/ 2147483646 w 1143"/>
                  <a:gd name="T5" fmla="*/ 2147483646 h 1022"/>
                  <a:gd name="T6" fmla="*/ 2147483646 w 1143"/>
                  <a:gd name="T7" fmla="*/ 2147483646 h 1022"/>
                  <a:gd name="T8" fmla="*/ 2147483646 w 1143"/>
                  <a:gd name="T9" fmla="*/ 2147483646 h 1022"/>
                  <a:gd name="T10" fmla="*/ 2147483646 w 1143"/>
                  <a:gd name="T11" fmla="*/ 2147483646 h 1022"/>
                  <a:gd name="T12" fmla="*/ 2147483646 w 1143"/>
                  <a:gd name="T13" fmla="*/ 2147483646 h 1022"/>
                  <a:gd name="T14" fmla="*/ 2147483646 w 1143"/>
                  <a:gd name="T15" fmla="*/ 2147483646 h 1022"/>
                  <a:gd name="T16" fmla="*/ 2147483646 w 1143"/>
                  <a:gd name="T17" fmla="*/ 2147483646 h 1022"/>
                  <a:gd name="T18" fmla="*/ 2147483646 w 1143"/>
                  <a:gd name="T19" fmla="*/ 2147483646 h 1022"/>
                  <a:gd name="T20" fmla="*/ 2147483646 w 1143"/>
                  <a:gd name="T21" fmla="*/ 2147483646 h 1022"/>
                  <a:gd name="T22" fmla="*/ 2147483646 w 1143"/>
                  <a:gd name="T23" fmla="*/ 2147483646 h 1022"/>
                  <a:gd name="T24" fmla="*/ 2147483646 w 1143"/>
                  <a:gd name="T25" fmla="*/ 2147483646 h 1022"/>
                  <a:gd name="T26" fmla="*/ 2147483646 w 1143"/>
                  <a:gd name="T27" fmla="*/ 2147483646 h 1022"/>
                  <a:gd name="T28" fmla="*/ 2147483646 w 1143"/>
                  <a:gd name="T29" fmla="*/ 2147483646 h 1022"/>
                  <a:gd name="T30" fmla="*/ 2147483646 w 1143"/>
                  <a:gd name="T31" fmla="*/ 2147483646 h 1022"/>
                  <a:gd name="T32" fmla="*/ 2147483646 w 1143"/>
                  <a:gd name="T33" fmla="*/ 2147483646 h 1022"/>
                  <a:gd name="T34" fmla="*/ 2147483646 w 1143"/>
                  <a:gd name="T35" fmla="*/ 2147483646 h 1022"/>
                  <a:gd name="T36" fmla="*/ 2147483646 w 1143"/>
                  <a:gd name="T37" fmla="*/ 2147483646 h 1022"/>
                  <a:gd name="T38" fmla="*/ 2147483646 w 1143"/>
                  <a:gd name="T39" fmla="*/ 2147483646 h 1022"/>
                  <a:gd name="T40" fmla="*/ 2147483646 w 1143"/>
                  <a:gd name="T41" fmla="*/ 2147483646 h 1022"/>
                  <a:gd name="T42" fmla="*/ 2147483646 w 1143"/>
                  <a:gd name="T43" fmla="*/ 2147483646 h 1022"/>
                  <a:gd name="T44" fmla="*/ 2147483646 w 1143"/>
                  <a:gd name="T45" fmla="*/ 2147483646 h 1022"/>
                  <a:gd name="T46" fmla="*/ 2147483646 w 1143"/>
                  <a:gd name="T47" fmla="*/ 2147483646 h 1022"/>
                  <a:gd name="T48" fmla="*/ 2147483646 w 1143"/>
                  <a:gd name="T49" fmla="*/ 2147483646 h 1022"/>
                  <a:gd name="T50" fmla="*/ 2147483646 w 1143"/>
                  <a:gd name="T51" fmla="*/ 2147483646 h 1022"/>
                  <a:gd name="T52" fmla="*/ 2147483646 w 1143"/>
                  <a:gd name="T53" fmla="*/ 2147483646 h 1022"/>
                  <a:gd name="T54" fmla="*/ 2147483646 w 1143"/>
                  <a:gd name="T55" fmla="*/ 2147483646 h 1022"/>
                  <a:gd name="T56" fmla="*/ 2147483646 w 1143"/>
                  <a:gd name="T57" fmla="*/ 2147483646 h 1022"/>
                  <a:gd name="T58" fmla="*/ 2147483646 w 1143"/>
                  <a:gd name="T59" fmla="*/ 2147483646 h 1022"/>
                  <a:gd name="T60" fmla="*/ 2147483646 w 1143"/>
                  <a:gd name="T61" fmla="*/ 2147483646 h 1022"/>
                  <a:gd name="T62" fmla="*/ 2147483646 w 1143"/>
                  <a:gd name="T63" fmla="*/ 2147483646 h 1022"/>
                  <a:gd name="T64" fmla="*/ 2147483646 w 1143"/>
                  <a:gd name="T65" fmla="*/ 2147483646 h 1022"/>
                  <a:gd name="T66" fmla="*/ 2147483646 w 1143"/>
                  <a:gd name="T67" fmla="*/ 2147483646 h 1022"/>
                  <a:gd name="T68" fmla="*/ 2147483646 w 1143"/>
                  <a:gd name="T69" fmla="*/ 2147483646 h 1022"/>
                  <a:gd name="T70" fmla="*/ 2147483646 w 1143"/>
                  <a:gd name="T71" fmla="*/ 2147483646 h 1022"/>
                  <a:gd name="T72" fmla="*/ 2147483646 w 1143"/>
                  <a:gd name="T73" fmla="*/ 2147483646 h 1022"/>
                  <a:gd name="T74" fmla="*/ 2147483646 w 1143"/>
                  <a:gd name="T75" fmla="*/ 2147483646 h 1022"/>
                  <a:gd name="T76" fmla="*/ 2147483646 w 1143"/>
                  <a:gd name="T77" fmla="*/ 2147483646 h 1022"/>
                  <a:gd name="T78" fmla="*/ 2147483646 w 1143"/>
                  <a:gd name="T79" fmla="*/ 2147483646 h 1022"/>
                  <a:gd name="T80" fmla="*/ 2147483646 w 1143"/>
                  <a:gd name="T81" fmla="*/ 2147483646 h 1022"/>
                  <a:gd name="T82" fmla="*/ 2147483646 w 1143"/>
                  <a:gd name="T83" fmla="*/ 2147483646 h 1022"/>
                  <a:gd name="T84" fmla="*/ 2147483646 w 1143"/>
                  <a:gd name="T85" fmla="*/ 2147483646 h 1022"/>
                  <a:gd name="T86" fmla="*/ 2147483646 w 1143"/>
                  <a:gd name="T87" fmla="*/ 2147483646 h 1022"/>
                  <a:gd name="T88" fmla="*/ 2147483646 w 1143"/>
                  <a:gd name="T89" fmla="*/ 2147483646 h 1022"/>
                  <a:gd name="T90" fmla="*/ 2147483646 w 1143"/>
                  <a:gd name="T91" fmla="*/ 2147483646 h 1022"/>
                  <a:gd name="T92" fmla="*/ 2147483646 w 1143"/>
                  <a:gd name="T93" fmla="*/ 2147483646 h 1022"/>
                  <a:gd name="T94" fmla="*/ 2147483646 w 1143"/>
                  <a:gd name="T95" fmla="*/ 2147483646 h 1022"/>
                  <a:gd name="T96" fmla="*/ 2147483646 w 1143"/>
                  <a:gd name="T97" fmla="*/ 2147483646 h 1022"/>
                  <a:gd name="T98" fmla="*/ 2147483646 w 1143"/>
                  <a:gd name="T99" fmla="*/ 2147483646 h 1022"/>
                  <a:gd name="T100" fmla="*/ 2147483646 w 1143"/>
                  <a:gd name="T101" fmla="*/ 2147483646 h 1022"/>
                  <a:gd name="T102" fmla="*/ 2147483646 w 1143"/>
                  <a:gd name="T103" fmla="*/ 2147483646 h 1022"/>
                  <a:gd name="T104" fmla="*/ 2147483646 w 1143"/>
                  <a:gd name="T105" fmla="*/ 2147483646 h 102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143"/>
                  <a:gd name="T160" fmla="*/ 0 h 1022"/>
                  <a:gd name="T161" fmla="*/ 1143 w 1143"/>
                  <a:gd name="T162" fmla="*/ 1022 h 102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143" h="1022">
                    <a:moveTo>
                      <a:pt x="471" y="24"/>
                    </a:moveTo>
                    <a:lnTo>
                      <a:pt x="461" y="21"/>
                    </a:lnTo>
                    <a:lnTo>
                      <a:pt x="451" y="19"/>
                    </a:lnTo>
                    <a:lnTo>
                      <a:pt x="439" y="16"/>
                    </a:lnTo>
                    <a:lnTo>
                      <a:pt x="426" y="13"/>
                    </a:lnTo>
                    <a:lnTo>
                      <a:pt x="415" y="11"/>
                    </a:lnTo>
                    <a:lnTo>
                      <a:pt x="401" y="9"/>
                    </a:lnTo>
                    <a:lnTo>
                      <a:pt x="388" y="7"/>
                    </a:lnTo>
                    <a:lnTo>
                      <a:pt x="373" y="6"/>
                    </a:lnTo>
                    <a:lnTo>
                      <a:pt x="358" y="4"/>
                    </a:lnTo>
                    <a:lnTo>
                      <a:pt x="343" y="3"/>
                    </a:lnTo>
                    <a:lnTo>
                      <a:pt x="313" y="0"/>
                    </a:lnTo>
                    <a:lnTo>
                      <a:pt x="282" y="0"/>
                    </a:lnTo>
                    <a:lnTo>
                      <a:pt x="250" y="0"/>
                    </a:lnTo>
                    <a:lnTo>
                      <a:pt x="219" y="1"/>
                    </a:lnTo>
                    <a:lnTo>
                      <a:pt x="189" y="3"/>
                    </a:lnTo>
                    <a:lnTo>
                      <a:pt x="174" y="4"/>
                    </a:lnTo>
                    <a:lnTo>
                      <a:pt x="160" y="6"/>
                    </a:lnTo>
                    <a:lnTo>
                      <a:pt x="146" y="9"/>
                    </a:lnTo>
                    <a:lnTo>
                      <a:pt x="133" y="11"/>
                    </a:lnTo>
                    <a:lnTo>
                      <a:pt x="120" y="13"/>
                    </a:lnTo>
                    <a:lnTo>
                      <a:pt x="107" y="16"/>
                    </a:lnTo>
                    <a:lnTo>
                      <a:pt x="96" y="20"/>
                    </a:lnTo>
                    <a:lnTo>
                      <a:pt x="84" y="23"/>
                    </a:lnTo>
                    <a:lnTo>
                      <a:pt x="74" y="27"/>
                    </a:lnTo>
                    <a:lnTo>
                      <a:pt x="66" y="31"/>
                    </a:lnTo>
                    <a:lnTo>
                      <a:pt x="57" y="36"/>
                    </a:lnTo>
                    <a:lnTo>
                      <a:pt x="50" y="40"/>
                    </a:lnTo>
                    <a:lnTo>
                      <a:pt x="43" y="46"/>
                    </a:lnTo>
                    <a:lnTo>
                      <a:pt x="37" y="51"/>
                    </a:lnTo>
                    <a:lnTo>
                      <a:pt x="33" y="59"/>
                    </a:lnTo>
                    <a:lnTo>
                      <a:pt x="28" y="66"/>
                    </a:lnTo>
                    <a:lnTo>
                      <a:pt x="24" y="73"/>
                    </a:lnTo>
                    <a:lnTo>
                      <a:pt x="21" y="80"/>
                    </a:lnTo>
                    <a:lnTo>
                      <a:pt x="18" y="88"/>
                    </a:lnTo>
                    <a:lnTo>
                      <a:pt x="17" y="97"/>
                    </a:lnTo>
                    <a:lnTo>
                      <a:pt x="14" y="106"/>
                    </a:lnTo>
                    <a:lnTo>
                      <a:pt x="14" y="116"/>
                    </a:lnTo>
                    <a:lnTo>
                      <a:pt x="13" y="124"/>
                    </a:lnTo>
                    <a:lnTo>
                      <a:pt x="13" y="134"/>
                    </a:lnTo>
                    <a:lnTo>
                      <a:pt x="13" y="156"/>
                    </a:lnTo>
                    <a:lnTo>
                      <a:pt x="14" y="176"/>
                    </a:lnTo>
                    <a:lnTo>
                      <a:pt x="17" y="198"/>
                    </a:lnTo>
                    <a:lnTo>
                      <a:pt x="18" y="220"/>
                    </a:lnTo>
                    <a:lnTo>
                      <a:pt x="21" y="243"/>
                    </a:lnTo>
                    <a:lnTo>
                      <a:pt x="24" y="264"/>
                    </a:lnTo>
                    <a:lnTo>
                      <a:pt x="27" y="286"/>
                    </a:lnTo>
                    <a:lnTo>
                      <a:pt x="28" y="307"/>
                    </a:lnTo>
                    <a:lnTo>
                      <a:pt x="28" y="327"/>
                    </a:lnTo>
                    <a:lnTo>
                      <a:pt x="28" y="335"/>
                    </a:lnTo>
                    <a:lnTo>
                      <a:pt x="28" y="345"/>
                    </a:lnTo>
                    <a:lnTo>
                      <a:pt x="27" y="364"/>
                    </a:lnTo>
                    <a:lnTo>
                      <a:pt x="24" y="383"/>
                    </a:lnTo>
                    <a:lnTo>
                      <a:pt x="20" y="421"/>
                    </a:lnTo>
                    <a:lnTo>
                      <a:pt x="14" y="460"/>
                    </a:lnTo>
                    <a:lnTo>
                      <a:pt x="8" y="498"/>
                    </a:lnTo>
                    <a:lnTo>
                      <a:pt x="6" y="517"/>
                    </a:lnTo>
                    <a:lnTo>
                      <a:pt x="4" y="534"/>
                    </a:lnTo>
                    <a:lnTo>
                      <a:pt x="3" y="552"/>
                    </a:lnTo>
                    <a:lnTo>
                      <a:pt x="1" y="568"/>
                    </a:lnTo>
                    <a:lnTo>
                      <a:pt x="0" y="585"/>
                    </a:lnTo>
                    <a:lnTo>
                      <a:pt x="0" y="601"/>
                    </a:lnTo>
                    <a:lnTo>
                      <a:pt x="0" y="615"/>
                    </a:lnTo>
                    <a:lnTo>
                      <a:pt x="1" y="628"/>
                    </a:lnTo>
                    <a:lnTo>
                      <a:pt x="3" y="641"/>
                    </a:lnTo>
                    <a:lnTo>
                      <a:pt x="4" y="654"/>
                    </a:lnTo>
                    <a:lnTo>
                      <a:pt x="4" y="665"/>
                    </a:lnTo>
                    <a:lnTo>
                      <a:pt x="6" y="675"/>
                    </a:lnTo>
                    <a:lnTo>
                      <a:pt x="7" y="685"/>
                    </a:lnTo>
                    <a:lnTo>
                      <a:pt x="8" y="695"/>
                    </a:lnTo>
                    <a:lnTo>
                      <a:pt x="10" y="704"/>
                    </a:lnTo>
                    <a:lnTo>
                      <a:pt x="13" y="712"/>
                    </a:lnTo>
                    <a:lnTo>
                      <a:pt x="17" y="721"/>
                    </a:lnTo>
                    <a:lnTo>
                      <a:pt x="21" y="728"/>
                    </a:lnTo>
                    <a:lnTo>
                      <a:pt x="27" y="735"/>
                    </a:lnTo>
                    <a:lnTo>
                      <a:pt x="34" y="741"/>
                    </a:lnTo>
                    <a:lnTo>
                      <a:pt x="37" y="744"/>
                    </a:lnTo>
                    <a:lnTo>
                      <a:pt x="43" y="748"/>
                    </a:lnTo>
                    <a:lnTo>
                      <a:pt x="47" y="749"/>
                    </a:lnTo>
                    <a:lnTo>
                      <a:pt x="51" y="752"/>
                    </a:lnTo>
                    <a:lnTo>
                      <a:pt x="57" y="755"/>
                    </a:lnTo>
                    <a:lnTo>
                      <a:pt x="63" y="758"/>
                    </a:lnTo>
                    <a:lnTo>
                      <a:pt x="70" y="759"/>
                    </a:lnTo>
                    <a:lnTo>
                      <a:pt x="77" y="762"/>
                    </a:lnTo>
                    <a:lnTo>
                      <a:pt x="84" y="764"/>
                    </a:lnTo>
                    <a:lnTo>
                      <a:pt x="93" y="765"/>
                    </a:lnTo>
                    <a:lnTo>
                      <a:pt x="101" y="767"/>
                    </a:lnTo>
                    <a:lnTo>
                      <a:pt x="111" y="768"/>
                    </a:lnTo>
                    <a:lnTo>
                      <a:pt x="123" y="768"/>
                    </a:lnTo>
                    <a:lnTo>
                      <a:pt x="134" y="768"/>
                    </a:lnTo>
                    <a:lnTo>
                      <a:pt x="146" y="768"/>
                    </a:lnTo>
                    <a:lnTo>
                      <a:pt x="157" y="768"/>
                    </a:lnTo>
                    <a:lnTo>
                      <a:pt x="170" y="767"/>
                    </a:lnTo>
                    <a:lnTo>
                      <a:pt x="183" y="767"/>
                    </a:lnTo>
                    <a:lnTo>
                      <a:pt x="210" y="764"/>
                    </a:lnTo>
                    <a:lnTo>
                      <a:pt x="239" y="762"/>
                    </a:lnTo>
                    <a:lnTo>
                      <a:pt x="267" y="759"/>
                    </a:lnTo>
                    <a:lnTo>
                      <a:pt x="296" y="757"/>
                    </a:lnTo>
                    <a:lnTo>
                      <a:pt x="325" y="755"/>
                    </a:lnTo>
                    <a:lnTo>
                      <a:pt x="352" y="754"/>
                    </a:lnTo>
                    <a:lnTo>
                      <a:pt x="365" y="754"/>
                    </a:lnTo>
                    <a:lnTo>
                      <a:pt x="378" y="754"/>
                    </a:lnTo>
                    <a:lnTo>
                      <a:pt x="391" y="754"/>
                    </a:lnTo>
                    <a:lnTo>
                      <a:pt x="402" y="755"/>
                    </a:lnTo>
                    <a:lnTo>
                      <a:pt x="413" y="757"/>
                    </a:lnTo>
                    <a:lnTo>
                      <a:pt x="425" y="758"/>
                    </a:lnTo>
                    <a:lnTo>
                      <a:pt x="435" y="759"/>
                    </a:lnTo>
                    <a:lnTo>
                      <a:pt x="444" y="761"/>
                    </a:lnTo>
                    <a:lnTo>
                      <a:pt x="452" y="764"/>
                    </a:lnTo>
                    <a:lnTo>
                      <a:pt x="461" y="768"/>
                    </a:lnTo>
                    <a:lnTo>
                      <a:pt x="468" y="772"/>
                    </a:lnTo>
                    <a:lnTo>
                      <a:pt x="474" y="777"/>
                    </a:lnTo>
                    <a:lnTo>
                      <a:pt x="479" y="781"/>
                    </a:lnTo>
                    <a:lnTo>
                      <a:pt x="484" y="787"/>
                    </a:lnTo>
                    <a:lnTo>
                      <a:pt x="486" y="794"/>
                    </a:lnTo>
                    <a:lnTo>
                      <a:pt x="489" y="799"/>
                    </a:lnTo>
                    <a:lnTo>
                      <a:pt x="492" y="807"/>
                    </a:lnTo>
                    <a:lnTo>
                      <a:pt x="494" y="814"/>
                    </a:lnTo>
                    <a:lnTo>
                      <a:pt x="495" y="822"/>
                    </a:lnTo>
                    <a:lnTo>
                      <a:pt x="496" y="829"/>
                    </a:lnTo>
                    <a:lnTo>
                      <a:pt x="496" y="847"/>
                    </a:lnTo>
                    <a:lnTo>
                      <a:pt x="496" y="864"/>
                    </a:lnTo>
                    <a:lnTo>
                      <a:pt x="496" y="882"/>
                    </a:lnTo>
                    <a:lnTo>
                      <a:pt x="498" y="899"/>
                    </a:lnTo>
                    <a:lnTo>
                      <a:pt x="498" y="916"/>
                    </a:lnTo>
                    <a:lnTo>
                      <a:pt x="499" y="925"/>
                    </a:lnTo>
                    <a:lnTo>
                      <a:pt x="501" y="934"/>
                    </a:lnTo>
                    <a:lnTo>
                      <a:pt x="502" y="941"/>
                    </a:lnTo>
                    <a:lnTo>
                      <a:pt x="505" y="948"/>
                    </a:lnTo>
                    <a:lnTo>
                      <a:pt x="508" y="955"/>
                    </a:lnTo>
                    <a:lnTo>
                      <a:pt x="512" y="962"/>
                    </a:lnTo>
                    <a:lnTo>
                      <a:pt x="516" y="969"/>
                    </a:lnTo>
                    <a:lnTo>
                      <a:pt x="522" y="975"/>
                    </a:lnTo>
                    <a:lnTo>
                      <a:pt x="528" y="979"/>
                    </a:lnTo>
                    <a:lnTo>
                      <a:pt x="535" y="985"/>
                    </a:lnTo>
                    <a:lnTo>
                      <a:pt x="544" y="989"/>
                    </a:lnTo>
                    <a:lnTo>
                      <a:pt x="552" y="992"/>
                    </a:lnTo>
                    <a:lnTo>
                      <a:pt x="562" y="995"/>
                    </a:lnTo>
                    <a:lnTo>
                      <a:pt x="575" y="998"/>
                    </a:lnTo>
                    <a:lnTo>
                      <a:pt x="588" y="1001"/>
                    </a:lnTo>
                    <a:lnTo>
                      <a:pt x="601" y="1004"/>
                    </a:lnTo>
                    <a:lnTo>
                      <a:pt x="617" y="1006"/>
                    </a:lnTo>
                    <a:lnTo>
                      <a:pt x="632" y="1009"/>
                    </a:lnTo>
                    <a:lnTo>
                      <a:pt x="650" y="1011"/>
                    </a:lnTo>
                    <a:lnTo>
                      <a:pt x="667" y="1014"/>
                    </a:lnTo>
                    <a:lnTo>
                      <a:pt x="685" y="1015"/>
                    </a:lnTo>
                    <a:lnTo>
                      <a:pt x="704" y="1018"/>
                    </a:lnTo>
                    <a:lnTo>
                      <a:pt x="723" y="1019"/>
                    </a:lnTo>
                    <a:lnTo>
                      <a:pt x="743" y="1021"/>
                    </a:lnTo>
                    <a:lnTo>
                      <a:pt x="783" y="1022"/>
                    </a:lnTo>
                    <a:lnTo>
                      <a:pt x="823" y="1022"/>
                    </a:lnTo>
                    <a:lnTo>
                      <a:pt x="844" y="1022"/>
                    </a:lnTo>
                    <a:lnTo>
                      <a:pt x="864" y="1021"/>
                    </a:lnTo>
                    <a:lnTo>
                      <a:pt x="884" y="1021"/>
                    </a:lnTo>
                    <a:lnTo>
                      <a:pt x="904" y="1019"/>
                    </a:lnTo>
                    <a:lnTo>
                      <a:pt x="923" y="1018"/>
                    </a:lnTo>
                    <a:lnTo>
                      <a:pt x="942" y="1015"/>
                    </a:lnTo>
                    <a:lnTo>
                      <a:pt x="960" y="1012"/>
                    </a:lnTo>
                    <a:lnTo>
                      <a:pt x="979" y="1009"/>
                    </a:lnTo>
                    <a:lnTo>
                      <a:pt x="996" y="1005"/>
                    </a:lnTo>
                    <a:lnTo>
                      <a:pt x="1012" y="1002"/>
                    </a:lnTo>
                    <a:lnTo>
                      <a:pt x="1027" y="996"/>
                    </a:lnTo>
                    <a:lnTo>
                      <a:pt x="1042" y="992"/>
                    </a:lnTo>
                    <a:lnTo>
                      <a:pt x="1055" y="986"/>
                    </a:lnTo>
                    <a:lnTo>
                      <a:pt x="1066" y="979"/>
                    </a:lnTo>
                    <a:lnTo>
                      <a:pt x="1078" y="972"/>
                    </a:lnTo>
                    <a:lnTo>
                      <a:pt x="1088" y="965"/>
                    </a:lnTo>
                    <a:lnTo>
                      <a:pt x="1096" y="956"/>
                    </a:lnTo>
                    <a:lnTo>
                      <a:pt x="1103" y="948"/>
                    </a:lnTo>
                    <a:lnTo>
                      <a:pt x="1110" y="938"/>
                    </a:lnTo>
                    <a:lnTo>
                      <a:pt x="1116" y="926"/>
                    </a:lnTo>
                    <a:lnTo>
                      <a:pt x="1122" y="914"/>
                    </a:lnTo>
                    <a:lnTo>
                      <a:pt x="1126" y="901"/>
                    </a:lnTo>
                    <a:lnTo>
                      <a:pt x="1130" y="887"/>
                    </a:lnTo>
                    <a:lnTo>
                      <a:pt x="1135" y="872"/>
                    </a:lnTo>
                    <a:lnTo>
                      <a:pt x="1138" y="858"/>
                    </a:lnTo>
                    <a:lnTo>
                      <a:pt x="1139" y="842"/>
                    </a:lnTo>
                    <a:lnTo>
                      <a:pt x="1140" y="827"/>
                    </a:lnTo>
                    <a:lnTo>
                      <a:pt x="1142" y="809"/>
                    </a:lnTo>
                    <a:lnTo>
                      <a:pt x="1143" y="794"/>
                    </a:lnTo>
                    <a:lnTo>
                      <a:pt x="1143" y="777"/>
                    </a:lnTo>
                    <a:lnTo>
                      <a:pt x="1143" y="758"/>
                    </a:lnTo>
                    <a:lnTo>
                      <a:pt x="1143" y="741"/>
                    </a:lnTo>
                    <a:lnTo>
                      <a:pt x="1142" y="707"/>
                    </a:lnTo>
                    <a:lnTo>
                      <a:pt x="1140" y="671"/>
                    </a:lnTo>
                    <a:lnTo>
                      <a:pt x="1138" y="637"/>
                    </a:lnTo>
                    <a:lnTo>
                      <a:pt x="1136" y="621"/>
                    </a:lnTo>
                    <a:lnTo>
                      <a:pt x="1135" y="604"/>
                    </a:lnTo>
                    <a:lnTo>
                      <a:pt x="1133" y="588"/>
                    </a:lnTo>
                    <a:lnTo>
                      <a:pt x="1132" y="572"/>
                    </a:lnTo>
                    <a:lnTo>
                      <a:pt x="1130" y="558"/>
                    </a:lnTo>
                    <a:lnTo>
                      <a:pt x="1129" y="544"/>
                    </a:lnTo>
                    <a:lnTo>
                      <a:pt x="1128" y="531"/>
                    </a:lnTo>
                    <a:lnTo>
                      <a:pt x="1126" y="518"/>
                    </a:lnTo>
                    <a:lnTo>
                      <a:pt x="1126" y="505"/>
                    </a:lnTo>
                    <a:lnTo>
                      <a:pt x="1125" y="495"/>
                    </a:lnTo>
                    <a:lnTo>
                      <a:pt x="1125" y="485"/>
                    </a:lnTo>
                    <a:lnTo>
                      <a:pt x="1125" y="475"/>
                    </a:lnTo>
                    <a:lnTo>
                      <a:pt x="1125" y="455"/>
                    </a:lnTo>
                    <a:lnTo>
                      <a:pt x="1125" y="438"/>
                    </a:lnTo>
                    <a:lnTo>
                      <a:pt x="1123" y="421"/>
                    </a:lnTo>
                    <a:lnTo>
                      <a:pt x="1123" y="407"/>
                    </a:lnTo>
                    <a:lnTo>
                      <a:pt x="1123" y="393"/>
                    </a:lnTo>
                    <a:lnTo>
                      <a:pt x="1122" y="380"/>
                    </a:lnTo>
                    <a:lnTo>
                      <a:pt x="1120" y="367"/>
                    </a:lnTo>
                    <a:lnTo>
                      <a:pt x="1118" y="355"/>
                    </a:lnTo>
                    <a:lnTo>
                      <a:pt x="1113" y="345"/>
                    </a:lnTo>
                    <a:lnTo>
                      <a:pt x="1109" y="335"/>
                    </a:lnTo>
                    <a:lnTo>
                      <a:pt x="1106" y="330"/>
                    </a:lnTo>
                    <a:lnTo>
                      <a:pt x="1102" y="325"/>
                    </a:lnTo>
                    <a:lnTo>
                      <a:pt x="1099" y="321"/>
                    </a:lnTo>
                    <a:lnTo>
                      <a:pt x="1095" y="317"/>
                    </a:lnTo>
                    <a:lnTo>
                      <a:pt x="1090" y="313"/>
                    </a:lnTo>
                    <a:lnTo>
                      <a:pt x="1085" y="308"/>
                    </a:lnTo>
                    <a:lnTo>
                      <a:pt x="1080" y="304"/>
                    </a:lnTo>
                    <a:lnTo>
                      <a:pt x="1073" y="300"/>
                    </a:lnTo>
                    <a:lnTo>
                      <a:pt x="1067" y="295"/>
                    </a:lnTo>
                    <a:lnTo>
                      <a:pt x="1060" y="291"/>
                    </a:lnTo>
                    <a:lnTo>
                      <a:pt x="1053" y="288"/>
                    </a:lnTo>
                    <a:lnTo>
                      <a:pt x="1045" y="286"/>
                    </a:lnTo>
                    <a:lnTo>
                      <a:pt x="1035" y="283"/>
                    </a:lnTo>
                    <a:lnTo>
                      <a:pt x="1025" y="280"/>
                    </a:lnTo>
                    <a:lnTo>
                      <a:pt x="1015" y="277"/>
                    </a:lnTo>
                    <a:lnTo>
                      <a:pt x="1003" y="276"/>
                    </a:lnTo>
                    <a:lnTo>
                      <a:pt x="992" y="274"/>
                    </a:lnTo>
                    <a:lnTo>
                      <a:pt x="979" y="273"/>
                    </a:lnTo>
                    <a:lnTo>
                      <a:pt x="966" y="271"/>
                    </a:lnTo>
                    <a:lnTo>
                      <a:pt x="953" y="271"/>
                    </a:lnTo>
                    <a:lnTo>
                      <a:pt x="939" y="270"/>
                    </a:lnTo>
                    <a:lnTo>
                      <a:pt x="926" y="270"/>
                    </a:lnTo>
                    <a:lnTo>
                      <a:pt x="897" y="270"/>
                    </a:lnTo>
                    <a:lnTo>
                      <a:pt x="867" y="268"/>
                    </a:lnTo>
                    <a:lnTo>
                      <a:pt x="839" y="268"/>
                    </a:lnTo>
                    <a:lnTo>
                      <a:pt x="810" y="267"/>
                    </a:lnTo>
                    <a:lnTo>
                      <a:pt x="781" y="266"/>
                    </a:lnTo>
                    <a:lnTo>
                      <a:pt x="753" y="264"/>
                    </a:lnTo>
                    <a:lnTo>
                      <a:pt x="740" y="263"/>
                    </a:lnTo>
                    <a:lnTo>
                      <a:pt x="727" y="261"/>
                    </a:lnTo>
                    <a:lnTo>
                      <a:pt x="714" y="260"/>
                    </a:lnTo>
                    <a:lnTo>
                      <a:pt x="703" y="257"/>
                    </a:lnTo>
                    <a:lnTo>
                      <a:pt x="691" y="254"/>
                    </a:lnTo>
                    <a:lnTo>
                      <a:pt x="680" y="251"/>
                    </a:lnTo>
                    <a:lnTo>
                      <a:pt x="670" y="248"/>
                    </a:lnTo>
                    <a:lnTo>
                      <a:pt x="661" y="244"/>
                    </a:lnTo>
                    <a:lnTo>
                      <a:pt x="651" y="240"/>
                    </a:lnTo>
                    <a:lnTo>
                      <a:pt x="644" y="234"/>
                    </a:lnTo>
                    <a:lnTo>
                      <a:pt x="635" y="228"/>
                    </a:lnTo>
                    <a:lnTo>
                      <a:pt x="628" y="223"/>
                    </a:lnTo>
                    <a:lnTo>
                      <a:pt x="622" y="217"/>
                    </a:lnTo>
                    <a:lnTo>
                      <a:pt x="615" y="210"/>
                    </a:lnTo>
                    <a:lnTo>
                      <a:pt x="610" y="203"/>
                    </a:lnTo>
                    <a:lnTo>
                      <a:pt x="604" y="196"/>
                    </a:lnTo>
                    <a:lnTo>
                      <a:pt x="594" y="180"/>
                    </a:lnTo>
                    <a:lnTo>
                      <a:pt x="585" y="164"/>
                    </a:lnTo>
                    <a:lnTo>
                      <a:pt x="577" y="147"/>
                    </a:lnTo>
                    <a:lnTo>
                      <a:pt x="568" y="130"/>
                    </a:lnTo>
                    <a:lnTo>
                      <a:pt x="559" y="113"/>
                    </a:lnTo>
                    <a:lnTo>
                      <a:pt x="551" y="97"/>
                    </a:lnTo>
                    <a:lnTo>
                      <a:pt x="541" y="81"/>
                    </a:lnTo>
                    <a:lnTo>
                      <a:pt x="531" y="67"/>
                    </a:lnTo>
                    <a:lnTo>
                      <a:pt x="524" y="60"/>
                    </a:lnTo>
                    <a:lnTo>
                      <a:pt x="518" y="54"/>
                    </a:lnTo>
                    <a:lnTo>
                      <a:pt x="512" y="47"/>
                    </a:lnTo>
                    <a:lnTo>
                      <a:pt x="505" y="41"/>
                    </a:lnTo>
                    <a:lnTo>
                      <a:pt x="496" y="37"/>
                    </a:lnTo>
                    <a:lnTo>
                      <a:pt x="489" y="33"/>
                    </a:lnTo>
                    <a:lnTo>
                      <a:pt x="481" y="29"/>
                    </a:lnTo>
                    <a:lnTo>
                      <a:pt x="471" y="24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272" name="Text Box 22"/>
              <p:cNvSpPr txBox="1">
                <a:spLocks noChangeArrowheads="1"/>
              </p:cNvSpPr>
              <p:nvPr/>
            </p:nvSpPr>
            <p:spPr bwMode="auto">
              <a:xfrm>
                <a:off x="2782380" y="5225098"/>
                <a:ext cx="3417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</a:rPr>
                  <a:t>G</a:t>
                </a:r>
              </a:p>
            </p:txBody>
          </p:sp>
        </p:grpSp>
      </p:grpSp>
      <p:sp>
        <p:nvSpPr>
          <p:cNvPr id="31" name="Text Box 18"/>
          <p:cNvSpPr txBox="1">
            <a:spLocks noChangeArrowheads="1"/>
          </p:cNvSpPr>
          <p:nvPr/>
        </p:nvSpPr>
        <p:spPr bwMode="auto">
          <a:xfrm rot="308687">
            <a:off x="3859611" y="5468620"/>
            <a:ext cx="1208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x11/24: F</a:t>
            </a:r>
          </a:p>
        </p:txBody>
      </p:sp>
      <p:sp>
        <p:nvSpPr>
          <p:cNvPr id="32" name="Text Box 18"/>
          <p:cNvSpPr txBox="1">
            <a:spLocks noChangeArrowheads="1"/>
          </p:cNvSpPr>
          <p:nvPr/>
        </p:nvSpPr>
        <p:spPr bwMode="auto">
          <a:xfrm rot="3889214">
            <a:off x="1134667" y="3645376"/>
            <a:ext cx="1365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x11/24: GF</a:t>
            </a:r>
          </a:p>
        </p:txBody>
      </p:sp>
      <p:sp>
        <p:nvSpPr>
          <p:cNvPr id="138266" name="Freeform 9"/>
          <p:cNvSpPr>
            <a:spLocks/>
          </p:cNvSpPr>
          <p:nvPr/>
        </p:nvSpPr>
        <p:spPr bwMode="auto">
          <a:xfrm>
            <a:off x="4986736" y="5044758"/>
            <a:ext cx="1700212" cy="1362075"/>
          </a:xfrm>
          <a:custGeom>
            <a:avLst/>
            <a:gdLst>
              <a:gd name="T0" fmla="*/ 2147483646 w 1143"/>
              <a:gd name="T1" fmla="*/ 2147483646 h 1022"/>
              <a:gd name="T2" fmla="*/ 2147483646 w 1143"/>
              <a:gd name="T3" fmla="*/ 2147483646 h 1022"/>
              <a:gd name="T4" fmla="*/ 2147483646 w 1143"/>
              <a:gd name="T5" fmla="*/ 2147483646 h 1022"/>
              <a:gd name="T6" fmla="*/ 2147483646 w 1143"/>
              <a:gd name="T7" fmla="*/ 2147483646 h 1022"/>
              <a:gd name="T8" fmla="*/ 2147483646 w 1143"/>
              <a:gd name="T9" fmla="*/ 2147483646 h 1022"/>
              <a:gd name="T10" fmla="*/ 2147483646 w 1143"/>
              <a:gd name="T11" fmla="*/ 2147483646 h 1022"/>
              <a:gd name="T12" fmla="*/ 2147483646 w 1143"/>
              <a:gd name="T13" fmla="*/ 2147483646 h 1022"/>
              <a:gd name="T14" fmla="*/ 2147483646 w 1143"/>
              <a:gd name="T15" fmla="*/ 2147483646 h 1022"/>
              <a:gd name="T16" fmla="*/ 2147483646 w 1143"/>
              <a:gd name="T17" fmla="*/ 2147483646 h 1022"/>
              <a:gd name="T18" fmla="*/ 2147483646 w 1143"/>
              <a:gd name="T19" fmla="*/ 2147483646 h 1022"/>
              <a:gd name="T20" fmla="*/ 2147483646 w 1143"/>
              <a:gd name="T21" fmla="*/ 2147483646 h 1022"/>
              <a:gd name="T22" fmla="*/ 2147483646 w 1143"/>
              <a:gd name="T23" fmla="*/ 2147483646 h 1022"/>
              <a:gd name="T24" fmla="*/ 2147483646 w 1143"/>
              <a:gd name="T25" fmla="*/ 2147483646 h 1022"/>
              <a:gd name="T26" fmla="*/ 2147483646 w 1143"/>
              <a:gd name="T27" fmla="*/ 2147483646 h 1022"/>
              <a:gd name="T28" fmla="*/ 2147483646 w 1143"/>
              <a:gd name="T29" fmla="*/ 2147483646 h 1022"/>
              <a:gd name="T30" fmla="*/ 2147483646 w 1143"/>
              <a:gd name="T31" fmla="*/ 2147483646 h 1022"/>
              <a:gd name="T32" fmla="*/ 2147483646 w 1143"/>
              <a:gd name="T33" fmla="*/ 2147483646 h 1022"/>
              <a:gd name="T34" fmla="*/ 2147483646 w 1143"/>
              <a:gd name="T35" fmla="*/ 2147483646 h 1022"/>
              <a:gd name="T36" fmla="*/ 2147483646 w 1143"/>
              <a:gd name="T37" fmla="*/ 2147483646 h 1022"/>
              <a:gd name="T38" fmla="*/ 2147483646 w 1143"/>
              <a:gd name="T39" fmla="*/ 2147483646 h 1022"/>
              <a:gd name="T40" fmla="*/ 2147483646 w 1143"/>
              <a:gd name="T41" fmla="*/ 2147483646 h 1022"/>
              <a:gd name="T42" fmla="*/ 2147483646 w 1143"/>
              <a:gd name="T43" fmla="*/ 2147483646 h 1022"/>
              <a:gd name="T44" fmla="*/ 2147483646 w 1143"/>
              <a:gd name="T45" fmla="*/ 2147483646 h 1022"/>
              <a:gd name="T46" fmla="*/ 2147483646 w 1143"/>
              <a:gd name="T47" fmla="*/ 2147483646 h 1022"/>
              <a:gd name="T48" fmla="*/ 2147483646 w 1143"/>
              <a:gd name="T49" fmla="*/ 2147483646 h 1022"/>
              <a:gd name="T50" fmla="*/ 2147483646 w 1143"/>
              <a:gd name="T51" fmla="*/ 2147483646 h 1022"/>
              <a:gd name="T52" fmla="*/ 2147483646 w 1143"/>
              <a:gd name="T53" fmla="*/ 2147483646 h 1022"/>
              <a:gd name="T54" fmla="*/ 2147483646 w 1143"/>
              <a:gd name="T55" fmla="*/ 2147483646 h 1022"/>
              <a:gd name="T56" fmla="*/ 2147483646 w 1143"/>
              <a:gd name="T57" fmla="*/ 2147483646 h 1022"/>
              <a:gd name="T58" fmla="*/ 2147483646 w 1143"/>
              <a:gd name="T59" fmla="*/ 2147483646 h 1022"/>
              <a:gd name="T60" fmla="*/ 2147483646 w 1143"/>
              <a:gd name="T61" fmla="*/ 2147483646 h 1022"/>
              <a:gd name="T62" fmla="*/ 2147483646 w 1143"/>
              <a:gd name="T63" fmla="*/ 2147483646 h 1022"/>
              <a:gd name="T64" fmla="*/ 2147483646 w 1143"/>
              <a:gd name="T65" fmla="*/ 2147483646 h 1022"/>
              <a:gd name="T66" fmla="*/ 2147483646 w 1143"/>
              <a:gd name="T67" fmla="*/ 2147483646 h 1022"/>
              <a:gd name="T68" fmla="*/ 2147483646 w 1143"/>
              <a:gd name="T69" fmla="*/ 2147483646 h 1022"/>
              <a:gd name="T70" fmla="*/ 2147483646 w 1143"/>
              <a:gd name="T71" fmla="*/ 2147483646 h 1022"/>
              <a:gd name="T72" fmla="*/ 2147483646 w 1143"/>
              <a:gd name="T73" fmla="*/ 2147483646 h 1022"/>
              <a:gd name="T74" fmla="*/ 2147483646 w 1143"/>
              <a:gd name="T75" fmla="*/ 2147483646 h 1022"/>
              <a:gd name="T76" fmla="*/ 2147483646 w 1143"/>
              <a:gd name="T77" fmla="*/ 2147483646 h 1022"/>
              <a:gd name="T78" fmla="*/ 2147483646 w 1143"/>
              <a:gd name="T79" fmla="*/ 2147483646 h 1022"/>
              <a:gd name="T80" fmla="*/ 2147483646 w 1143"/>
              <a:gd name="T81" fmla="*/ 2147483646 h 1022"/>
              <a:gd name="T82" fmla="*/ 2147483646 w 1143"/>
              <a:gd name="T83" fmla="*/ 2147483646 h 1022"/>
              <a:gd name="T84" fmla="*/ 2147483646 w 1143"/>
              <a:gd name="T85" fmla="*/ 2147483646 h 1022"/>
              <a:gd name="T86" fmla="*/ 2147483646 w 1143"/>
              <a:gd name="T87" fmla="*/ 2147483646 h 1022"/>
              <a:gd name="T88" fmla="*/ 2147483646 w 1143"/>
              <a:gd name="T89" fmla="*/ 2147483646 h 1022"/>
              <a:gd name="T90" fmla="*/ 2147483646 w 1143"/>
              <a:gd name="T91" fmla="*/ 2147483646 h 1022"/>
              <a:gd name="T92" fmla="*/ 2147483646 w 1143"/>
              <a:gd name="T93" fmla="*/ 2147483646 h 1022"/>
              <a:gd name="T94" fmla="*/ 2147483646 w 1143"/>
              <a:gd name="T95" fmla="*/ 2147483646 h 1022"/>
              <a:gd name="T96" fmla="*/ 2147483646 w 1143"/>
              <a:gd name="T97" fmla="*/ 2147483646 h 1022"/>
              <a:gd name="T98" fmla="*/ 2147483646 w 1143"/>
              <a:gd name="T99" fmla="*/ 2147483646 h 1022"/>
              <a:gd name="T100" fmla="*/ 2147483646 w 1143"/>
              <a:gd name="T101" fmla="*/ 2147483646 h 1022"/>
              <a:gd name="T102" fmla="*/ 2147483646 w 1143"/>
              <a:gd name="T103" fmla="*/ 2147483646 h 1022"/>
              <a:gd name="T104" fmla="*/ 2147483646 w 1143"/>
              <a:gd name="T105" fmla="*/ 2147483646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67" name="Text Box 22"/>
          <p:cNvSpPr txBox="1">
            <a:spLocks noChangeArrowheads="1"/>
          </p:cNvSpPr>
          <p:nvPr/>
        </p:nvSpPr>
        <p:spPr bwMode="auto">
          <a:xfrm>
            <a:off x="5609036" y="5519420"/>
            <a:ext cx="327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" name="Rectangle 2"/>
          <p:cNvSpPr/>
          <p:nvPr/>
        </p:nvSpPr>
        <p:spPr>
          <a:xfrm>
            <a:off x="149088" y="5827794"/>
            <a:ext cx="1927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Problem at S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35" name="Rectangle 34"/>
          <p:cNvSpPr/>
          <p:nvPr/>
        </p:nvSpPr>
        <p:spPr>
          <a:xfrm>
            <a:off x="1813818" y="5827793"/>
            <a:ext cx="3659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Overlapping </a:t>
            </a:r>
            <a:r>
              <a:rPr lang="en-US" altLang="zh-CN" dirty="0"/>
              <a:t>routing entries.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68262" y="6289459"/>
            <a:ext cx="1380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Solution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37" name="Rectangle 36"/>
          <p:cNvSpPr/>
          <p:nvPr/>
        </p:nvSpPr>
        <p:spPr>
          <a:xfrm>
            <a:off x="1525321" y="6289458"/>
            <a:ext cx="4275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Longest prefix matching (LPM)</a:t>
            </a:r>
          </a:p>
        </p:txBody>
      </p:sp>
      <p:sp>
        <p:nvSpPr>
          <p:cNvPr id="38" name="Text Box 19"/>
          <p:cNvSpPr txBox="1">
            <a:spLocks noChangeArrowheads="1"/>
          </p:cNvSpPr>
          <p:nvPr/>
        </p:nvSpPr>
        <p:spPr bwMode="auto">
          <a:xfrm>
            <a:off x="1039118" y="1694062"/>
            <a:ext cx="3508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10017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9" grpId="0"/>
      <p:bldP spid="31" grpId="0"/>
      <p:bldP spid="32" grpId="0"/>
      <p:bldP spid="3" grpId="0"/>
      <p:bldP spid="35" grpId="0"/>
      <p:bldP spid="36" grpId="0"/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77EB959-0679-2847-89D9-441D6E899D26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2338" name="Rectangle 2"/>
          <p:cNvSpPr>
            <a:spLocks noChangeArrowheads="1"/>
          </p:cNvSpPr>
          <p:nvPr/>
        </p:nvSpPr>
        <p:spPr bwMode="auto">
          <a:xfrm>
            <a:off x="411163" y="204788"/>
            <a:ext cx="8024812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u="sng">
              <a:solidFill>
                <a:srgbClr val="3333CC"/>
              </a:solidFill>
            </a:endParaRPr>
          </a:p>
        </p:txBody>
      </p:sp>
      <p:sp>
        <p:nvSpPr>
          <p:cNvPr id="142339" name="Rectangle 3"/>
          <p:cNvSpPr>
            <a:spLocks noChangeArrowheads="1"/>
          </p:cNvSpPr>
          <p:nvPr/>
        </p:nvSpPr>
        <p:spPr bwMode="auto">
          <a:xfrm>
            <a:off x="533400" y="1600200"/>
            <a:ext cx="8051800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480417" y="5934075"/>
            <a:ext cx="82835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u="sng" dirty="0">
                <a:solidFill>
                  <a:srgbClr val="3333CC"/>
                </a:solidFill>
              </a:rPr>
              <a:t>Active BGP Entries</a:t>
            </a: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 (</a:t>
            </a:r>
            <a:r>
              <a:rPr lang="en-US" altLang="en-US" sz="1800" u="sng" dirty="0">
                <a:solidFill>
                  <a:srgbClr val="000000"/>
                </a:solidFill>
                <a:ea typeface="宋体" charset="-122"/>
                <a:hlinkClick r:id="rId3"/>
              </a:rPr>
              <a:t>http://bgp.potaroo.net/as1221/bgp-active.html</a:t>
            </a:r>
            <a:r>
              <a:rPr lang="en-US" altLang="zh-CN" sz="1800" u="sng" dirty="0">
                <a:solidFill>
                  <a:srgbClr val="000000"/>
                </a:solidFill>
                <a:ea typeface="宋体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u="sng" dirty="0">
                <a:solidFill>
                  <a:srgbClr val="000000"/>
                </a:solidFill>
                <a:ea typeface="宋体" charset="-122"/>
              </a:rPr>
              <a:t>Internet Growth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u="sng" dirty="0">
                <a:solidFill>
                  <a:srgbClr val="000000"/>
                </a:solidFill>
                <a:ea typeface="宋体" charset="-122"/>
              </a:rPr>
              <a:t>(http://</a:t>
            </a:r>
            <a:r>
              <a:rPr lang="en-US" altLang="zh-CN" sz="1800" u="sng" dirty="0" err="1">
                <a:solidFill>
                  <a:srgbClr val="000000"/>
                </a:solidFill>
                <a:ea typeface="宋体" charset="-122"/>
              </a:rPr>
              <a:t>www.caida.org</a:t>
            </a:r>
            <a:r>
              <a:rPr lang="en-US" altLang="zh-CN" sz="1800" u="sng" dirty="0">
                <a:solidFill>
                  <a:srgbClr val="000000"/>
                </a:solidFill>
                <a:ea typeface="宋体" charset="-122"/>
              </a:rPr>
              <a:t>/research/topology/</a:t>
            </a:r>
            <a:r>
              <a:rPr lang="en-US" altLang="zh-CN" sz="1800" u="sng" dirty="0" err="1">
                <a:solidFill>
                  <a:srgbClr val="000000"/>
                </a:solidFill>
                <a:ea typeface="宋体" charset="-122"/>
              </a:rPr>
              <a:t>as_core_network</a:t>
            </a:r>
            <a:r>
              <a:rPr lang="en-US" altLang="zh-CN" sz="1800" u="sng" dirty="0">
                <a:solidFill>
                  <a:srgbClr val="000000"/>
                </a:solidFill>
                <a:ea typeface="宋体" charset="-122"/>
              </a:rPr>
              <a:t>/</a:t>
            </a:r>
            <a:r>
              <a:rPr lang="en-US" altLang="zh-CN" sz="1800" u="sng" dirty="0" err="1">
                <a:solidFill>
                  <a:srgbClr val="000000"/>
                </a:solidFill>
                <a:ea typeface="宋体" charset="-122"/>
              </a:rPr>
              <a:t>historical.xml</a:t>
            </a:r>
            <a:r>
              <a:rPr lang="en-US" altLang="zh-CN" sz="1800" u="sng" dirty="0">
                <a:solidFill>
                  <a:srgbClr val="000000"/>
                </a:solidFill>
                <a:ea typeface="宋体" charset="-122"/>
              </a:rPr>
              <a:t>)</a:t>
            </a:r>
          </a:p>
        </p:txBody>
      </p:sp>
      <p:sp>
        <p:nvSpPr>
          <p:cNvPr id="142341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128588"/>
            <a:ext cx="8024813" cy="1143000"/>
          </a:xfrm>
        </p:spPr>
        <p:txBody>
          <a:bodyPr/>
          <a:lstStyle/>
          <a:p>
            <a:r>
              <a:rPr lang="en-US" altLang="zh-CN" sz="2800" dirty="0">
                <a:ea typeface="宋体" charset="-122"/>
              </a:rPr>
              <a:t>Routing Table Size of BGP (number of globally advertised, aggregated entries)</a:t>
            </a:r>
            <a:endParaRPr lang="en-US" altLang="en-US" sz="2800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72" y="1295032"/>
            <a:ext cx="7725103" cy="463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80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41B83EB-48EC-9349-8332-993EFD1BE48C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484476" cy="1143000"/>
          </a:xfrm>
        </p:spPr>
        <p:txBody>
          <a:bodyPr/>
          <a:lstStyle/>
          <a:p>
            <a:r>
              <a:rPr lang="en-US" altLang="en-US" sz="3200">
                <a:ea typeface="ＭＳ Ｐゴシック" charset="-128"/>
              </a:rPr>
              <a:t>IP </a:t>
            </a:r>
            <a:r>
              <a:rPr lang="en-US" altLang="en-US" sz="3200" dirty="0">
                <a:ea typeface="ＭＳ Ｐゴシック" charset="-128"/>
              </a:rPr>
              <a:t>Addressing: How to Get One?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ZapfDingbats" charset="0"/>
              <a:buNone/>
            </a:pPr>
            <a:r>
              <a:rPr lang="en-US" altLang="en-US" u="sng" dirty="0">
                <a:solidFill>
                  <a:schemeClr val="accent2"/>
                </a:solidFill>
                <a:ea typeface="ＭＳ Ｐゴシック" charset="-128"/>
              </a:rPr>
              <a:t>Q:</a:t>
            </a:r>
            <a:r>
              <a:rPr lang="en-US" altLang="en-US" dirty="0">
                <a:ea typeface="ＭＳ Ｐゴシック" charset="-128"/>
              </a:rPr>
              <a:t> How does an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ISP</a:t>
            </a:r>
            <a:r>
              <a:rPr lang="en-US" altLang="en-US" dirty="0">
                <a:ea typeface="ＭＳ Ｐゴシック" charset="-128"/>
              </a:rPr>
              <a:t> get its block of addresses?</a:t>
            </a:r>
            <a:endParaRPr lang="en-US" altLang="zh-CN" dirty="0">
              <a:ea typeface="宋体" charset="-122"/>
            </a:endParaRPr>
          </a:p>
          <a:p>
            <a:pPr>
              <a:buFont typeface="ZapfDingbats" charset="0"/>
              <a:buNone/>
            </a:pPr>
            <a:endParaRPr lang="en-US" altLang="en-US" dirty="0">
              <a:ea typeface="ＭＳ Ｐゴシック" charset="-128"/>
            </a:endParaRPr>
          </a:p>
          <a:p>
            <a:pPr>
              <a:buFont typeface="ZapfDingbats" charset="0"/>
              <a:buNone/>
            </a:pPr>
            <a:r>
              <a:rPr lang="en-US" altLang="en-US" u="sng" dirty="0">
                <a:solidFill>
                  <a:schemeClr val="accent2"/>
                </a:solidFill>
                <a:ea typeface="ＭＳ Ｐゴシック" charset="-128"/>
              </a:rPr>
              <a:t>A:</a:t>
            </a:r>
            <a:r>
              <a:rPr lang="en-US" altLang="en-US" sz="2400" dirty="0">
                <a:solidFill>
                  <a:srgbClr val="FF0000"/>
                </a:solidFill>
                <a:ea typeface="ＭＳ Ｐゴシック" charset="-128"/>
              </a:rPr>
              <a:t> </a:t>
            </a:r>
            <a:r>
              <a:rPr lang="en-US" altLang="en-US" sz="2400" dirty="0">
                <a:ea typeface="ＭＳ Ｐゴシック" charset="-128"/>
              </a:rPr>
              <a:t>Local Internet Registry (LIR) or National Internet Registry (NIR)</a:t>
            </a:r>
            <a:endParaRPr lang="en-US" altLang="en-US" sz="2000" dirty="0">
              <a:ea typeface="ＭＳ Ｐゴシック" charset="-128"/>
            </a:endParaRPr>
          </a:p>
        </p:txBody>
      </p:sp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749300" y="5613400"/>
            <a:ext cx="49087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Use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%</a:t>
            </a:r>
            <a:r>
              <a:rPr lang="en-US" altLang="en-US" sz="1800" dirty="0" err="1">
                <a:solidFill>
                  <a:srgbClr val="000000"/>
                </a:solidFill>
              </a:rPr>
              <a:t>whois</a:t>
            </a:r>
            <a:r>
              <a:rPr lang="en-US" altLang="en-US" sz="1800" dirty="0">
                <a:solidFill>
                  <a:srgbClr val="000000"/>
                </a:solidFill>
              </a:rPr>
              <a:t> &lt;IP address&gt;</a:t>
            </a:r>
            <a:endParaRPr lang="en-US" altLang="ja-JP" sz="18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to check who is allocated the given address.</a:t>
            </a:r>
          </a:p>
        </p:txBody>
      </p:sp>
      <p:sp>
        <p:nvSpPr>
          <p:cNvPr id="2" name="Rectangle 1"/>
          <p:cNvSpPr/>
          <p:nvPr/>
        </p:nvSpPr>
        <p:spPr>
          <a:xfrm>
            <a:off x="533400" y="4364816"/>
            <a:ext cx="3900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www.iana.org</a:t>
            </a:r>
            <a:r>
              <a:rPr lang="en-US" dirty="0"/>
              <a:t>/numbers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533399" y="4826481"/>
            <a:ext cx="8353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www.iana.org</a:t>
            </a:r>
            <a:r>
              <a:rPr lang="en-US" sz="2000" dirty="0"/>
              <a:t>/assignments/ipv4-address-space/ipv4-address-space.xhtml</a:t>
            </a:r>
          </a:p>
        </p:txBody>
      </p:sp>
    </p:spTree>
    <p:extLst>
      <p:ext uri="{BB962C8B-B14F-4D97-AF65-F5344CB8AC3E}">
        <p14:creationId xmlns:p14="http://schemas.microsoft.com/office/powerpoint/2010/main" val="25488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3" grpId="0"/>
      <p:bldP spid="228356" grpId="0"/>
      <p:bldP spid="2" grpId="0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D6EF784-EC36-A04C-BB65-C4E856C524BE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charset="-128"/>
              </a:rPr>
              <a:t>IP addresses: How to Get One?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5150" y="1533525"/>
            <a:ext cx="8321675" cy="476885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en-US" u="sng" dirty="0">
                <a:solidFill>
                  <a:srgbClr val="FF0000"/>
                </a:solidFill>
                <a:ea typeface="ＭＳ Ｐゴシック" charset="-128"/>
              </a:rPr>
              <a:t>Q:</a:t>
            </a:r>
            <a:r>
              <a:rPr lang="en-US" altLang="en-US" dirty="0">
                <a:ea typeface="ＭＳ Ｐゴシック" charset="-128"/>
              </a:rPr>
              <a:t> How does a </a:t>
            </a:r>
            <a:r>
              <a:rPr lang="en-US" altLang="en-US" i="1" dirty="0">
                <a:solidFill>
                  <a:srgbClr val="FF0000"/>
                </a:solidFill>
                <a:ea typeface="ＭＳ Ｐゴシック" charset="-128"/>
              </a:rPr>
              <a:t>host</a:t>
            </a:r>
            <a:r>
              <a:rPr lang="en-US" altLang="en-US" dirty="0">
                <a:ea typeface="ＭＳ Ｐゴシック" charset="-128"/>
              </a:rPr>
              <a:t> get an IP address?</a:t>
            </a:r>
          </a:p>
          <a:p>
            <a:pPr>
              <a:lnSpc>
                <a:spcPct val="90000"/>
              </a:lnSpc>
            </a:pPr>
            <a:endParaRPr lang="en-US" altLang="zh-CN" dirty="0">
              <a:ea typeface="ＭＳ Ｐゴシック" charset="-128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A: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2000" dirty="0">
                <a:ea typeface="宋体" charset="-122"/>
              </a:rPr>
              <a:t>Static configured</a:t>
            </a:r>
            <a:endParaRPr lang="en-US" altLang="en-US" sz="2000" dirty="0">
              <a:ea typeface="ＭＳ Ｐゴシック" charset="-128"/>
            </a:endParaRPr>
          </a:p>
          <a:p>
            <a:pPr lvl="2">
              <a:lnSpc>
                <a:spcPct val="90000"/>
              </a:lnSpc>
            </a:pPr>
            <a:r>
              <a:rPr lang="en-US" altLang="zh-CN" dirty="0" err="1">
                <a:ea typeface="宋体" charset="-122"/>
              </a:rPr>
              <a:t>unix</a:t>
            </a:r>
            <a:r>
              <a:rPr lang="en-US" altLang="zh-CN" dirty="0">
                <a:ea typeface="宋体" charset="-122"/>
              </a:rPr>
              <a:t>: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%</a:t>
            </a:r>
            <a:r>
              <a:rPr lang="en-US" altLang="en-US" dirty="0">
                <a:ea typeface="ＭＳ Ｐゴシック" charset="-128"/>
              </a:rPr>
              <a:t>/</a:t>
            </a:r>
            <a:r>
              <a:rPr lang="en-US" altLang="en-US" dirty="0" err="1">
                <a:ea typeface="ＭＳ Ｐゴシック" charset="-128"/>
              </a:rPr>
              <a:t>sbin</a:t>
            </a:r>
            <a:r>
              <a:rPr lang="en-US" altLang="en-US" dirty="0">
                <a:ea typeface="ＭＳ Ｐゴシック" charset="-128"/>
              </a:rPr>
              <a:t>/</a:t>
            </a:r>
            <a:r>
              <a:rPr lang="en-US" altLang="en-US" dirty="0" err="1">
                <a:ea typeface="ＭＳ Ｐゴシック" charset="-128"/>
              </a:rPr>
              <a:t>ifconfig</a:t>
            </a:r>
            <a:r>
              <a:rPr lang="en-US" altLang="en-US" dirty="0">
                <a:ea typeface="ＭＳ Ｐゴシック" charset="-128"/>
              </a:rPr>
              <a:t> eth0 </a:t>
            </a:r>
            <a:r>
              <a:rPr lang="en-US" altLang="en-US" dirty="0" err="1">
                <a:ea typeface="ＭＳ Ｐゴシック" charset="-128"/>
              </a:rPr>
              <a:t>inet</a:t>
            </a:r>
            <a:r>
              <a:rPr lang="en-US" altLang="en-US" dirty="0">
                <a:ea typeface="ＭＳ Ｐゴシック" charset="-128"/>
              </a:rPr>
              <a:t> 192.168.0.10 netmask 255.255.255.0</a:t>
            </a:r>
          </a:p>
          <a:p>
            <a:pPr lvl="1">
              <a:lnSpc>
                <a:spcPct val="90000"/>
              </a:lnSpc>
            </a:pPr>
            <a:endParaRPr lang="en-US" altLang="en-US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FF0000"/>
                </a:solidFill>
                <a:ea typeface="ＭＳ Ｐゴシック" charset="-128"/>
              </a:rPr>
              <a:t>DHCP:</a:t>
            </a:r>
            <a:r>
              <a:rPr lang="en-US" altLang="en-US" sz="2000" dirty="0">
                <a:ea typeface="ＭＳ Ｐゴシック" charset="-128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ea typeface="ＭＳ Ｐゴシック" charset="-128"/>
              </a:rPr>
              <a:t>D</a:t>
            </a:r>
            <a:r>
              <a:rPr lang="en-US" altLang="en-US" sz="2000" dirty="0">
                <a:ea typeface="ＭＳ Ｐゴシック" charset="-128"/>
              </a:rPr>
              <a:t>ynamic </a:t>
            </a:r>
            <a:r>
              <a:rPr lang="en-US" altLang="en-US" sz="2000" dirty="0">
                <a:solidFill>
                  <a:srgbClr val="FF0000"/>
                </a:solidFill>
                <a:ea typeface="ＭＳ Ｐゴシック" charset="-128"/>
              </a:rPr>
              <a:t>H</a:t>
            </a:r>
            <a:r>
              <a:rPr lang="en-US" altLang="en-US" sz="2000" dirty="0">
                <a:ea typeface="ＭＳ Ｐゴシック" charset="-128"/>
              </a:rPr>
              <a:t>ost </a:t>
            </a:r>
            <a:r>
              <a:rPr lang="en-US" altLang="en-US" sz="2000" dirty="0">
                <a:solidFill>
                  <a:srgbClr val="FF0000"/>
                </a:solidFill>
                <a:ea typeface="ＭＳ Ｐゴシック" charset="-128"/>
              </a:rPr>
              <a:t>C</a:t>
            </a:r>
            <a:r>
              <a:rPr lang="en-US" altLang="en-US" sz="2000" dirty="0">
                <a:ea typeface="ＭＳ Ｐゴシック" charset="-128"/>
              </a:rPr>
              <a:t>onfiguration </a:t>
            </a:r>
            <a:r>
              <a:rPr lang="en-US" altLang="en-US" sz="2000" dirty="0">
                <a:solidFill>
                  <a:srgbClr val="FF0000"/>
                </a:solidFill>
                <a:ea typeface="ＭＳ Ｐゴシック" charset="-128"/>
              </a:rPr>
              <a:t>P</a:t>
            </a:r>
            <a:r>
              <a:rPr lang="en-US" altLang="en-US" sz="2000" dirty="0">
                <a:ea typeface="ＭＳ Ｐゴシック" charset="-128"/>
              </a:rPr>
              <a:t>rotocol (RFC2131): dynamically get address from a DHCP server</a:t>
            </a:r>
          </a:p>
        </p:txBody>
      </p:sp>
    </p:spTree>
    <p:extLst>
      <p:ext uri="{BB962C8B-B14F-4D97-AF65-F5344CB8AC3E}">
        <p14:creationId xmlns:p14="http://schemas.microsoft.com/office/powerpoint/2010/main" val="19189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DHCP Goal and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sz="2400" u="sng" dirty="0">
                <a:ea typeface="ＭＳ Ｐゴシック" charset="-128"/>
              </a:rPr>
              <a:t>Goal:</a:t>
            </a:r>
            <a:r>
              <a:rPr lang="en-US" altLang="en-US" sz="2400" dirty="0">
                <a:ea typeface="ＭＳ Ｐゴシック" charset="-128"/>
              </a:rPr>
              <a:t> allow host to </a:t>
            </a:r>
            <a:r>
              <a:rPr lang="en-US" altLang="en-US" sz="2400" i="1" dirty="0">
                <a:ea typeface="ＭＳ Ｐゴシック" charset="-128"/>
              </a:rPr>
              <a:t>dynamically </a:t>
            </a:r>
            <a:r>
              <a:rPr lang="en-US" altLang="en-US" sz="2400" dirty="0">
                <a:ea typeface="ＭＳ Ｐゴシック" charset="-128"/>
              </a:rPr>
              <a:t>obtain its IP address from network server when it joins networ</a:t>
            </a:r>
            <a:r>
              <a:rPr lang="en-US" altLang="zh-CN" sz="2400" dirty="0">
                <a:ea typeface="宋体" charset="-122"/>
              </a:rPr>
              <a:t>k</a:t>
            </a:r>
            <a:endParaRPr lang="en-US" sz="2400" dirty="0"/>
          </a:p>
          <a:p>
            <a:pPr>
              <a:buFont typeface="Wingdings" pitchFamily="2" charset="2"/>
              <a:buChar char="q"/>
            </a:pPr>
            <a:r>
              <a:rPr lang="en-US" sz="2400" dirty="0"/>
              <a:t>History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1984 Reverse ARP (RFC903): obtain IP address, but at link layer, and hence requires a server at each network link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1985 Bootstrap Protocol (BOOTP; RFC951): introduces the concept of a relay agent to forward across networks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1993 DHCP (RFC1531): based on BOOTP but can dynamically allocate and reclaim IP addresses in a pool, as well as delivery of other parameters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1993 Errors in editorials led to immediate reissue as RFC1541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1997 DHCP (RFC2131): add DHCPINFORM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904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DHCP </a:t>
            </a:r>
            <a:r>
              <a:rPr lang="en-US" dirty="0" err="1"/>
              <a:t>wireshark</a:t>
            </a:r>
            <a:r>
              <a:rPr lang="en-US" dirty="0"/>
              <a:t>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7632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84B20DC-655A-5240-9BFF-79BD1AFBE5EC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77800" y="346075"/>
            <a:ext cx="8826500" cy="833438"/>
          </a:xfrm>
        </p:spPr>
        <p:txBody>
          <a:bodyPr/>
          <a:lstStyle/>
          <a:p>
            <a:r>
              <a:rPr lang="en-US" altLang="en-US" sz="3200">
                <a:ea typeface="ＭＳ Ｐゴシック" charset="-128"/>
              </a:rPr>
              <a:t>DHCP: Dynamic Host Configuration Protocol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2288" y="1522413"/>
            <a:ext cx="8034337" cy="4735512"/>
          </a:xfrm>
        </p:spPr>
        <p:txBody>
          <a:bodyPr/>
          <a:lstStyle/>
          <a:p>
            <a:pPr lvl="1">
              <a:lnSpc>
                <a:spcPct val="90000"/>
              </a:lnSpc>
              <a:buFont typeface="ZapfDingbats" charset="0"/>
              <a:buNone/>
            </a:pPr>
            <a:endParaRPr lang="en-US" altLang="en-US" sz="2000" dirty="0">
              <a:ea typeface="ＭＳ Ｐゴシック" charset="-128"/>
            </a:endParaRPr>
          </a:p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en-US" sz="2400" dirty="0">
                <a:ea typeface="ＭＳ Ｐゴシック" charset="-128"/>
              </a:rPr>
              <a:t>The often used </a:t>
            </a:r>
            <a:r>
              <a:rPr lang="en-US" altLang="en-US" sz="2400" dirty="0">
                <a:solidFill>
                  <a:srgbClr val="FF0000"/>
                </a:solidFill>
                <a:ea typeface="ＭＳ Ｐゴシック" charset="-128"/>
              </a:rPr>
              <a:t>DORA</a:t>
            </a:r>
            <a:r>
              <a:rPr lang="en-US" altLang="en-US" sz="2400" dirty="0">
                <a:ea typeface="ＭＳ Ｐゴシック" charset="-128"/>
              </a:rPr>
              <a:t> model (4 messages)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host broadcasts 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solidFill>
                  <a:schemeClr val="accent2"/>
                </a:solidFill>
                <a:ea typeface="ＭＳ Ｐゴシック" charset="-128"/>
              </a:rPr>
              <a:t>DHCP discover</a:t>
            </a:r>
            <a:r>
              <a:rPr lang="ja-JP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</a:t>
            </a:r>
            <a:r>
              <a:rPr lang="en-US" altLang="ja-JP" dirty="0" err="1">
                <a:ea typeface="ＭＳ Ｐゴシック" charset="-128"/>
              </a:rPr>
              <a:t>msg</a:t>
            </a:r>
            <a:endParaRPr lang="en-US" altLang="ja-JP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DHCP server responds with 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solidFill>
                  <a:schemeClr val="accent2"/>
                </a:solidFill>
                <a:ea typeface="ＭＳ Ｐゴシック" charset="-128"/>
              </a:rPr>
              <a:t>DHCP offer</a:t>
            </a:r>
            <a:r>
              <a:rPr lang="ja-JP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</a:t>
            </a:r>
            <a:r>
              <a:rPr lang="en-US" altLang="ja-JP" dirty="0" err="1">
                <a:ea typeface="ＭＳ Ｐゴシック" charset="-128"/>
              </a:rPr>
              <a:t>msg</a:t>
            </a:r>
            <a:endParaRPr lang="en-US" altLang="ja-JP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host requests IP address: 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solidFill>
                  <a:schemeClr val="accent2"/>
                </a:solidFill>
                <a:ea typeface="ＭＳ Ｐゴシック" charset="-128"/>
              </a:rPr>
              <a:t>DHCP request</a:t>
            </a:r>
            <a:r>
              <a:rPr lang="ja-JP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</a:t>
            </a:r>
            <a:r>
              <a:rPr lang="en-US" altLang="ja-JP" dirty="0" err="1">
                <a:ea typeface="ＭＳ Ｐゴシック" charset="-128"/>
              </a:rPr>
              <a:t>msg</a:t>
            </a:r>
            <a:endParaRPr lang="en-US" altLang="ja-JP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DHCP server sends address: 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solidFill>
                  <a:schemeClr val="accent2"/>
                </a:solidFill>
                <a:ea typeface="ＭＳ Ｐゴシック" charset="-128"/>
              </a:rPr>
              <a:t>DHCP </a:t>
            </a:r>
            <a:r>
              <a:rPr lang="en-US" altLang="ja-JP" dirty="0" err="1">
                <a:solidFill>
                  <a:schemeClr val="accent2"/>
                </a:solidFill>
                <a:ea typeface="ＭＳ Ｐゴシック" charset="-128"/>
              </a:rPr>
              <a:t>ack</a:t>
            </a:r>
            <a:r>
              <a:rPr lang="ja-JP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</a:t>
            </a:r>
            <a:r>
              <a:rPr lang="en-US" altLang="ja-JP" dirty="0" err="1">
                <a:ea typeface="ＭＳ Ｐゴシック" charset="-128"/>
              </a:rPr>
              <a:t>msg</a:t>
            </a:r>
            <a:r>
              <a:rPr lang="en-US" altLang="ja-JP" dirty="0">
                <a:ea typeface="ＭＳ Ｐゴシック" charset="-128"/>
              </a:rPr>
              <a:t> 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8" y="4096551"/>
            <a:ext cx="1762760" cy="261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24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27F66F-F9C6-0947-8DA5-CF5C61EE3E43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3449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688" y="0"/>
            <a:ext cx="52149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499" name="Rectangle 4"/>
          <p:cNvSpPr>
            <a:spLocks noChangeArrowheads="1"/>
          </p:cNvSpPr>
          <p:nvPr/>
        </p:nvSpPr>
        <p:spPr bwMode="auto">
          <a:xfrm>
            <a:off x="6465888" y="6303963"/>
            <a:ext cx="26781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100"/>
              <a:t>https://www.ietf.org/rfc/rfc2131.txt</a:t>
            </a:r>
          </a:p>
        </p:txBody>
      </p:sp>
    </p:spTree>
    <p:extLst>
      <p:ext uri="{BB962C8B-B14F-4D97-AF65-F5344CB8AC3E}">
        <p14:creationId xmlns:p14="http://schemas.microsoft.com/office/powerpoint/2010/main" val="1578417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3806B73-2D06-0A45-85C7-301AB4AA1AC2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3654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457200"/>
            <a:ext cx="399891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4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165100"/>
            <a:ext cx="3021013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29490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DHCP lease renew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20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reeform 2"/>
          <p:cNvSpPr>
            <a:spLocks/>
          </p:cNvSpPr>
          <p:nvPr/>
        </p:nvSpPr>
        <p:spPr bwMode="auto">
          <a:xfrm>
            <a:off x="6754813" y="3794125"/>
            <a:ext cx="2389187" cy="2455863"/>
          </a:xfrm>
          <a:custGeom>
            <a:avLst/>
            <a:gdLst>
              <a:gd name="T0" fmla="*/ 2147483647 w 1143"/>
              <a:gd name="T1" fmla="*/ 2147483647 h 1022"/>
              <a:gd name="T2" fmla="*/ 2147483647 w 1143"/>
              <a:gd name="T3" fmla="*/ 2147483647 h 1022"/>
              <a:gd name="T4" fmla="*/ 2147483647 w 1143"/>
              <a:gd name="T5" fmla="*/ 2147483647 h 1022"/>
              <a:gd name="T6" fmla="*/ 2147483647 w 1143"/>
              <a:gd name="T7" fmla="*/ 2147483647 h 1022"/>
              <a:gd name="T8" fmla="*/ 2147483647 w 1143"/>
              <a:gd name="T9" fmla="*/ 2147483647 h 1022"/>
              <a:gd name="T10" fmla="*/ 2147483647 w 1143"/>
              <a:gd name="T11" fmla="*/ 2147483647 h 1022"/>
              <a:gd name="T12" fmla="*/ 2147483647 w 1143"/>
              <a:gd name="T13" fmla="*/ 2147483647 h 1022"/>
              <a:gd name="T14" fmla="*/ 2147483647 w 1143"/>
              <a:gd name="T15" fmla="*/ 2147483647 h 1022"/>
              <a:gd name="T16" fmla="*/ 2147483647 w 1143"/>
              <a:gd name="T17" fmla="*/ 2147483647 h 1022"/>
              <a:gd name="T18" fmla="*/ 2147483647 w 1143"/>
              <a:gd name="T19" fmla="*/ 2147483647 h 1022"/>
              <a:gd name="T20" fmla="*/ 2147483647 w 1143"/>
              <a:gd name="T21" fmla="*/ 2147483647 h 1022"/>
              <a:gd name="T22" fmla="*/ 2147483647 w 1143"/>
              <a:gd name="T23" fmla="*/ 2147483647 h 1022"/>
              <a:gd name="T24" fmla="*/ 2147483647 w 1143"/>
              <a:gd name="T25" fmla="*/ 2147483647 h 1022"/>
              <a:gd name="T26" fmla="*/ 2147483647 w 1143"/>
              <a:gd name="T27" fmla="*/ 2147483647 h 1022"/>
              <a:gd name="T28" fmla="*/ 2147483647 w 1143"/>
              <a:gd name="T29" fmla="*/ 2147483647 h 1022"/>
              <a:gd name="T30" fmla="*/ 2147483647 w 1143"/>
              <a:gd name="T31" fmla="*/ 2147483647 h 1022"/>
              <a:gd name="T32" fmla="*/ 2147483647 w 1143"/>
              <a:gd name="T33" fmla="*/ 2147483647 h 1022"/>
              <a:gd name="T34" fmla="*/ 2147483647 w 1143"/>
              <a:gd name="T35" fmla="*/ 2147483647 h 1022"/>
              <a:gd name="T36" fmla="*/ 2147483647 w 1143"/>
              <a:gd name="T37" fmla="*/ 2147483647 h 1022"/>
              <a:gd name="T38" fmla="*/ 2147483647 w 1143"/>
              <a:gd name="T39" fmla="*/ 2147483647 h 1022"/>
              <a:gd name="T40" fmla="*/ 2147483647 w 1143"/>
              <a:gd name="T41" fmla="*/ 2147483647 h 1022"/>
              <a:gd name="T42" fmla="*/ 2147483647 w 1143"/>
              <a:gd name="T43" fmla="*/ 2147483647 h 1022"/>
              <a:gd name="T44" fmla="*/ 2147483647 w 1143"/>
              <a:gd name="T45" fmla="*/ 2147483647 h 1022"/>
              <a:gd name="T46" fmla="*/ 2147483647 w 1143"/>
              <a:gd name="T47" fmla="*/ 2147483647 h 1022"/>
              <a:gd name="T48" fmla="*/ 2147483647 w 1143"/>
              <a:gd name="T49" fmla="*/ 2147483647 h 1022"/>
              <a:gd name="T50" fmla="*/ 2147483647 w 1143"/>
              <a:gd name="T51" fmla="*/ 2147483647 h 1022"/>
              <a:gd name="T52" fmla="*/ 2147483647 w 1143"/>
              <a:gd name="T53" fmla="*/ 2147483647 h 1022"/>
              <a:gd name="T54" fmla="*/ 2147483647 w 1143"/>
              <a:gd name="T55" fmla="*/ 2147483647 h 1022"/>
              <a:gd name="T56" fmla="*/ 2147483647 w 1143"/>
              <a:gd name="T57" fmla="*/ 2147483647 h 1022"/>
              <a:gd name="T58" fmla="*/ 2147483647 w 1143"/>
              <a:gd name="T59" fmla="*/ 2147483647 h 1022"/>
              <a:gd name="T60" fmla="*/ 2147483647 w 1143"/>
              <a:gd name="T61" fmla="*/ 2147483647 h 1022"/>
              <a:gd name="T62" fmla="*/ 2147483647 w 1143"/>
              <a:gd name="T63" fmla="*/ 2147483647 h 1022"/>
              <a:gd name="T64" fmla="*/ 2147483647 w 1143"/>
              <a:gd name="T65" fmla="*/ 2147483647 h 1022"/>
              <a:gd name="T66" fmla="*/ 2147483647 w 1143"/>
              <a:gd name="T67" fmla="*/ 2147483647 h 1022"/>
              <a:gd name="T68" fmla="*/ 2147483647 w 1143"/>
              <a:gd name="T69" fmla="*/ 2147483647 h 1022"/>
              <a:gd name="T70" fmla="*/ 2147483647 w 1143"/>
              <a:gd name="T71" fmla="*/ 2147483647 h 1022"/>
              <a:gd name="T72" fmla="*/ 2147483647 w 1143"/>
              <a:gd name="T73" fmla="*/ 2147483647 h 1022"/>
              <a:gd name="T74" fmla="*/ 2147483647 w 1143"/>
              <a:gd name="T75" fmla="*/ 2147483647 h 1022"/>
              <a:gd name="T76" fmla="*/ 2147483647 w 1143"/>
              <a:gd name="T77" fmla="*/ 2147483647 h 1022"/>
              <a:gd name="T78" fmla="*/ 2147483647 w 1143"/>
              <a:gd name="T79" fmla="*/ 2147483647 h 1022"/>
              <a:gd name="T80" fmla="*/ 2147483647 w 1143"/>
              <a:gd name="T81" fmla="*/ 2147483647 h 1022"/>
              <a:gd name="T82" fmla="*/ 2147483647 w 1143"/>
              <a:gd name="T83" fmla="*/ 2147483647 h 1022"/>
              <a:gd name="T84" fmla="*/ 2147483647 w 1143"/>
              <a:gd name="T85" fmla="*/ 2147483647 h 1022"/>
              <a:gd name="T86" fmla="*/ 2147483647 w 1143"/>
              <a:gd name="T87" fmla="*/ 2147483647 h 1022"/>
              <a:gd name="T88" fmla="*/ 2147483647 w 1143"/>
              <a:gd name="T89" fmla="*/ 2147483647 h 1022"/>
              <a:gd name="T90" fmla="*/ 2147483647 w 1143"/>
              <a:gd name="T91" fmla="*/ 2147483647 h 1022"/>
              <a:gd name="T92" fmla="*/ 2147483647 w 1143"/>
              <a:gd name="T93" fmla="*/ 2147483647 h 1022"/>
              <a:gd name="T94" fmla="*/ 2147483647 w 1143"/>
              <a:gd name="T95" fmla="*/ 2147483647 h 1022"/>
              <a:gd name="T96" fmla="*/ 2147483647 w 1143"/>
              <a:gd name="T97" fmla="*/ 2147483647 h 1022"/>
              <a:gd name="T98" fmla="*/ 2147483647 w 1143"/>
              <a:gd name="T99" fmla="*/ 2147483647 h 1022"/>
              <a:gd name="T100" fmla="*/ 2147483647 w 1143"/>
              <a:gd name="T101" fmla="*/ 2147483647 h 1022"/>
              <a:gd name="T102" fmla="*/ 2147483647 w 1143"/>
              <a:gd name="T103" fmla="*/ 2147483647 h 1022"/>
              <a:gd name="T104" fmla="*/ 2147483647 w 1143"/>
              <a:gd name="T105" fmla="*/ 2147483647 h 102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143"/>
              <a:gd name="T160" fmla="*/ 0 h 1022"/>
              <a:gd name="T161" fmla="*/ 1143 w 1143"/>
              <a:gd name="T162" fmla="*/ 1022 h 102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143" h="1022">
                <a:moveTo>
                  <a:pt x="471" y="24"/>
                </a:moveTo>
                <a:lnTo>
                  <a:pt x="461" y="21"/>
                </a:lnTo>
                <a:lnTo>
                  <a:pt x="451" y="19"/>
                </a:lnTo>
                <a:lnTo>
                  <a:pt x="439" y="16"/>
                </a:lnTo>
                <a:lnTo>
                  <a:pt x="426" y="13"/>
                </a:lnTo>
                <a:lnTo>
                  <a:pt x="415" y="11"/>
                </a:lnTo>
                <a:lnTo>
                  <a:pt x="401" y="9"/>
                </a:lnTo>
                <a:lnTo>
                  <a:pt x="388" y="7"/>
                </a:lnTo>
                <a:lnTo>
                  <a:pt x="373" y="6"/>
                </a:lnTo>
                <a:lnTo>
                  <a:pt x="358" y="4"/>
                </a:lnTo>
                <a:lnTo>
                  <a:pt x="343" y="3"/>
                </a:lnTo>
                <a:lnTo>
                  <a:pt x="313" y="0"/>
                </a:lnTo>
                <a:lnTo>
                  <a:pt x="282" y="0"/>
                </a:lnTo>
                <a:lnTo>
                  <a:pt x="250" y="0"/>
                </a:lnTo>
                <a:lnTo>
                  <a:pt x="219" y="1"/>
                </a:lnTo>
                <a:lnTo>
                  <a:pt x="189" y="3"/>
                </a:lnTo>
                <a:lnTo>
                  <a:pt x="174" y="4"/>
                </a:lnTo>
                <a:lnTo>
                  <a:pt x="160" y="6"/>
                </a:lnTo>
                <a:lnTo>
                  <a:pt x="146" y="9"/>
                </a:lnTo>
                <a:lnTo>
                  <a:pt x="133" y="11"/>
                </a:lnTo>
                <a:lnTo>
                  <a:pt x="120" y="13"/>
                </a:lnTo>
                <a:lnTo>
                  <a:pt x="107" y="16"/>
                </a:lnTo>
                <a:lnTo>
                  <a:pt x="96" y="20"/>
                </a:lnTo>
                <a:lnTo>
                  <a:pt x="84" y="23"/>
                </a:lnTo>
                <a:lnTo>
                  <a:pt x="74" y="27"/>
                </a:lnTo>
                <a:lnTo>
                  <a:pt x="66" y="31"/>
                </a:lnTo>
                <a:lnTo>
                  <a:pt x="57" y="36"/>
                </a:lnTo>
                <a:lnTo>
                  <a:pt x="50" y="40"/>
                </a:lnTo>
                <a:lnTo>
                  <a:pt x="43" y="46"/>
                </a:lnTo>
                <a:lnTo>
                  <a:pt x="37" y="51"/>
                </a:lnTo>
                <a:lnTo>
                  <a:pt x="33" y="59"/>
                </a:lnTo>
                <a:lnTo>
                  <a:pt x="28" y="66"/>
                </a:lnTo>
                <a:lnTo>
                  <a:pt x="24" y="73"/>
                </a:lnTo>
                <a:lnTo>
                  <a:pt x="21" y="80"/>
                </a:lnTo>
                <a:lnTo>
                  <a:pt x="18" y="88"/>
                </a:lnTo>
                <a:lnTo>
                  <a:pt x="17" y="97"/>
                </a:lnTo>
                <a:lnTo>
                  <a:pt x="14" y="106"/>
                </a:lnTo>
                <a:lnTo>
                  <a:pt x="14" y="116"/>
                </a:lnTo>
                <a:lnTo>
                  <a:pt x="13" y="124"/>
                </a:lnTo>
                <a:lnTo>
                  <a:pt x="13" y="134"/>
                </a:lnTo>
                <a:lnTo>
                  <a:pt x="13" y="156"/>
                </a:lnTo>
                <a:lnTo>
                  <a:pt x="14" y="176"/>
                </a:lnTo>
                <a:lnTo>
                  <a:pt x="17" y="198"/>
                </a:lnTo>
                <a:lnTo>
                  <a:pt x="18" y="220"/>
                </a:lnTo>
                <a:lnTo>
                  <a:pt x="21" y="243"/>
                </a:lnTo>
                <a:lnTo>
                  <a:pt x="24" y="264"/>
                </a:lnTo>
                <a:lnTo>
                  <a:pt x="27" y="286"/>
                </a:lnTo>
                <a:lnTo>
                  <a:pt x="28" y="307"/>
                </a:lnTo>
                <a:lnTo>
                  <a:pt x="28" y="327"/>
                </a:lnTo>
                <a:lnTo>
                  <a:pt x="28" y="335"/>
                </a:lnTo>
                <a:lnTo>
                  <a:pt x="28" y="345"/>
                </a:lnTo>
                <a:lnTo>
                  <a:pt x="27" y="364"/>
                </a:lnTo>
                <a:lnTo>
                  <a:pt x="24" y="383"/>
                </a:lnTo>
                <a:lnTo>
                  <a:pt x="20" y="421"/>
                </a:lnTo>
                <a:lnTo>
                  <a:pt x="14" y="460"/>
                </a:lnTo>
                <a:lnTo>
                  <a:pt x="8" y="498"/>
                </a:lnTo>
                <a:lnTo>
                  <a:pt x="6" y="517"/>
                </a:lnTo>
                <a:lnTo>
                  <a:pt x="4" y="534"/>
                </a:lnTo>
                <a:lnTo>
                  <a:pt x="3" y="552"/>
                </a:lnTo>
                <a:lnTo>
                  <a:pt x="1" y="568"/>
                </a:lnTo>
                <a:lnTo>
                  <a:pt x="0" y="585"/>
                </a:lnTo>
                <a:lnTo>
                  <a:pt x="0" y="601"/>
                </a:lnTo>
                <a:lnTo>
                  <a:pt x="0" y="615"/>
                </a:lnTo>
                <a:lnTo>
                  <a:pt x="1" y="628"/>
                </a:lnTo>
                <a:lnTo>
                  <a:pt x="3" y="641"/>
                </a:lnTo>
                <a:lnTo>
                  <a:pt x="4" y="654"/>
                </a:lnTo>
                <a:lnTo>
                  <a:pt x="4" y="665"/>
                </a:lnTo>
                <a:lnTo>
                  <a:pt x="6" y="675"/>
                </a:lnTo>
                <a:lnTo>
                  <a:pt x="7" y="685"/>
                </a:lnTo>
                <a:lnTo>
                  <a:pt x="8" y="695"/>
                </a:lnTo>
                <a:lnTo>
                  <a:pt x="10" y="704"/>
                </a:lnTo>
                <a:lnTo>
                  <a:pt x="13" y="712"/>
                </a:lnTo>
                <a:lnTo>
                  <a:pt x="17" y="721"/>
                </a:lnTo>
                <a:lnTo>
                  <a:pt x="21" y="728"/>
                </a:lnTo>
                <a:lnTo>
                  <a:pt x="27" y="735"/>
                </a:lnTo>
                <a:lnTo>
                  <a:pt x="34" y="741"/>
                </a:lnTo>
                <a:lnTo>
                  <a:pt x="37" y="744"/>
                </a:lnTo>
                <a:lnTo>
                  <a:pt x="43" y="748"/>
                </a:lnTo>
                <a:lnTo>
                  <a:pt x="47" y="749"/>
                </a:lnTo>
                <a:lnTo>
                  <a:pt x="51" y="752"/>
                </a:lnTo>
                <a:lnTo>
                  <a:pt x="57" y="755"/>
                </a:lnTo>
                <a:lnTo>
                  <a:pt x="63" y="758"/>
                </a:lnTo>
                <a:lnTo>
                  <a:pt x="70" y="759"/>
                </a:lnTo>
                <a:lnTo>
                  <a:pt x="77" y="762"/>
                </a:lnTo>
                <a:lnTo>
                  <a:pt x="84" y="764"/>
                </a:lnTo>
                <a:lnTo>
                  <a:pt x="93" y="765"/>
                </a:lnTo>
                <a:lnTo>
                  <a:pt x="101" y="767"/>
                </a:lnTo>
                <a:lnTo>
                  <a:pt x="111" y="768"/>
                </a:lnTo>
                <a:lnTo>
                  <a:pt x="123" y="768"/>
                </a:lnTo>
                <a:lnTo>
                  <a:pt x="134" y="768"/>
                </a:lnTo>
                <a:lnTo>
                  <a:pt x="146" y="768"/>
                </a:lnTo>
                <a:lnTo>
                  <a:pt x="157" y="768"/>
                </a:lnTo>
                <a:lnTo>
                  <a:pt x="170" y="767"/>
                </a:lnTo>
                <a:lnTo>
                  <a:pt x="183" y="767"/>
                </a:lnTo>
                <a:lnTo>
                  <a:pt x="210" y="764"/>
                </a:lnTo>
                <a:lnTo>
                  <a:pt x="239" y="762"/>
                </a:lnTo>
                <a:lnTo>
                  <a:pt x="267" y="759"/>
                </a:lnTo>
                <a:lnTo>
                  <a:pt x="296" y="757"/>
                </a:lnTo>
                <a:lnTo>
                  <a:pt x="325" y="755"/>
                </a:lnTo>
                <a:lnTo>
                  <a:pt x="352" y="754"/>
                </a:lnTo>
                <a:lnTo>
                  <a:pt x="365" y="754"/>
                </a:lnTo>
                <a:lnTo>
                  <a:pt x="378" y="754"/>
                </a:lnTo>
                <a:lnTo>
                  <a:pt x="391" y="754"/>
                </a:lnTo>
                <a:lnTo>
                  <a:pt x="402" y="755"/>
                </a:lnTo>
                <a:lnTo>
                  <a:pt x="413" y="757"/>
                </a:lnTo>
                <a:lnTo>
                  <a:pt x="425" y="758"/>
                </a:lnTo>
                <a:lnTo>
                  <a:pt x="435" y="759"/>
                </a:lnTo>
                <a:lnTo>
                  <a:pt x="444" y="761"/>
                </a:lnTo>
                <a:lnTo>
                  <a:pt x="452" y="764"/>
                </a:lnTo>
                <a:lnTo>
                  <a:pt x="461" y="768"/>
                </a:lnTo>
                <a:lnTo>
                  <a:pt x="468" y="772"/>
                </a:lnTo>
                <a:lnTo>
                  <a:pt x="474" y="777"/>
                </a:lnTo>
                <a:lnTo>
                  <a:pt x="479" y="781"/>
                </a:lnTo>
                <a:lnTo>
                  <a:pt x="484" y="787"/>
                </a:lnTo>
                <a:lnTo>
                  <a:pt x="486" y="794"/>
                </a:lnTo>
                <a:lnTo>
                  <a:pt x="489" y="799"/>
                </a:lnTo>
                <a:lnTo>
                  <a:pt x="492" y="807"/>
                </a:lnTo>
                <a:lnTo>
                  <a:pt x="494" y="814"/>
                </a:lnTo>
                <a:lnTo>
                  <a:pt x="495" y="822"/>
                </a:lnTo>
                <a:lnTo>
                  <a:pt x="496" y="829"/>
                </a:lnTo>
                <a:lnTo>
                  <a:pt x="496" y="847"/>
                </a:lnTo>
                <a:lnTo>
                  <a:pt x="496" y="864"/>
                </a:lnTo>
                <a:lnTo>
                  <a:pt x="496" y="882"/>
                </a:lnTo>
                <a:lnTo>
                  <a:pt x="498" y="899"/>
                </a:lnTo>
                <a:lnTo>
                  <a:pt x="498" y="916"/>
                </a:lnTo>
                <a:lnTo>
                  <a:pt x="499" y="925"/>
                </a:lnTo>
                <a:lnTo>
                  <a:pt x="501" y="934"/>
                </a:lnTo>
                <a:lnTo>
                  <a:pt x="502" y="941"/>
                </a:lnTo>
                <a:lnTo>
                  <a:pt x="505" y="948"/>
                </a:lnTo>
                <a:lnTo>
                  <a:pt x="508" y="955"/>
                </a:lnTo>
                <a:lnTo>
                  <a:pt x="512" y="962"/>
                </a:lnTo>
                <a:lnTo>
                  <a:pt x="516" y="969"/>
                </a:lnTo>
                <a:lnTo>
                  <a:pt x="522" y="975"/>
                </a:lnTo>
                <a:lnTo>
                  <a:pt x="528" y="979"/>
                </a:lnTo>
                <a:lnTo>
                  <a:pt x="535" y="985"/>
                </a:lnTo>
                <a:lnTo>
                  <a:pt x="544" y="989"/>
                </a:lnTo>
                <a:lnTo>
                  <a:pt x="552" y="992"/>
                </a:lnTo>
                <a:lnTo>
                  <a:pt x="562" y="995"/>
                </a:lnTo>
                <a:lnTo>
                  <a:pt x="575" y="998"/>
                </a:lnTo>
                <a:lnTo>
                  <a:pt x="588" y="1001"/>
                </a:lnTo>
                <a:lnTo>
                  <a:pt x="601" y="1004"/>
                </a:lnTo>
                <a:lnTo>
                  <a:pt x="617" y="1006"/>
                </a:lnTo>
                <a:lnTo>
                  <a:pt x="632" y="1009"/>
                </a:lnTo>
                <a:lnTo>
                  <a:pt x="650" y="1011"/>
                </a:lnTo>
                <a:lnTo>
                  <a:pt x="667" y="1014"/>
                </a:lnTo>
                <a:lnTo>
                  <a:pt x="685" y="1015"/>
                </a:lnTo>
                <a:lnTo>
                  <a:pt x="704" y="1018"/>
                </a:lnTo>
                <a:lnTo>
                  <a:pt x="723" y="1019"/>
                </a:lnTo>
                <a:lnTo>
                  <a:pt x="743" y="1021"/>
                </a:lnTo>
                <a:lnTo>
                  <a:pt x="783" y="1022"/>
                </a:lnTo>
                <a:lnTo>
                  <a:pt x="823" y="1022"/>
                </a:lnTo>
                <a:lnTo>
                  <a:pt x="844" y="1022"/>
                </a:lnTo>
                <a:lnTo>
                  <a:pt x="864" y="1021"/>
                </a:lnTo>
                <a:lnTo>
                  <a:pt x="884" y="1021"/>
                </a:lnTo>
                <a:lnTo>
                  <a:pt x="904" y="1019"/>
                </a:lnTo>
                <a:lnTo>
                  <a:pt x="923" y="1018"/>
                </a:lnTo>
                <a:lnTo>
                  <a:pt x="942" y="1015"/>
                </a:lnTo>
                <a:lnTo>
                  <a:pt x="960" y="1012"/>
                </a:lnTo>
                <a:lnTo>
                  <a:pt x="979" y="1009"/>
                </a:lnTo>
                <a:lnTo>
                  <a:pt x="996" y="1005"/>
                </a:lnTo>
                <a:lnTo>
                  <a:pt x="1012" y="1002"/>
                </a:lnTo>
                <a:lnTo>
                  <a:pt x="1027" y="996"/>
                </a:lnTo>
                <a:lnTo>
                  <a:pt x="1042" y="992"/>
                </a:lnTo>
                <a:lnTo>
                  <a:pt x="1055" y="986"/>
                </a:lnTo>
                <a:lnTo>
                  <a:pt x="1066" y="979"/>
                </a:lnTo>
                <a:lnTo>
                  <a:pt x="1078" y="972"/>
                </a:lnTo>
                <a:lnTo>
                  <a:pt x="1088" y="965"/>
                </a:lnTo>
                <a:lnTo>
                  <a:pt x="1096" y="956"/>
                </a:lnTo>
                <a:lnTo>
                  <a:pt x="1103" y="948"/>
                </a:lnTo>
                <a:lnTo>
                  <a:pt x="1110" y="938"/>
                </a:lnTo>
                <a:lnTo>
                  <a:pt x="1116" y="926"/>
                </a:lnTo>
                <a:lnTo>
                  <a:pt x="1122" y="914"/>
                </a:lnTo>
                <a:lnTo>
                  <a:pt x="1126" y="901"/>
                </a:lnTo>
                <a:lnTo>
                  <a:pt x="1130" y="887"/>
                </a:lnTo>
                <a:lnTo>
                  <a:pt x="1135" y="872"/>
                </a:lnTo>
                <a:lnTo>
                  <a:pt x="1138" y="858"/>
                </a:lnTo>
                <a:lnTo>
                  <a:pt x="1139" y="842"/>
                </a:lnTo>
                <a:lnTo>
                  <a:pt x="1140" y="827"/>
                </a:lnTo>
                <a:lnTo>
                  <a:pt x="1142" y="809"/>
                </a:lnTo>
                <a:lnTo>
                  <a:pt x="1143" y="794"/>
                </a:lnTo>
                <a:lnTo>
                  <a:pt x="1143" y="777"/>
                </a:lnTo>
                <a:lnTo>
                  <a:pt x="1143" y="758"/>
                </a:lnTo>
                <a:lnTo>
                  <a:pt x="1143" y="741"/>
                </a:lnTo>
                <a:lnTo>
                  <a:pt x="1142" y="707"/>
                </a:lnTo>
                <a:lnTo>
                  <a:pt x="1140" y="671"/>
                </a:lnTo>
                <a:lnTo>
                  <a:pt x="1138" y="637"/>
                </a:lnTo>
                <a:lnTo>
                  <a:pt x="1136" y="621"/>
                </a:lnTo>
                <a:lnTo>
                  <a:pt x="1135" y="604"/>
                </a:lnTo>
                <a:lnTo>
                  <a:pt x="1133" y="588"/>
                </a:lnTo>
                <a:lnTo>
                  <a:pt x="1132" y="572"/>
                </a:lnTo>
                <a:lnTo>
                  <a:pt x="1130" y="558"/>
                </a:lnTo>
                <a:lnTo>
                  <a:pt x="1129" y="544"/>
                </a:lnTo>
                <a:lnTo>
                  <a:pt x="1128" y="531"/>
                </a:lnTo>
                <a:lnTo>
                  <a:pt x="1126" y="518"/>
                </a:lnTo>
                <a:lnTo>
                  <a:pt x="1126" y="505"/>
                </a:lnTo>
                <a:lnTo>
                  <a:pt x="1125" y="495"/>
                </a:lnTo>
                <a:lnTo>
                  <a:pt x="1125" y="485"/>
                </a:lnTo>
                <a:lnTo>
                  <a:pt x="1125" y="475"/>
                </a:lnTo>
                <a:lnTo>
                  <a:pt x="1125" y="455"/>
                </a:lnTo>
                <a:lnTo>
                  <a:pt x="1125" y="438"/>
                </a:lnTo>
                <a:lnTo>
                  <a:pt x="1123" y="421"/>
                </a:lnTo>
                <a:lnTo>
                  <a:pt x="1123" y="407"/>
                </a:lnTo>
                <a:lnTo>
                  <a:pt x="1123" y="393"/>
                </a:lnTo>
                <a:lnTo>
                  <a:pt x="1122" y="380"/>
                </a:lnTo>
                <a:lnTo>
                  <a:pt x="1120" y="367"/>
                </a:lnTo>
                <a:lnTo>
                  <a:pt x="1118" y="355"/>
                </a:lnTo>
                <a:lnTo>
                  <a:pt x="1113" y="345"/>
                </a:lnTo>
                <a:lnTo>
                  <a:pt x="1109" y="335"/>
                </a:lnTo>
                <a:lnTo>
                  <a:pt x="1106" y="330"/>
                </a:lnTo>
                <a:lnTo>
                  <a:pt x="1102" y="325"/>
                </a:lnTo>
                <a:lnTo>
                  <a:pt x="1099" y="321"/>
                </a:lnTo>
                <a:lnTo>
                  <a:pt x="1095" y="317"/>
                </a:lnTo>
                <a:lnTo>
                  <a:pt x="1090" y="313"/>
                </a:lnTo>
                <a:lnTo>
                  <a:pt x="1085" y="308"/>
                </a:lnTo>
                <a:lnTo>
                  <a:pt x="1080" y="304"/>
                </a:lnTo>
                <a:lnTo>
                  <a:pt x="1073" y="300"/>
                </a:lnTo>
                <a:lnTo>
                  <a:pt x="1067" y="295"/>
                </a:lnTo>
                <a:lnTo>
                  <a:pt x="1060" y="291"/>
                </a:lnTo>
                <a:lnTo>
                  <a:pt x="1053" y="288"/>
                </a:lnTo>
                <a:lnTo>
                  <a:pt x="1045" y="286"/>
                </a:lnTo>
                <a:lnTo>
                  <a:pt x="1035" y="283"/>
                </a:lnTo>
                <a:lnTo>
                  <a:pt x="1025" y="280"/>
                </a:lnTo>
                <a:lnTo>
                  <a:pt x="1015" y="277"/>
                </a:lnTo>
                <a:lnTo>
                  <a:pt x="1003" y="276"/>
                </a:lnTo>
                <a:lnTo>
                  <a:pt x="992" y="274"/>
                </a:lnTo>
                <a:lnTo>
                  <a:pt x="979" y="273"/>
                </a:lnTo>
                <a:lnTo>
                  <a:pt x="966" y="271"/>
                </a:lnTo>
                <a:lnTo>
                  <a:pt x="953" y="271"/>
                </a:lnTo>
                <a:lnTo>
                  <a:pt x="939" y="270"/>
                </a:lnTo>
                <a:lnTo>
                  <a:pt x="926" y="270"/>
                </a:lnTo>
                <a:lnTo>
                  <a:pt x="897" y="270"/>
                </a:lnTo>
                <a:lnTo>
                  <a:pt x="867" y="268"/>
                </a:lnTo>
                <a:lnTo>
                  <a:pt x="839" y="268"/>
                </a:lnTo>
                <a:lnTo>
                  <a:pt x="810" y="267"/>
                </a:lnTo>
                <a:lnTo>
                  <a:pt x="781" y="266"/>
                </a:lnTo>
                <a:lnTo>
                  <a:pt x="753" y="264"/>
                </a:lnTo>
                <a:lnTo>
                  <a:pt x="740" y="263"/>
                </a:lnTo>
                <a:lnTo>
                  <a:pt x="727" y="261"/>
                </a:lnTo>
                <a:lnTo>
                  <a:pt x="714" y="260"/>
                </a:lnTo>
                <a:lnTo>
                  <a:pt x="703" y="257"/>
                </a:lnTo>
                <a:lnTo>
                  <a:pt x="691" y="254"/>
                </a:lnTo>
                <a:lnTo>
                  <a:pt x="680" y="251"/>
                </a:lnTo>
                <a:lnTo>
                  <a:pt x="670" y="248"/>
                </a:lnTo>
                <a:lnTo>
                  <a:pt x="661" y="244"/>
                </a:lnTo>
                <a:lnTo>
                  <a:pt x="651" y="240"/>
                </a:lnTo>
                <a:lnTo>
                  <a:pt x="644" y="234"/>
                </a:lnTo>
                <a:lnTo>
                  <a:pt x="635" y="228"/>
                </a:lnTo>
                <a:lnTo>
                  <a:pt x="628" y="223"/>
                </a:lnTo>
                <a:lnTo>
                  <a:pt x="622" y="217"/>
                </a:lnTo>
                <a:lnTo>
                  <a:pt x="615" y="210"/>
                </a:lnTo>
                <a:lnTo>
                  <a:pt x="610" y="203"/>
                </a:lnTo>
                <a:lnTo>
                  <a:pt x="604" y="196"/>
                </a:lnTo>
                <a:lnTo>
                  <a:pt x="594" y="180"/>
                </a:lnTo>
                <a:lnTo>
                  <a:pt x="585" y="164"/>
                </a:lnTo>
                <a:lnTo>
                  <a:pt x="577" y="147"/>
                </a:lnTo>
                <a:lnTo>
                  <a:pt x="568" y="130"/>
                </a:lnTo>
                <a:lnTo>
                  <a:pt x="559" y="113"/>
                </a:lnTo>
                <a:lnTo>
                  <a:pt x="551" y="97"/>
                </a:lnTo>
                <a:lnTo>
                  <a:pt x="541" y="81"/>
                </a:lnTo>
                <a:lnTo>
                  <a:pt x="531" y="67"/>
                </a:lnTo>
                <a:lnTo>
                  <a:pt x="524" y="60"/>
                </a:lnTo>
                <a:lnTo>
                  <a:pt x="518" y="54"/>
                </a:lnTo>
                <a:lnTo>
                  <a:pt x="512" y="47"/>
                </a:lnTo>
                <a:lnTo>
                  <a:pt x="505" y="41"/>
                </a:lnTo>
                <a:lnTo>
                  <a:pt x="496" y="37"/>
                </a:lnTo>
                <a:lnTo>
                  <a:pt x="489" y="33"/>
                </a:lnTo>
                <a:lnTo>
                  <a:pt x="481" y="29"/>
                </a:lnTo>
                <a:lnTo>
                  <a:pt x="471" y="24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63" name="Freeform 3"/>
          <p:cNvSpPr>
            <a:spLocks/>
          </p:cNvSpPr>
          <p:nvPr/>
        </p:nvSpPr>
        <p:spPr bwMode="auto">
          <a:xfrm>
            <a:off x="4211638" y="3871913"/>
            <a:ext cx="2495550" cy="2547937"/>
          </a:xfrm>
          <a:custGeom>
            <a:avLst/>
            <a:gdLst>
              <a:gd name="T0" fmla="*/ 2147483647 w 1572"/>
              <a:gd name="T1" fmla="*/ 2147483647 h 1275"/>
              <a:gd name="T2" fmla="*/ 2147483647 w 1572"/>
              <a:gd name="T3" fmla="*/ 2147483647 h 1275"/>
              <a:gd name="T4" fmla="*/ 2147483647 w 1572"/>
              <a:gd name="T5" fmla="*/ 2147483647 h 1275"/>
              <a:gd name="T6" fmla="*/ 2147483647 w 1572"/>
              <a:gd name="T7" fmla="*/ 2147483647 h 1275"/>
              <a:gd name="T8" fmla="*/ 2147483647 w 1572"/>
              <a:gd name="T9" fmla="*/ 2147483647 h 1275"/>
              <a:gd name="T10" fmla="*/ 2147483647 w 1572"/>
              <a:gd name="T11" fmla="*/ 2147483647 h 1275"/>
              <a:gd name="T12" fmla="*/ 2147483647 w 1572"/>
              <a:gd name="T13" fmla="*/ 2147483647 h 1275"/>
              <a:gd name="T14" fmla="*/ 2147483647 w 1572"/>
              <a:gd name="T15" fmla="*/ 2147483647 h 1275"/>
              <a:gd name="T16" fmla="*/ 0 w 1572"/>
              <a:gd name="T17" fmla="*/ 2147483647 h 1275"/>
              <a:gd name="T18" fmla="*/ 2147483647 w 1572"/>
              <a:gd name="T19" fmla="*/ 2147483647 h 1275"/>
              <a:gd name="T20" fmla="*/ 2147483647 w 1572"/>
              <a:gd name="T21" fmla="*/ 2147483647 h 1275"/>
              <a:gd name="T22" fmla="*/ 2147483647 w 1572"/>
              <a:gd name="T23" fmla="*/ 2147483647 h 1275"/>
              <a:gd name="T24" fmla="*/ 2147483647 w 1572"/>
              <a:gd name="T25" fmla="*/ 2147483647 h 1275"/>
              <a:gd name="T26" fmla="*/ 2147483647 w 1572"/>
              <a:gd name="T27" fmla="*/ 2147483647 h 1275"/>
              <a:gd name="T28" fmla="*/ 2147483647 w 1572"/>
              <a:gd name="T29" fmla="*/ 2147483647 h 1275"/>
              <a:gd name="T30" fmla="*/ 2147483647 w 1572"/>
              <a:gd name="T31" fmla="*/ 2147483647 h 1275"/>
              <a:gd name="T32" fmla="*/ 2147483647 w 1572"/>
              <a:gd name="T33" fmla="*/ 2147483647 h 1275"/>
              <a:gd name="T34" fmla="*/ 2147483647 w 1572"/>
              <a:gd name="T35" fmla="*/ 2147483647 h 1275"/>
              <a:gd name="T36" fmla="*/ 2147483647 w 1572"/>
              <a:gd name="T37" fmla="*/ 2147483647 h 1275"/>
              <a:gd name="T38" fmla="*/ 2147483647 w 1572"/>
              <a:gd name="T39" fmla="*/ 2147483647 h 1275"/>
              <a:gd name="T40" fmla="*/ 2147483647 w 1572"/>
              <a:gd name="T41" fmla="*/ 2147483647 h 1275"/>
              <a:gd name="T42" fmla="*/ 2147483647 w 1572"/>
              <a:gd name="T43" fmla="*/ 2147483647 h 1275"/>
              <a:gd name="T44" fmla="*/ 2147483647 w 1572"/>
              <a:gd name="T45" fmla="*/ 2147483647 h 1275"/>
              <a:gd name="T46" fmla="*/ 2147483647 w 1572"/>
              <a:gd name="T47" fmla="*/ 2147483647 h 1275"/>
              <a:gd name="T48" fmla="*/ 2147483647 w 1572"/>
              <a:gd name="T49" fmla="*/ 2147483647 h 1275"/>
              <a:gd name="T50" fmla="*/ 2147483647 w 1572"/>
              <a:gd name="T51" fmla="*/ 2147483647 h 1275"/>
              <a:gd name="T52" fmla="*/ 2147483647 w 1572"/>
              <a:gd name="T53" fmla="*/ 2147483647 h 1275"/>
              <a:gd name="T54" fmla="*/ 2147483647 w 1572"/>
              <a:gd name="T55" fmla="*/ 2147483647 h 1275"/>
              <a:gd name="T56" fmla="*/ 2147483647 w 1572"/>
              <a:gd name="T57" fmla="*/ 2147483647 h 1275"/>
              <a:gd name="T58" fmla="*/ 2147483647 w 1572"/>
              <a:gd name="T59" fmla="*/ 2147483647 h 1275"/>
              <a:gd name="T60" fmla="*/ 2147483647 w 1572"/>
              <a:gd name="T61" fmla="*/ 2147483647 h 1275"/>
              <a:gd name="T62" fmla="*/ 2147483647 w 1572"/>
              <a:gd name="T63" fmla="*/ 2147483647 h 1275"/>
              <a:gd name="T64" fmla="*/ 2147483647 w 1572"/>
              <a:gd name="T65" fmla="*/ 2147483647 h 1275"/>
              <a:gd name="T66" fmla="*/ 2147483647 w 1572"/>
              <a:gd name="T67" fmla="*/ 2147483647 h 1275"/>
              <a:gd name="T68" fmla="*/ 2147483647 w 1572"/>
              <a:gd name="T69" fmla="*/ 2147483647 h 1275"/>
              <a:gd name="T70" fmla="*/ 2147483647 w 1572"/>
              <a:gd name="T71" fmla="*/ 2147483647 h 1275"/>
              <a:gd name="T72" fmla="*/ 2147483647 w 1572"/>
              <a:gd name="T73" fmla="*/ 2147483647 h 1275"/>
              <a:gd name="T74" fmla="*/ 2147483647 w 1572"/>
              <a:gd name="T75" fmla="*/ 2147483647 h 1275"/>
              <a:gd name="T76" fmla="*/ 2147483647 w 1572"/>
              <a:gd name="T77" fmla="*/ 2147483647 h 1275"/>
              <a:gd name="T78" fmla="*/ 2147483647 w 1572"/>
              <a:gd name="T79" fmla="*/ 2147483647 h 1275"/>
              <a:gd name="T80" fmla="*/ 2147483647 w 1572"/>
              <a:gd name="T81" fmla="*/ 2147483647 h 1275"/>
              <a:gd name="T82" fmla="*/ 2147483647 w 1572"/>
              <a:gd name="T83" fmla="*/ 2147483647 h 1275"/>
              <a:gd name="T84" fmla="*/ 2147483647 w 1572"/>
              <a:gd name="T85" fmla="*/ 2147483647 h 1275"/>
              <a:gd name="T86" fmla="*/ 2147483647 w 1572"/>
              <a:gd name="T87" fmla="*/ 2147483647 h 1275"/>
              <a:gd name="T88" fmla="*/ 2147483647 w 1572"/>
              <a:gd name="T89" fmla="*/ 2147483647 h 1275"/>
              <a:gd name="T90" fmla="*/ 2147483647 w 1572"/>
              <a:gd name="T91" fmla="*/ 2147483647 h 1275"/>
              <a:gd name="T92" fmla="*/ 2147483647 w 1572"/>
              <a:gd name="T93" fmla="*/ 2147483647 h 1275"/>
              <a:gd name="T94" fmla="*/ 2147483647 w 1572"/>
              <a:gd name="T95" fmla="*/ 2147483647 h 1275"/>
              <a:gd name="T96" fmla="*/ 2147483647 w 1572"/>
              <a:gd name="T97" fmla="*/ 2147483647 h 1275"/>
              <a:gd name="T98" fmla="*/ 2147483647 w 1572"/>
              <a:gd name="T99" fmla="*/ 2147483647 h 1275"/>
              <a:gd name="T100" fmla="*/ 2147483647 w 1572"/>
              <a:gd name="T101" fmla="*/ 2147483647 h 1275"/>
              <a:gd name="T102" fmla="*/ 2147483647 w 1572"/>
              <a:gd name="T103" fmla="*/ 2147483647 h 1275"/>
              <a:gd name="T104" fmla="*/ 2147483647 w 1572"/>
              <a:gd name="T105" fmla="*/ 2147483647 h 127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572"/>
              <a:gd name="T160" fmla="*/ 0 h 1275"/>
              <a:gd name="T161" fmla="*/ 1572 w 1572"/>
              <a:gd name="T162" fmla="*/ 1275 h 127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572" h="1275">
                <a:moveTo>
                  <a:pt x="285" y="0"/>
                </a:moveTo>
                <a:lnTo>
                  <a:pt x="274" y="1"/>
                </a:lnTo>
                <a:lnTo>
                  <a:pt x="262" y="3"/>
                </a:lnTo>
                <a:lnTo>
                  <a:pt x="252" y="4"/>
                </a:lnTo>
                <a:lnTo>
                  <a:pt x="242" y="7"/>
                </a:lnTo>
                <a:lnTo>
                  <a:pt x="232" y="10"/>
                </a:lnTo>
                <a:lnTo>
                  <a:pt x="222" y="13"/>
                </a:lnTo>
                <a:lnTo>
                  <a:pt x="214" y="16"/>
                </a:lnTo>
                <a:lnTo>
                  <a:pt x="205" y="20"/>
                </a:lnTo>
                <a:lnTo>
                  <a:pt x="198" y="24"/>
                </a:lnTo>
                <a:lnTo>
                  <a:pt x="189" y="29"/>
                </a:lnTo>
                <a:lnTo>
                  <a:pt x="182" y="34"/>
                </a:lnTo>
                <a:lnTo>
                  <a:pt x="175" y="40"/>
                </a:lnTo>
                <a:lnTo>
                  <a:pt x="161" y="51"/>
                </a:lnTo>
                <a:lnTo>
                  <a:pt x="149" y="64"/>
                </a:lnTo>
                <a:lnTo>
                  <a:pt x="138" y="79"/>
                </a:lnTo>
                <a:lnTo>
                  <a:pt x="126" y="94"/>
                </a:lnTo>
                <a:lnTo>
                  <a:pt x="116" y="111"/>
                </a:lnTo>
                <a:lnTo>
                  <a:pt x="106" y="129"/>
                </a:lnTo>
                <a:lnTo>
                  <a:pt x="98" y="147"/>
                </a:lnTo>
                <a:lnTo>
                  <a:pt x="88" y="167"/>
                </a:lnTo>
                <a:lnTo>
                  <a:pt x="79" y="187"/>
                </a:lnTo>
                <a:lnTo>
                  <a:pt x="70" y="208"/>
                </a:lnTo>
                <a:lnTo>
                  <a:pt x="66" y="220"/>
                </a:lnTo>
                <a:lnTo>
                  <a:pt x="62" y="231"/>
                </a:lnTo>
                <a:lnTo>
                  <a:pt x="58" y="244"/>
                </a:lnTo>
                <a:lnTo>
                  <a:pt x="53" y="257"/>
                </a:lnTo>
                <a:lnTo>
                  <a:pt x="49" y="271"/>
                </a:lnTo>
                <a:lnTo>
                  <a:pt x="46" y="284"/>
                </a:lnTo>
                <a:lnTo>
                  <a:pt x="42" y="300"/>
                </a:lnTo>
                <a:lnTo>
                  <a:pt x="39" y="314"/>
                </a:lnTo>
                <a:lnTo>
                  <a:pt x="36" y="330"/>
                </a:lnTo>
                <a:lnTo>
                  <a:pt x="33" y="346"/>
                </a:lnTo>
                <a:lnTo>
                  <a:pt x="26" y="377"/>
                </a:lnTo>
                <a:lnTo>
                  <a:pt x="22" y="410"/>
                </a:lnTo>
                <a:lnTo>
                  <a:pt x="16" y="443"/>
                </a:lnTo>
                <a:lnTo>
                  <a:pt x="13" y="477"/>
                </a:lnTo>
                <a:lnTo>
                  <a:pt x="9" y="511"/>
                </a:lnTo>
                <a:lnTo>
                  <a:pt x="6" y="544"/>
                </a:lnTo>
                <a:lnTo>
                  <a:pt x="3" y="577"/>
                </a:lnTo>
                <a:lnTo>
                  <a:pt x="2" y="610"/>
                </a:lnTo>
                <a:lnTo>
                  <a:pt x="2" y="624"/>
                </a:lnTo>
                <a:lnTo>
                  <a:pt x="0" y="640"/>
                </a:lnTo>
                <a:lnTo>
                  <a:pt x="0" y="655"/>
                </a:lnTo>
                <a:lnTo>
                  <a:pt x="0" y="670"/>
                </a:lnTo>
                <a:lnTo>
                  <a:pt x="0" y="684"/>
                </a:lnTo>
                <a:lnTo>
                  <a:pt x="0" y="697"/>
                </a:lnTo>
                <a:lnTo>
                  <a:pt x="0" y="722"/>
                </a:lnTo>
                <a:lnTo>
                  <a:pt x="2" y="750"/>
                </a:lnTo>
                <a:lnTo>
                  <a:pt x="3" y="775"/>
                </a:lnTo>
                <a:lnTo>
                  <a:pt x="6" y="799"/>
                </a:lnTo>
                <a:lnTo>
                  <a:pt x="9" y="825"/>
                </a:lnTo>
                <a:lnTo>
                  <a:pt x="13" y="849"/>
                </a:lnTo>
                <a:lnTo>
                  <a:pt x="18" y="874"/>
                </a:lnTo>
                <a:lnTo>
                  <a:pt x="22" y="897"/>
                </a:lnTo>
                <a:lnTo>
                  <a:pt x="28" y="919"/>
                </a:lnTo>
                <a:lnTo>
                  <a:pt x="33" y="941"/>
                </a:lnTo>
                <a:lnTo>
                  <a:pt x="40" y="962"/>
                </a:lnTo>
                <a:lnTo>
                  <a:pt x="46" y="982"/>
                </a:lnTo>
                <a:lnTo>
                  <a:pt x="55" y="1002"/>
                </a:lnTo>
                <a:lnTo>
                  <a:pt x="62" y="1021"/>
                </a:lnTo>
                <a:lnTo>
                  <a:pt x="70" y="1038"/>
                </a:lnTo>
                <a:lnTo>
                  <a:pt x="79" y="1054"/>
                </a:lnTo>
                <a:lnTo>
                  <a:pt x="89" y="1069"/>
                </a:lnTo>
                <a:lnTo>
                  <a:pt x="99" y="1085"/>
                </a:lnTo>
                <a:lnTo>
                  <a:pt x="111" y="1098"/>
                </a:lnTo>
                <a:lnTo>
                  <a:pt x="123" y="1112"/>
                </a:lnTo>
                <a:lnTo>
                  <a:pt x="135" y="1124"/>
                </a:lnTo>
                <a:lnTo>
                  <a:pt x="149" y="1135"/>
                </a:lnTo>
                <a:lnTo>
                  <a:pt x="162" y="1146"/>
                </a:lnTo>
                <a:lnTo>
                  <a:pt x="176" y="1156"/>
                </a:lnTo>
                <a:lnTo>
                  <a:pt x="191" y="1165"/>
                </a:lnTo>
                <a:lnTo>
                  <a:pt x="205" y="1174"/>
                </a:lnTo>
                <a:lnTo>
                  <a:pt x="219" y="1181"/>
                </a:lnTo>
                <a:lnTo>
                  <a:pt x="235" y="1186"/>
                </a:lnTo>
                <a:lnTo>
                  <a:pt x="249" y="1192"/>
                </a:lnTo>
                <a:lnTo>
                  <a:pt x="264" y="1196"/>
                </a:lnTo>
                <a:lnTo>
                  <a:pt x="278" y="1201"/>
                </a:lnTo>
                <a:lnTo>
                  <a:pt x="292" y="1203"/>
                </a:lnTo>
                <a:lnTo>
                  <a:pt x="298" y="1205"/>
                </a:lnTo>
                <a:lnTo>
                  <a:pt x="305" y="1205"/>
                </a:lnTo>
                <a:lnTo>
                  <a:pt x="312" y="1205"/>
                </a:lnTo>
                <a:lnTo>
                  <a:pt x="319" y="1203"/>
                </a:lnTo>
                <a:lnTo>
                  <a:pt x="327" y="1203"/>
                </a:lnTo>
                <a:lnTo>
                  <a:pt x="334" y="1202"/>
                </a:lnTo>
                <a:lnTo>
                  <a:pt x="340" y="1199"/>
                </a:lnTo>
                <a:lnTo>
                  <a:pt x="347" y="1198"/>
                </a:lnTo>
                <a:lnTo>
                  <a:pt x="361" y="1192"/>
                </a:lnTo>
                <a:lnTo>
                  <a:pt x="375" y="1186"/>
                </a:lnTo>
                <a:lnTo>
                  <a:pt x="390" y="1179"/>
                </a:lnTo>
                <a:lnTo>
                  <a:pt x="404" y="1172"/>
                </a:lnTo>
                <a:lnTo>
                  <a:pt x="420" y="1165"/>
                </a:lnTo>
                <a:lnTo>
                  <a:pt x="434" y="1158"/>
                </a:lnTo>
                <a:lnTo>
                  <a:pt x="448" y="1151"/>
                </a:lnTo>
                <a:lnTo>
                  <a:pt x="463" y="1145"/>
                </a:lnTo>
                <a:lnTo>
                  <a:pt x="477" y="1139"/>
                </a:lnTo>
                <a:lnTo>
                  <a:pt x="484" y="1138"/>
                </a:lnTo>
                <a:lnTo>
                  <a:pt x="491" y="1136"/>
                </a:lnTo>
                <a:lnTo>
                  <a:pt x="498" y="1135"/>
                </a:lnTo>
                <a:lnTo>
                  <a:pt x="506" y="1134"/>
                </a:lnTo>
                <a:lnTo>
                  <a:pt x="513" y="1134"/>
                </a:lnTo>
                <a:lnTo>
                  <a:pt x="520" y="1134"/>
                </a:lnTo>
                <a:lnTo>
                  <a:pt x="527" y="1135"/>
                </a:lnTo>
                <a:lnTo>
                  <a:pt x="533" y="1135"/>
                </a:lnTo>
                <a:lnTo>
                  <a:pt x="540" y="1136"/>
                </a:lnTo>
                <a:lnTo>
                  <a:pt x="546" y="1139"/>
                </a:lnTo>
                <a:lnTo>
                  <a:pt x="559" y="1144"/>
                </a:lnTo>
                <a:lnTo>
                  <a:pt x="571" y="1148"/>
                </a:lnTo>
                <a:lnTo>
                  <a:pt x="584" y="1155"/>
                </a:lnTo>
                <a:lnTo>
                  <a:pt x="596" y="1162"/>
                </a:lnTo>
                <a:lnTo>
                  <a:pt x="609" y="1169"/>
                </a:lnTo>
                <a:lnTo>
                  <a:pt x="620" y="1178"/>
                </a:lnTo>
                <a:lnTo>
                  <a:pt x="633" y="1186"/>
                </a:lnTo>
                <a:lnTo>
                  <a:pt x="646" y="1193"/>
                </a:lnTo>
                <a:lnTo>
                  <a:pt x="660" y="1202"/>
                </a:lnTo>
                <a:lnTo>
                  <a:pt x="674" y="1209"/>
                </a:lnTo>
                <a:lnTo>
                  <a:pt x="690" y="1216"/>
                </a:lnTo>
                <a:lnTo>
                  <a:pt x="707" y="1223"/>
                </a:lnTo>
                <a:lnTo>
                  <a:pt x="725" y="1229"/>
                </a:lnTo>
                <a:lnTo>
                  <a:pt x="743" y="1233"/>
                </a:lnTo>
                <a:lnTo>
                  <a:pt x="763" y="1238"/>
                </a:lnTo>
                <a:lnTo>
                  <a:pt x="785" y="1242"/>
                </a:lnTo>
                <a:lnTo>
                  <a:pt x="806" y="1246"/>
                </a:lnTo>
                <a:lnTo>
                  <a:pt x="829" y="1252"/>
                </a:lnTo>
                <a:lnTo>
                  <a:pt x="853" y="1256"/>
                </a:lnTo>
                <a:lnTo>
                  <a:pt x="878" y="1261"/>
                </a:lnTo>
                <a:lnTo>
                  <a:pt x="903" y="1265"/>
                </a:lnTo>
                <a:lnTo>
                  <a:pt x="929" y="1269"/>
                </a:lnTo>
                <a:lnTo>
                  <a:pt x="955" y="1272"/>
                </a:lnTo>
                <a:lnTo>
                  <a:pt x="982" y="1273"/>
                </a:lnTo>
                <a:lnTo>
                  <a:pt x="1008" y="1275"/>
                </a:lnTo>
                <a:lnTo>
                  <a:pt x="1035" y="1275"/>
                </a:lnTo>
                <a:lnTo>
                  <a:pt x="1061" y="1275"/>
                </a:lnTo>
                <a:lnTo>
                  <a:pt x="1075" y="1273"/>
                </a:lnTo>
                <a:lnTo>
                  <a:pt x="1088" y="1272"/>
                </a:lnTo>
                <a:lnTo>
                  <a:pt x="1101" y="1271"/>
                </a:lnTo>
                <a:lnTo>
                  <a:pt x="1114" y="1268"/>
                </a:lnTo>
                <a:lnTo>
                  <a:pt x="1127" y="1266"/>
                </a:lnTo>
                <a:lnTo>
                  <a:pt x="1140" y="1263"/>
                </a:lnTo>
                <a:lnTo>
                  <a:pt x="1152" y="1259"/>
                </a:lnTo>
                <a:lnTo>
                  <a:pt x="1165" y="1256"/>
                </a:lnTo>
                <a:lnTo>
                  <a:pt x="1180" y="1252"/>
                </a:lnTo>
                <a:lnTo>
                  <a:pt x="1194" y="1249"/>
                </a:lnTo>
                <a:lnTo>
                  <a:pt x="1224" y="1239"/>
                </a:lnTo>
                <a:lnTo>
                  <a:pt x="1254" y="1231"/>
                </a:lnTo>
                <a:lnTo>
                  <a:pt x="1286" y="1219"/>
                </a:lnTo>
                <a:lnTo>
                  <a:pt x="1317" y="1208"/>
                </a:lnTo>
                <a:lnTo>
                  <a:pt x="1349" y="1195"/>
                </a:lnTo>
                <a:lnTo>
                  <a:pt x="1379" y="1181"/>
                </a:lnTo>
                <a:lnTo>
                  <a:pt x="1409" y="1165"/>
                </a:lnTo>
                <a:lnTo>
                  <a:pt x="1423" y="1158"/>
                </a:lnTo>
                <a:lnTo>
                  <a:pt x="1437" y="1149"/>
                </a:lnTo>
                <a:lnTo>
                  <a:pt x="1450" y="1142"/>
                </a:lnTo>
                <a:lnTo>
                  <a:pt x="1463" y="1134"/>
                </a:lnTo>
                <a:lnTo>
                  <a:pt x="1476" y="1124"/>
                </a:lnTo>
                <a:lnTo>
                  <a:pt x="1489" y="1115"/>
                </a:lnTo>
                <a:lnTo>
                  <a:pt x="1499" y="1106"/>
                </a:lnTo>
                <a:lnTo>
                  <a:pt x="1510" y="1096"/>
                </a:lnTo>
                <a:lnTo>
                  <a:pt x="1520" y="1086"/>
                </a:lnTo>
                <a:lnTo>
                  <a:pt x="1529" y="1076"/>
                </a:lnTo>
                <a:lnTo>
                  <a:pt x="1537" y="1066"/>
                </a:lnTo>
                <a:lnTo>
                  <a:pt x="1545" y="1056"/>
                </a:lnTo>
                <a:lnTo>
                  <a:pt x="1552" y="1045"/>
                </a:lnTo>
                <a:lnTo>
                  <a:pt x="1557" y="1035"/>
                </a:lnTo>
                <a:lnTo>
                  <a:pt x="1562" y="1024"/>
                </a:lnTo>
                <a:lnTo>
                  <a:pt x="1566" y="1011"/>
                </a:lnTo>
                <a:lnTo>
                  <a:pt x="1569" y="999"/>
                </a:lnTo>
                <a:lnTo>
                  <a:pt x="1570" y="986"/>
                </a:lnTo>
                <a:lnTo>
                  <a:pt x="1572" y="972"/>
                </a:lnTo>
                <a:lnTo>
                  <a:pt x="1572" y="959"/>
                </a:lnTo>
                <a:lnTo>
                  <a:pt x="1570" y="945"/>
                </a:lnTo>
                <a:lnTo>
                  <a:pt x="1569" y="931"/>
                </a:lnTo>
                <a:lnTo>
                  <a:pt x="1567" y="915"/>
                </a:lnTo>
                <a:lnTo>
                  <a:pt x="1565" y="901"/>
                </a:lnTo>
                <a:lnTo>
                  <a:pt x="1562" y="885"/>
                </a:lnTo>
                <a:lnTo>
                  <a:pt x="1559" y="869"/>
                </a:lnTo>
                <a:lnTo>
                  <a:pt x="1555" y="854"/>
                </a:lnTo>
                <a:lnTo>
                  <a:pt x="1550" y="838"/>
                </a:lnTo>
                <a:lnTo>
                  <a:pt x="1540" y="805"/>
                </a:lnTo>
                <a:lnTo>
                  <a:pt x="1530" y="774"/>
                </a:lnTo>
                <a:lnTo>
                  <a:pt x="1520" y="741"/>
                </a:lnTo>
                <a:lnTo>
                  <a:pt x="1509" y="708"/>
                </a:lnTo>
                <a:lnTo>
                  <a:pt x="1499" y="677"/>
                </a:lnTo>
                <a:lnTo>
                  <a:pt x="1489" y="647"/>
                </a:lnTo>
                <a:lnTo>
                  <a:pt x="1484" y="631"/>
                </a:lnTo>
                <a:lnTo>
                  <a:pt x="1480" y="617"/>
                </a:lnTo>
                <a:lnTo>
                  <a:pt x="1476" y="602"/>
                </a:lnTo>
                <a:lnTo>
                  <a:pt x="1473" y="588"/>
                </a:lnTo>
                <a:lnTo>
                  <a:pt x="1470" y="575"/>
                </a:lnTo>
                <a:lnTo>
                  <a:pt x="1467" y="561"/>
                </a:lnTo>
                <a:lnTo>
                  <a:pt x="1466" y="548"/>
                </a:lnTo>
                <a:lnTo>
                  <a:pt x="1464" y="535"/>
                </a:lnTo>
                <a:lnTo>
                  <a:pt x="1464" y="523"/>
                </a:lnTo>
                <a:lnTo>
                  <a:pt x="1464" y="510"/>
                </a:lnTo>
                <a:lnTo>
                  <a:pt x="1464" y="497"/>
                </a:lnTo>
                <a:lnTo>
                  <a:pt x="1466" y="484"/>
                </a:lnTo>
                <a:lnTo>
                  <a:pt x="1469" y="457"/>
                </a:lnTo>
                <a:lnTo>
                  <a:pt x="1472" y="431"/>
                </a:lnTo>
                <a:lnTo>
                  <a:pt x="1476" y="405"/>
                </a:lnTo>
                <a:lnTo>
                  <a:pt x="1479" y="381"/>
                </a:lnTo>
                <a:lnTo>
                  <a:pt x="1482" y="357"/>
                </a:lnTo>
                <a:lnTo>
                  <a:pt x="1483" y="346"/>
                </a:lnTo>
                <a:lnTo>
                  <a:pt x="1484" y="334"/>
                </a:lnTo>
                <a:lnTo>
                  <a:pt x="1484" y="323"/>
                </a:lnTo>
                <a:lnTo>
                  <a:pt x="1484" y="311"/>
                </a:lnTo>
                <a:lnTo>
                  <a:pt x="1484" y="300"/>
                </a:lnTo>
                <a:lnTo>
                  <a:pt x="1483" y="290"/>
                </a:lnTo>
                <a:lnTo>
                  <a:pt x="1482" y="280"/>
                </a:lnTo>
                <a:lnTo>
                  <a:pt x="1480" y="270"/>
                </a:lnTo>
                <a:lnTo>
                  <a:pt x="1477" y="260"/>
                </a:lnTo>
                <a:lnTo>
                  <a:pt x="1473" y="251"/>
                </a:lnTo>
                <a:lnTo>
                  <a:pt x="1469" y="243"/>
                </a:lnTo>
                <a:lnTo>
                  <a:pt x="1463" y="234"/>
                </a:lnTo>
                <a:lnTo>
                  <a:pt x="1457" y="226"/>
                </a:lnTo>
                <a:lnTo>
                  <a:pt x="1450" y="218"/>
                </a:lnTo>
                <a:lnTo>
                  <a:pt x="1442" y="211"/>
                </a:lnTo>
                <a:lnTo>
                  <a:pt x="1432" y="204"/>
                </a:lnTo>
                <a:lnTo>
                  <a:pt x="1422" y="198"/>
                </a:lnTo>
                <a:lnTo>
                  <a:pt x="1409" y="193"/>
                </a:lnTo>
                <a:lnTo>
                  <a:pt x="1396" y="188"/>
                </a:lnTo>
                <a:lnTo>
                  <a:pt x="1383" y="184"/>
                </a:lnTo>
                <a:lnTo>
                  <a:pt x="1367" y="180"/>
                </a:lnTo>
                <a:lnTo>
                  <a:pt x="1351" y="177"/>
                </a:lnTo>
                <a:lnTo>
                  <a:pt x="1336" y="174"/>
                </a:lnTo>
                <a:lnTo>
                  <a:pt x="1318" y="173"/>
                </a:lnTo>
                <a:lnTo>
                  <a:pt x="1300" y="170"/>
                </a:lnTo>
                <a:lnTo>
                  <a:pt x="1281" y="168"/>
                </a:lnTo>
                <a:lnTo>
                  <a:pt x="1261" y="167"/>
                </a:lnTo>
                <a:lnTo>
                  <a:pt x="1243" y="167"/>
                </a:lnTo>
                <a:lnTo>
                  <a:pt x="1221" y="166"/>
                </a:lnTo>
                <a:lnTo>
                  <a:pt x="1201" y="166"/>
                </a:lnTo>
                <a:lnTo>
                  <a:pt x="1180" y="166"/>
                </a:lnTo>
                <a:lnTo>
                  <a:pt x="1158" y="164"/>
                </a:lnTo>
                <a:lnTo>
                  <a:pt x="1115" y="164"/>
                </a:lnTo>
                <a:lnTo>
                  <a:pt x="1071" y="164"/>
                </a:lnTo>
                <a:lnTo>
                  <a:pt x="1026" y="164"/>
                </a:lnTo>
                <a:lnTo>
                  <a:pt x="984" y="164"/>
                </a:lnTo>
                <a:lnTo>
                  <a:pt x="941" y="163"/>
                </a:lnTo>
                <a:lnTo>
                  <a:pt x="919" y="161"/>
                </a:lnTo>
                <a:lnTo>
                  <a:pt x="899" y="160"/>
                </a:lnTo>
                <a:lnTo>
                  <a:pt x="879" y="158"/>
                </a:lnTo>
                <a:lnTo>
                  <a:pt x="859" y="156"/>
                </a:lnTo>
                <a:lnTo>
                  <a:pt x="840" y="154"/>
                </a:lnTo>
                <a:lnTo>
                  <a:pt x="822" y="151"/>
                </a:lnTo>
                <a:lnTo>
                  <a:pt x="805" y="147"/>
                </a:lnTo>
                <a:lnTo>
                  <a:pt x="786" y="143"/>
                </a:lnTo>
                <a:lnTo>
                  <a:pt x="767" y="139"/>
                </a:lnTo>
                <a:lnTo>
                  <a:pt x="749" y="134"/>
                </a:lnTo>
                <a:lnTo>
                  <a:pt x="732" y="129"/>
                </a:lnTo>
                <a:lnTo>
                  <a:pt x="713" y="123"/>
                </a:lnTo>
                <a:lnTo>
                  <a:pt x="676" y="111"/>
                </a:lnTo>
                <a:lnTo>
                  <a:pt x="639" y="99"/>
                </a:lnTo>
                <a:lnTo>
                  <a:pt x="601" y="86"/>
                </a:lnTo>
                <a:lnTo>
                  <a:pt x="566" y="71"/>
                </a:lnTo>
                <a:lnTo>
                  <a:pt x="530" y="59"/>
                </a:lnTo>
                <a:lnTo>
                  <a:pt x="494" y="46"/>
                </a:lnTo>
                <a:lnTo>
                  <a:pt x="460" y="34"/>
                </a:lnTo>
                <a:lnTo>
                  <a:pt x="443" y="29"/>
                </a:lnTo>
                <a:lnTo>
                  <a:pt x="427" y="24"/>
                </a:lnTo>
                <a:lnTo>
                  <a:pt x="411" y="19"/>
                </a:lnTo>
                <a:lnTo>
                  <a:pt x="395" y="14"/>
                </a:lnTo>
                <a:lnTo>
                  <a:pt x="380" y="10"/>
                </a:lnTo>
                <a:lnTo>
                  <a:pt x="365" y="7"/>
                </a:lnTo>
                <a:lnTo>
                  <a:pt x="351" y="4"/>
                </a:lnTo>
                <a:lnTo>
                  <a:pt x="337" y="3"/>
                </a:lnTo>
                <a:lnTo>
                  <a:pt x="322" y="0"/>
                </a:lnTo>
                <a:lnTo>
                  <a:pt x="309" y="0"/>
                </a:lnTo>
                <a:lnTo>
                  <a:pt x="297" y="0"/>
                </a:lnTo>
                <a:lnTo>
                  <a:pt x="285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64" name="Freeform 4"/>
          <p:cNvSpPr>
            <a:spLocks/>
          </p:cNvSpPr>
          <p:nvPr/>
        </p:nvSpPr>
        <p:spPr bwMode="auto">
          <a:xfrm>
            <a:off x="860425" y="3622675"/>
            <a:ext cx="2449513" cy="2279650"/>
          </a:xfrm>
          <a:custGeom>
            <a:avLst/>
            <a:gdLst>
              <a:gd name="T0" fmla="*/ 2147483647 w 1543"/>
              <a:gd name="T1" fmla="*/ 2147483647 h 1436"/>
              <a:gd name="T2" fmla="*/ 2147483647 w 1543"/>
              <a:gd name="T3" fmla="*/ 2147483647 h 1436"/>
              <a:gd name="T4" fmla="*/ 2147483647 w 1543"/>
              <a:gd name="T5" fmla="*/ 0 h 1436"/>
              <a:gd name="T6" fmla="*/ 2147483647 w 1543"/>
              <a:gd name="T7" fmla="*/ 2147483647 h 1436"/>
              <a:gd name="T8" fmla="*/ 2147483647 w 1543"/>
              <a:gd name="T9" fmla="*/ 2147483647 h 1436"/>
              <a:gd name="T10" fmla="*/ 2147483647 w 1543"/>
              <a:gd name="T11" fmla="*/ 2147483647 h 1436"/>
              <a:gd name="T12" fmla="*/ 2147483647 w 1543"/>
              <a:gd name="T13" fmla="*/ 2147483647 h 1436"/>
              <a:gd name="T14" fmla="*/ 2147483647 w 1543"/>
              <a:gd name="T15" fmla="*/ 2147483647 h 1436"/>
              <a:gd name="T16" fmla="*/ 2147483647 w 1543"/>
              <a:gd name="T17" fmla="*/ 2147483647 h 1436"/>
              <a:gd name="T18" fmla="*/ 2147483647 w 1543"/>
              <a:gd name="T19" fmla="*/ 2147483647 h 1436"/>
              <a:gd name="T20" fmla="*/ 2147483647 w 1543"/>
              <a:gd name="T21" fmla="*/ 2147483647 h 1436"/>
              <a:gd name="T22" fmla="*/ 2147483647 w 1543"/>
              <a:gd name="T23" fmla="*/ 2147483647 h 1436"/>
              <a:gd name="T24" fmla="*/ 2147483647 w 1543"/>
              <a:gd name="T25" fmla="*/ 2147483647 h 1436"/>
              <a:gd name="T26" fmla="*/ 0 w 1543"/>
              <a:gd name="T27" fmla="*/ 2147483647 h 1436"/>
              <a:gd name="T28" fmla="*/ 2147483647 w 1543"/>
              <a:gd name="T29" fmla="*/ 2147483647 h 1436"/>
              <a:gd name="T30" fmla="*/ 2147483647 w 1543"/>
              <a:gd name="T31" fmla="*/ 2147483647 h 1436"/>
              <a:gd name="T32" fmla="*/ 2147483647 w 1543"/>
              <a:gd name="T33" fmla="*/ 2147483647 h 1436"/>
              <a:gd name="T34" fmla="*/ 2147483647 w 1543"/>
              <a:gd name="T35" fmla="*/ 2147483647 h 1436"/>
              <a:gd name="T36" fmla="*/ 2147483647 w 1543"/>
              <a:gd name="T37" fmla="*/ 2147483647 h 1436"/>
              <a:gd name="T38" fmla="*/ 2147483647 w 1543"/>
              <a:gd name="T39" fmla="*/ 2147483647 h 1436"/>
              <a:gd name="T40" fmla="*/ 2147483647 w 1543"/>
              <a:gd name="T41" fmla="*/ 2147483647 h 1436"/>
              <a:gd name="T42" fmla="*/ 2147483647 w 1543"/>
              <a:gd name="T43" fmla="*/ 2147483647 h 1436"/>
              <a:gd name="T44" fmla="*/ 2147483647 w 1543"/>
              <a:gd name="T45" fmla="*/ 2147483647 h 1436"/>
              <a:gd name="T46" fmla="*/ 2147483647 w 1543"/>
              <a:gd name="T47" fmla="*/ 2147483647 h 1436"/>
              <a:gd name="T48" fmla="*/ 2147483647 w 1543"/>
              <a:gd name="T49" fmla="*/ 2147483647 h 1436"/>
              <a:gd name="T50" fmla="*/ 2147483647 w 1543"/>
              <a:gd name="T51" fmla="*/ 2147483647 h 1436"/>
              <a:gd name="T52" fmla="*/ 2147483647 w 1543"/>
              <a:gd name="T53" fmla="*/ 2147483647 h 1436"/>
              <a:gd name="T54" fmla="*/ 2147483647 w 1543"/>
              <a:gd name="T55" fmla="*/ 2147483647 h 1436"/>
              <a:gd name="T56" fmla="*/ 2147483647 w 1543"/>
              <a:gd name="T57" fmla="*/ 2147483647 h 1436"/>
              <a:gd name="T58" fmla="*/ 2147483647 w 1543"/>
              <a:gd name="T59" fmla="*/ 2147483647 h 1436"/>
              <a:gd name="T60" fmla="*/ 2147483647 w 1543"/>
              <a:gd name="T61" fmla="*/ 2147483647 h 1436"/>
              <a:gd name="T62" fmla="*/ 2147483647 w 1543"/>
              <a:gd name="T63" fmla="*/ 2147483647 h 1436"/>
              <a:gd name="T64" fmla="*/ 2147483647 w 1543"/>
              <a:gd name="T65" fmla="*/ 2147483647 h 1436"/>
              <a:gd name="T66" fmla="*/ 2147483647 w 1543"/>
              <a:gd name="T67" fmla="*/ 2147483647 h 1436"/>
              <a:gd name="T68" fmla="*/ 2147483647 w 1543"/>
              <a:gd name="T69" fmla="*/ 2147483647 h 1436"/>
              <a:gd name="T70" fmla="*/ 2147483647 w 1543"/>
              <a:gd name="T71" fmla="*/ 2147483647 h 1436"/>
              <a:gd name="T72" fmla="*/ 2147483647 w 1543"/>
              <a:gd name="T73" fmla="*/ 2147483647 h 1436"/>
              <a:gd name="T74" fmla="*/ 2147483647 w 1543"/>
              <a:gd name="T75" fmla="*/ 2147483647 h 1436"/>
              <a:gd name="T76" fmla="*/ 2147483647 w 1543"/>
              <a:gd name="T77" fmla="*/ 2147483647 h 1436"/>
              <a:gd name="T78" fmla="*/ 2147483647 w 1543"/>
              <a:gd name="T79" fmla="*/ 2147483647 h 1436"/>
              <a:gd name="T80" fmla="*/ 2147483647 w 1543"/>
              <a:gd name="T81" fmla="*/ 2147483647 h 1436"/>
              <a:gd name="T82" fmla="*/ 2147483647 w 1543"/>
              <a:gd name="T83" fmla="*/ 2147483647 h 1436"/>
              <a:gd name="T84" fmla="*/ 2147483647 w 1543"/>
              <a:gd name="T85" fmla="*/ 2147483647 h 1436"/>
              <a:gd name="T86" fmla="*/ 2147483647 w 1543"/>
              <a:gd name="T87" fmla="*/ 2147483647 h 1436"/>
              <a:gd name="T88" fmla="*/ 2147483647 w 1543"/>
              <a:gd name="T89" fmla="*/ 2147483647 h 1436"/>
              <a:gd name="T90" fmla="*/ 2147483647 w 1543"/>
              <a:gd name="T91" fmla="*/ 2147483647 h 1436"/>
              <a:gd name="T92" fmla="*/ 2147483647 w 1543"/>
              <a:gd name="T93" fmla="*/ 2147483647 h 1436"/>
              <a:gd name="T94" fmla="*/ 2147483647 w 1543"/>
              <a:gd name="T95" fmla="*/ 2147483647 h 1436"/>
              <a:gd name="T96" fmla="*/ 2147483647 w 1543"/>
              <a:gd name="T97" fmla="*/ 2147483647 h 1436"/>
              <a:gd name="T98" fmla="*/ 2147483647 w 1543"/>
              <a:gd name="T99" fmla="*/ 2147483647 h 1436"/>
              <a:gd name="T100" fmla="*/ 2147483647 w 1543"/>
              <a:gd name="T101" fmla="*/ 2147483647 h 1436"/>
              <a:gd name="T102" fmla="*/ 2147483647 w 1543"/>
              <a:gd name="T103" fmla="*/ 2147483647 h 1436"/>
              <a:gd name="T104" fmla="*/ 2147483647 w 1543"/>
              <a:gd name="T105" fmla="*/ 2147483647 h 1436"/>
              <a:gd name="T106" fmla="*/ 2147483647 w 1543"/>
              <a:gd name="T107" fmla="*/ 2147483647 h 1436"/>
              <a:gd name="T108" fmla="*/ 2147483647 w 1543"/>
              <a:gd name="T109" fmla="*/ 2147483647 h 1436"/>
              <a:gd name="T110" fmla="*/ 2147483647 w 1543"/>
              <a:gd name="T111" fmla="*/ 2147483647 h 1436"/>
              <a:gd name="T112" fmla="*/ 2147483647 w 1543"/>
              <a:gd name="T113" fmla="*/ 2147483647 h 1436"/>
              <a:gd name="T114" fmla="*/ 2147483647 w 1543"/>
              <a:gd name="T115" fmla="*/ 2147483647 h 1436"/>
              <a:gd name="T116" fmla="*/ 2147483647 w 1543"/>
              <a:gd name="T117" fmla="*/ 2147483647 h 1436"/>
              <a:gd name="T118" fmla="*/ 2147483647 w 1543"/>
              <a:gd name="T119" fmla="*/ 2147483647 h 1436"/>
              <a:gd name="T120" fmla="*/ 2147483647 w 1543"/>
              <a:gd name="T121" fmla="*/ 2147483647 h 1436"/>
              <a:gd name="T122" fmla="*/ 2147483647 w 1543"/>
              <a:gd name="T123" fmla="*/ 2147483647 h 14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543"/>
              <a:gd name="T187" fmla="*/ 0 h 1436"/>
              <a:gd name="T188" fmla="*/ 1543 w 1543"/>
              <a:gd name="T189" fmla="*/ 1436 h 14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543" h="1436">
                <a:moveTo>
                  <a:pt x="636" y="36"/>
                </a:moveTo>
                <a:lnTo>
                  <a:pt x="623" y="31"/>
                </a:lnTo>
                <a:lnTo>
                  <a:pt x="607" y="27"/>
                </a:lnTo>
                <a:lnTo>
                  <a:pt x="593" y="23"/>
                </a:lnTo>
                <a:lnTo>
                  <a:pt x="576" y="20"/>
                </a:lnTo>
                <a:lnTo>
                  <a:pt x="559" y="16"/>
                </a:lnTo>
                <a:lnTo>
                  <a:pt x="541" y="13"/>
                </a:lnTo>
                <a:lnTo>
                  <a:pt x="523" y="10"/>
                </a:lnTo>
                <a:lnTo>
                  <a:pt x="503" y="9"/>
                </a:lnTo>
                <a:lnTo>
                  <a:pt x="483" y="6"/>
                </a:lnTo>
                <a:lnTo>
                  <a:pt x="463" y="4"/>
                </a:lnTo>
                <a:lnTo>
                  <a:pt x="421" y="1"/>
                </a:lnTo>
                <a:lnTo>
                  <a:pt x="380" y="0"/>
                </a:lnTo>
                <a:lnTo>
                  <a:pt x="358" y="0"/>
                </a:lnTo>
                <a:lnTo>
                  <a:pt x="337" y="0"/>
                </a:lnTo>
                <a:lnTo>
                  <a:pt x="317" y="1"/>
                </a:lnTo>
                <a:lnTo>
                  <a:pt x="295" y="3"/>
                </a:lnTo>
                <a:lnTo>
                  <a:pt x="275" y="3"/>
                </a:lnTo>
                <a:lnTo>
                  <a:pt x="255" y="6"/>
                </a:lnTo>
                <a:lnTo>
                  <a:pt x="235" y="7"/>
                </a:lnTo>
                <a:lnTo>
                  <a:pt x="215" y="10"/>
                </a:lnTo>
                <a:lnTo>
                  <a:pt x="196" y="13"/>
                </a:lnTo>
                <a:lnTo>
                  <a:pt x="179" y="16"/>
                </a:lnTo>
                <a:lnTo>
                  <a:pt x="162" y="20"/>
                </a:lnTo>
                <a:lnTo>
                  <a:pt x="145" y="24"/>
                </a:lnTo>
                <a:lnTo>
                  <a:pt x="129" y="29"/>
                </a:lnTo>
                <a:lnTo>
                  <a:pt x="115" y="33"/>
                </a:lnTo>
                <a:lnTo>
                  <a:pt x="101" y="39"/>
                </a:lnTo>
                <a:lnTo>
                  <a:pt x="89" y="44"/>
                </a:lnTo>
                <a:lnTo>
                  <a:pt x="78" y="51"/>
                </a:lnTo>
                <a:lnTo>
                  <a:pt x="68" y="59"/>
                </a:lnTo>
                <a:lnTo>
                  <a:pt x="59" y="66"/>
                </a:lnTo>
                <a:lnTo>
                  <a:pt x="50" y="73"/>
                </a:lnTo>
                <a:lnTo>
                  <a:pt x="43" y="83"/>
                </a:lnTo>
                <a:lnTo>
                  <a:pt x="38" y="93"/>
                </a:lnTo>
                <a:lnTo>
                  <a:pt x="33" y="103"/>
                </a:lnTo>
                <a:lnTo>
                  <a:pt x="29" y="113"/>
                </a:lnTo>
                <a:lnTo>
                  <a:pt x="25" y="126"/>
                </a:lnTo>
                <a:lnTo>
                  <a:pt x="22" y="137"/>
                </a:lnTo>
                <a:lnTo>
                  <a:pt x="20" y="150"/>
                </a:lnTo>
                <a:lnTo>
                  <a:pt x="19" y="163"/>
                </a:lnTo>
                <a:lnTo>
                  <a:pt x="18" y="176"/>
                </a:lnTo>
                <a:lnTo>
                  <a:pt x="18" y="190"/>
                </a:lnTo>
                <a:lnTo>
                  <a:pt x="18" y="204"/>
                </a:lnTo>
                <a:lnTo>
                  <a:pt x="18" y="218"/>
                </a:lnTo>
                <a:lnTo>
                  <a:pt x="19" y="233"/>
                </a:lnTo>
                <a:lnTo>
                  <a:pt x="19" y="248"/>
                </a:lnTo>
                <a:lnTo>
                  <a:pt x="22" y="278"/>
                </a:lnTo>
                <a:lnTo>
                  <a:pt x="26" y="310"/>
                </a:lnTo>
                <a:lnTo>
                  <a:pt x="30" y="341"/>
                </a:lnTo>
                <a:lnTo>
                  <a:pt x="33" y="371"/>
                </a:lnTo>
                <a:lnTo>
                  <a:pt x="36" y="401"/>
                </a:lnTo>
                <a:lnTo>
                  <a:pt x="39" y="431"/>
                </a:lnTo>
                <a:lnTo>
                  <a:pt x="39" y="445"/>
                </a:lnTo>
                <a:lnTo>
                  <a:pt x="39" y="458"/>
                </a:lnTo>
                <a:lnTo>
                  <a:pt x="39" y="473"/>
                </a:lnTo>
                <a:lnTo>
                  <a:pt x="38" y="485"/>
                </a:lnTo>
                <a:lnTo>
                  <a:pt x="36" y="511"/>
                </a:lnTo>
                <a:lnTo>
                  <a:pt x="33" y="538"/>
                </a:lnTo>
                <a:lnTo>
                  <a:pt x="30" y="565"/>
                </a:lnTo>
                <a:lnTo>
                  <a:pt x="26" y="592"/>
                </a:lnTo>
                <a:lnTo>
                  <a:pt x="19" y="647"/>
                </a:lnTo>
                <a:lnTo>
                  <a:pt x="15" y="672"/>
                </a:lnTo>
                <a:lnTo>
                  <a:pt x="12" y="700"/>
                </a:lnTo>
                <a:lnTo>
                  <a:pt x="9" y="725"/>
                </a:lnTo>
                <a:lnTo>
                  <a:pt x="6" y="751"/>
                </a:lnTo>
                <a:lnTo>
                  <a:pt x="3" y="775"/>
                </a:lnTo>
                <a:lnTo>
                  <a:pt x="2" y="799"/>
                </a:lnTo>
                <a:lnTo>
                  <a:pt x="0" y="822"/>
                </a:lnTo>
                <a:lnTo>
                  <a:pt x="0" y="844"/>
                </a:lnTo>
                <a:lnTo>
                  <a:pt x="0" y="864"/>
                </a:lnTo>
                <a:lnTo>
                  <a:pt x="0" y="874"/>
                </a:lnTo>
                <a:lnTo>
                  <a:pt x="2" y="884"/>
                </a:lnTo>
                <a:lnTo>
                  <a:pt x="3" y="901"/>
                </a:lnTo>
                <a:lnTo>
                  <a:pt x="5" y="918"/>
                </a:lnTo>
                <a:lnTo>
                  <a:pt x="6" y="934"/>
                </a:lnTo>
                <a:lnTo>
                  <a:pt x="8" y="949"/>
                </a:lnTo>
                <a:lnTo>
                  <a:pt x="9" y="964"/>
                </a:lnTo>
                <a:lnTo>
                  <a:pt x="12" y="976"/>
                </a:lnTo>
                <a:lnTo>
                  <a:pt x="15" y="989"/>
                </a:lnTo>
                <a:lnTo>
                  <a:pt x="18" y="1001"/>
                </a:lnTo>
                <a:lnTo>
                  <a:pt x="23" y="1012"/>
                </a:lnTo>
                <a:lnTo>
                  <a:pt x="26" y="1018"/>
                </a:lnTo>
                <a:lnTo>
                  <a:pt x="29" y="1024"/>
                </a:lnTo>
                <a:lnTo>
                  <a:pt x="33" y="1028"/>
                </a:lnTo>
                <a:lnTo>
                  <a:pt x="36" y="1032"/>
                </a:lnTo>
                <a:lnTo>
                  <a:pt x="40" y="1038"/>
                </a:lnTo>
                <a:lnTo>
                  <a:pt x="46" y="1042"/>
                </a:lnTo>
                <a:lnTo>
                  <a:pt x="50" y="1046"/>
                </a:lnTo>
                <a:lnTo>
                  <a:pt x="58" y="1049"/>
                </a:lnTo>
                <a:lnTo>
                  <a:pt x="63" y="1054"/>
                </a:lnTo>
                <a:lnTo>
                  <a:pt x="70" y="1058"/>
                </a:lnTo>
                <a:lnTo>
                  <a:pt x="78" y="1061"/>
                </a:lnTo>
                <a:lnTo>
                  <a:pt x="86" y="1065"/>
                </a:lnTo>
                <a:lnTo>
                  <a:pt x="95" y="1068"/>
                </a:lnTo>
                <a:lnTo>
                  <a:pt x="103" y="1071"/>
                </a:lnTo>
                <a:lnTo>
                  <a:pt x="113" y="1074"/>
                </a:lnTo>
                <a:lnTo>
                  <a:pt x="125" y="1076"/>
                </a:lnTo>
                <a:lnTo>
                  <a:pt x="138" y="1078"/>
                </a:lnTo>
                <a:lnTo>
                  <a:pt x="151" y="1078"/>
                </a:lnTo>
                <a:lnTo>
                  <a:pt x="165" y="1079"/>
                </a:lnTo>
                <a:lnTo>
                  <a:pt x="181" y="1079"/>
                </a:lnTo>
                <a:lnTo>
                  <a:pt x="196" y="1079"/>
                </a:lnTo>
                <a:lnTo>
                  <a:pt x="214" y="1078"/>
                </a:lnTo>
                <a:lnTo>
                  <a:pt x="231" y="1078"/>
                </a:lnTo>
                <a:lnTo>
                  <a:pt x="248" y="1076"/>
                </a:lnTo>
                <a:lnTo>
                  <a:pt x="267" y="1075"/>
                </a:lnTo>
                <a:lnTo>
                  <a:pt x="285" y="1074"/>
                </a:lnTo>
                <a:lnTo>
                  <a:pt x="322" y="1071"/>
                </a:lnTo>
                <a:lnTo>
                  <a:pt x="361" y="1066"/>
                </a:lnTo>
                <a:lnTo>
                  <a:pt x="400" y="1064"/>
                </a:lnTo>
                <a:lnTo>
                  <a:pt x="438" y="1061"/>
                </a:lnTo>
                <a:lnTo>
                  <a:pt x="457" y="1061"/>
                </a:lnTo>
                <a:lnTo>
                  <a:pt x="474" y="1059"/>
                </a:lnTo>
                <a:lnTo>
                  <a:pt x="493" y="1059"/>
                </a:lnTo>
                <a:lnTo>
                  <a:pt x="510" y="1059"/>
                </a:lnTo>
                <a:lnTo>
                  <a:pt x="527" y="1059"/>
                </a:lnTo>
                <a:lnTo>
                  <a:pt x="543" y="1061"/>
                </a:lnTo>
                <a:lnTo>
                  <a:pt x="559" y="1062"/>
                </a:lnTo>
                <a:lnTo>
                  <a:pt x="573" y="1064"/>
                </a:lnTo>
                <a:lnTo>
                  <a:pt x="586" y="1066"/>
                </a:lnTo>
                <a:lnTo>
                  <a:pt x="599" y="1069"/>
                </a:lnTo>
                <a:lnTo>
                  <a:pt x="610" y="1074"/>
                </a:lnTo>
                <a:lnTo>
                  <a:pt x="621" y="1078"/>
                </a:lnTo>
                <a:lnTo>
                  <a:pt x="630" y="1084"/>
                </a:lnTo>
                <a:lnTo>
                  <a:pt x="639" y="1091"/>
                </a:lnTo>
                <a:lnTo>
                  <a:pt x="646" y="1098"/>
                </a:lnTo>
                <a:lnTo>
                  <a:pt x="652" y="1105"/>
                </a:lnTo>
                <a:lnTo>
                  <a:pt x="656" y="1114"/>
                </a:lnTo>
                <a:lnTo>
                  <a:pt x="660" y="1124"/>
                </a:lnTo>
                <a:lnTo>
                  <a:pt x="663" y="1134"/>
                </a:lnTo>
                <a:lnTo>
                  <a:pt x="666" y="1144"/>
                </a:lnTo>
                <a:lnTo>
                  <a:pt x="667" y="1155"/>
                </a:lnTo>
                <a:lnTo>
                  <a:pt x="669" y="1166"/>
                </a:lnTo>
                <a:lnTo>
                  <a:pt x="670" y="1178"/>
                </a:lnTo>
                <a:lnTo>
                  <a:pt x="670" y="1189"/>
                </a:lnTo>
                <a:lnTo>
                  <a:pt x="670" y="1213"/>
                </a:lnTo>
                <a:lnTo>
                  <a:pt x="670" y="1239"/>
                </a:lnTo>
                <a:lnTo>
                  <a:pt x="670" y="1263"/>
                </a:lnTo>
                <a:lnTo>
                  <a:pt x="672" y="1276"/>
                </a:lnTo>
                <a:lnTo>
                  <a:pt x="672" y="1288"/>
                </a:lnTo>
                <a:lnTo>
                  <a:pt x="673" y="1299"/>
                </a:lnTo>
                <a:lnTo>
                  <a:pt x="676" y="1311"/>
                </a:lnTo>
                <a:lnTo>
                  <a:pt x="677" y="1322"/>
                </a:lnTo>
                <a:lnTo>
                  <a:pt x="682" y="1332"/>
                </a:lnTo>
                <a:lnTo>
                  <a:pt x="686" y="1342"/>
                </a:lnTo>
                <a:lnTo>
                  <a:pt x="690" y="1352"/>
                </a:lnTo>
                <a:lnTo>
                  <a:pt x="696" y="1361"/>
                </a:lnTo>
                <a:lnTo>
                  <a:pt x="703" y="1369"/>
                </a:lnTo>
                <a:lnTo>
                  <a:pt x="712" y="1376"/>
                </a:lnTo>
                <a:lnTo>
                  <a:pt x="722" y="1383"/>
                </a:lnTo>
                <a:lnTo>
                  <a:pt x="727" y="1386"/>
                </a:lnTo>
                <a:lnTo>
                  <a:pt x="733" y="1389"/>
                </a:lnTo>
                <a:lnTo>
                  <a:pt x="739" y="1390"/>
                </a:lnTo>
                <a:lnTo>
                  <a:pt x="745" y="1393"/>
                </a:lnTo>
                <a:lnTo>
                  <a:pt x="752" y="1396"/>
                </a:lnTo>
                <a:lnTo>
                  <a:pt x="759" y="1398"/>
                </a:lnTo>
                <a:lnTo>
                  <a:pt x="767" y="1400"/>
                </a:lnTo>
                <a:lnTo>
                  <a:pt x="775" y="1402"/>
                </a:lnTo>
                <a:lnTo>
                  <a:pt x="783" y="1403"/>
                </a:lnTo>
                <a:lnTo>
                  <a:pt x="792" y="1406"/>
                </a:lnTo>
                <a:lnTo>
                  <a:pt x="802" y="1408"/>
                </a:lnTo>
                <a:lnTo>
                  <a:pt x="812" y="1410"/>
                </a:lnTo>
                <a:lnTo>
                  <a:pt x="832" y="1413"/>
                </a:lnTo>
                <a:lnTo>
                  <a:pt x="853" y="1418"/>
                </a:lnTo>
                <a:lnTo>
                  <a:pt x="875" y="1420"/>
                </a:lnTo>
                <a:lnTo>
                  <a:pt x="899" y="1423"/>
                </a:lnTo>
                <a:lnTo>
                  <a:pt x="923" y="1426"/>
                </a:lnTo>
                <a:lnTo>
                  <a:pt x="949" y="1429"/>
                </a:lnTo>
                <a:lnTo>
                  <a:pt x="975" y="1430"/>
                </a:lnTo>
                <a:lnTo>
                  <a:pt x="1001" y="1433"/>
                </a:lnTo>
                <a:lnTo>
                  <a:pt x="1028" y="1433"/>
                </a:lnTo>
                <a:lnTo>
                  <a:pt x="1055" y="1435"/>
                </a:lnTo>
                <a:lnTo>
                  <a:pt x="1082" y="1436"/>
                </a:lnTo>
                <a:lnTo>
                  <a:pt x="1110" y="1436"/>
                </a:lnTo>
                <a:lnTo>
                  <a:pt x="1138" y="1435"/>
                </a:lnTo>
                <a:lnTo>
                  <a:pt x="1165" y="1435"/>
                </a:lnTo>
                <a:lnTo>
                  <a:pt x="1193" y="1433"/>
                </a:lnTo>
                <a:lnTo>
                  <a:pt x="1218" y="1430"/>
                </a:lnTo>
                <a:lnTo>
                  <a:pt x="1245" y="1429"/>
                </a:lnTo>
                <a:lnTo>
                  <a:pt x="1270" y="1425"/>
                </a:lnTo>
                <a:lnTo>
                  <a:pt x="1296" y="1422"/>
                </a:lnTo>
                <a:lnTo>
                  <a:pt x="1318" y="1418"/>
                </a:lnTo>
                <a:lnTo>
                  <a:pt x="1341" y="1412"/>
                </a:lnTo>
                <a:lnTo>
                  <a:pt x="1364" y="1406"/>
                </a:lnTo>
                <a:lnTo>
                  <a:pt x="1384" y="1400"/>
                </a:lnTo>
                <a:lnTo>
                  <a:pt x="1404" y="1393"/>
                </a:lnTo>
                <a:lnTo>
                  <a:pt x="1413" y="1389"/>
                </a:lnTo>
                <a:lnTo>
                  <a:pt x="1422" y="1385"/>
                </a:lnTo>
                <a:lnTo>
                  <a:pt x="1430" y="1381"/>
                </a:lnTo>
                <a:lnTo>
                  <a:pt x="1439" y="1376"/>
                </a:lnTo>
                <a:lnTo>
                  <a:pt x="1446" y="1371"/>
                </a:lnTo>
                <a:lnTo>
                  <a:pt x="1453" y="1366"/>
                </a:lnTo>
                <a:lnTo>
                  <a:pt x="1460" y="1361"/>
                </a:lnTo>
                <a:lnTo>
                  <a:pt x="1466" y="1356"/>
                </a:lnTo>
                <a:lnTo>
                  <a:pt x="1472" y="1351"/>
                </a:lnTo>
                <a:lnTo>
                  <a:pt x="1477" y="1345"/>
                </a:lnTo>
                <a:lnTo>
                  <a:pt x="1483" y="1338"/>
                </a:lnTo>
                <a:lnTo>
                  <a:pt x="1489" y="1331"/>
                </a:lnTo>
                <a:lnTo>
                  <a:pt x="1497" y="1316"/>
                </a:lnTo>
                <a:lnTo>
                  <a:pt x="1506" y="1301"/>
                </a:lnTo>
                <a:lnTo>
                  <a:pt x="1513" y="1283"/>
                </a:lnTo>
                <a:lnTo>
                  <a:pt x="1519" y="1265"/>
                </a:lnTo>
                <a:lnTo>
                  <a:pt x="1525" y="1246"/>
                </a:lnTo>
                <a:lnTo>
                  <a:pt x="1529" y="1226"/>
                </a:lnTo>
                <a:lnTo>
                  <a:pt x="1533" y="1205"/>
                </a:lnTo>
                <a:lnTo>
                  <a:pt x="1536" y="1183"/>
                </a:lnTo>
                <a:lnTo>
                  <a:pt x="1539" y="1161"/>
                </a:lnTo>
                <a:lnTo>
                  <a:pt x="1540" y="1138"/>
                </a:lnTo>
                <a:lnTo>
                  <a:pt x="1542" y="1114"/>
                </a:lnTo>
                <a:lnTo>
                  <a:pt x="1543" y="1089"/>
                </a:lnTo>
                <a:lnTo>
                  <a:pt x="1543" y="1066"/>
                </a:lnTo>
                <a:lnTo>
                  <a:pt x="1542" y="1041"/>
                </a:lnTo>
                <a:lnTo>
                  <a:pt x="1542" y="1016"/>
                </a:lnTo>
                <a:lnTo>
                  <a:pt x="1540" y="992"/>
                </a:lnTo>
                <a:lnTo>
                  <a:pt x="1537" y="944"/>
                </a:lnTo>
                <a:lnTo>
                  <a:pt x="1536" y="919"/>
                </a:lnTo>
                <a:lnTo>
                  <a:pt x="1535" y="895"/>
                </a:lnTo>
                <a:lnTo>
                  <a:pt x="1532" y="872"/>
                </a:lnTo>
                <a:lnTo>
                  <a:pt x="1530" y="849"/>
                </a:lnTo>
                <a:lnTo>
                  <a:pt x="1527" y="827"/>
                </a:lnTo>
                <a:lnTo>
                  <a:pt x="1526" y="805"/>
                </a:lnTo>
                <a:lnTo>
                  <a:pt x="1525" y="784"/>
                </a:lnTo>
                <a:lnTo>
                  <a:pt x="1522" y="764"/>
                </a:lnTo>
                <a:lnTo>
                  <a:pt x="1520" y="745"/>
                </a:lnTo>
                <a:lnTo>
                  <a:pt x="1519" y="728"/>
                </a:lnTo>
                <a:lnTo>
                  <a:pt x="1519" y="711"/>
                </a:lnTo>
                <a:lnTo>
                  <a:pt x="1517" y="695"/>
                </a:lnTo>
                <a:lnTo>
                  <a:pt x="1517" y="681"/>
                </a:lnTo>
                <a:lnTo>
                  <a:pt x="1516" y="667"/>
                </a:lnTo>
                <a:lnTo>
                  <a:pt x="1516" y="654"/>
                </a:lnTo>
                <a:lnTo>
                  <a:pt x="1516" y="641"/>
                </a:lnTo>
                <a:lnTo>
                  <a:pt x="1516" y="628"/>
                </a:lnTo>
                <a:lnTo>
                  <a:pt x="1516" y="615"/>
                </a:lnTo>
                <a:lnTo>
                  <a:pt x="1516" y="604"/>
                </a:lnTo>
                <a:lnTo>
                  <a:pt x="1516" y="592"/>
                </a:lnTo>
                <a:lnTo>
                  <a:pt x="1516" y="582"/>
                </a:lnTo>
                <a:lnTo>
                  <a:pt x="1516" y="571"/>
                </a:lnTo>
                <a:lnTo>
                  <a:pt x="1515" y="561"/>
                </a:lnTo>
                <a:lnTo>
                  <a:pt x="1515" y="551"/>
                </a:lnTo>
                <a:lnTo>
                  <a:pt x="1513" y="534"/>
                </a:lnTo>
                <a:lnTo>
                  <a:pt x="1510" y="515"/>
                </a:lnTo>
                <a:lnTo>
                  <a:pt x="1507" y="500"/>
                </a:lnTo>
                <a:lnTo>
                  <a:pt x="1505" y="493"/>
                </a:lnTo>
                <a:lnTo>
                  <a:pt x="1502" y="485"/>
                </a:lnTo>
                <a:lnTo>
                  <a:pt x="1499" y="478"/>
                </a:lnTo>
                <a:lnTo>
                  <a:pt x="1496" y="471"/>
                </a:lnTo>
                <a:lnTo>
                  <a:pt x="1492" y="464"/>
                </a:lnTo>
                <a:lnTo>
                  <a:pt x="1487" y="458"/>
                </a:lnTo>
                <a:lnTo>
                  <a:pt x="1482" y="451"/>
                </a:lnTo>
                <a:lnTo>
                  <a:pt x="1476" y="445"/>
                </a:lnTo>
                <a:lnTo>
                  <a:pt x="1470" y="440"/>
                </a:lnTo>
                <a:lnTo>
                  <a:pt x="1463" y="433"/>
                </a:lnTo>
                <a:lnTo>
                  <a:pt x="1456" y="427"/>
                </a:lnTo>
                <a:lnTo>
                  <a:pt x="1449" y="421"/>
                </a:lnTo>
                <a:lnTo>
                  <a:pt x="1439" y="415"/>
                </a:lnTo>
                <a:lnTo>
                  <a:pt x="1430" y="411"/>
                </a:lnTo>
                <a:lnTo>
                  <a:pt x="1420" y="405"/>
                </a:lnTo>
                <a:lnTo>
                  <a:pt x="1409" y="401"/>
                </a:lnTo>
                <a:lnTo>
                  <a:pt x="1396" y="397"/>
                </a:lnTo>
                <a:lnTo>
                  <a:pt x="1383" y="394"/>
                </a:lnTo>
                <a:lnTo>
                  <a:pt x="1367" y="390"/>
                </a:lnTo>
                <a:lnTo>
                  <a:pt x="1353" y="388"/>
                </a:lnTo>
                <a:lnTo>
                  <a:pt x="1337" y="385"/>
                </a:lnTo>
                <a:lnTo>
                  <a:pt x="1320" y="384"/>
                </a:lnTo>
                <a:lnTo>
                  <a:pt x="1303" y="383"/>
                </a:lnTo>
                <a:lnTo>
                  <a:pt x="1286" y="381"/>
                </a:lnTo>
                <a:lnTo>
                  <a:pt x="1267" y="381"/>
                </a:lnTo>
                <a:lnTo>
                  <a:pt x="1248" y="380"/>
                </a:lnTo>
                <a:lnTo>
                  <a:pt x="1210" y="378"/>
                </a:lnTo>
                <a:lnTo>
                  <a:pt x="1171" y="378"/>
                </a:lnTo>
                <a:lnTo>
                  <a:pt x="1131" y="377"/>
                </a:lnTo>
                <a:lnTo>
                  <a:pt x="1091" y="377"/>
                </a:lnTo>
                <a:lnTo>
                  <a:pt x="1052" y="374"/>
                </a:lnTo>
                <a:lnTo>
                  <a:pt x="1034" y="373"/>
                </a:lnTo>
                <a:lnTo>
                  <a:pt x="1015" y="371"/>
                </a:lnTo>
                <a:lnTo>
                  <a:pt x="998" y="370"/>
                </a:lnTo>
                <a:lnTo>
                  <a:pt x="981" y="367"/>
                </a:lnTo>
                <a:lnTo>
                  <a:pt x="964" y="364"/>
                </a:lnTo>
                <a:lnTo>
                  <a:pt x="948" y="361"/>
                </a:lnTo>
                <a:lnTo>
                  <a:pt x="932" y="358"/>
                </a:lnTo>
                <a:lnTo>
                  <a:pt x="918" y="354"/>
                </a:lnTo>
                <a:lnTo>
                  <a:pt x="903" y="348"/>
                </a:lnTo>
                <a:lnTo>
                  <a:pt x="891" y="343"/>
                </a:lnTo>
                <a:lnTo>
                  <a:pt x="879" y="337"/>
                </a:lnTo>
                <a:lnTo>
                  <a:pt x="868" y="330"/>
                </a:lnTo>
                <a:lnTo>
                  <a:pt x="858" y="323"/>
                </a:lnTo>
                <a:lnTo>
                  <a:pt x="848" y="314"/>
                </a:lnTo>
                <a:lnTo>
                  <a:pt x="839" y="306"/>
                </a:lnTo>
                <a:lnTo>
                  <a:pt x="830" y="296"/>
                </a:lnTo>
                <a:lnTo>
                  <a:pt x="822" y="286"/>
                </a:lnTo>
                <a:lnTo>
                  <a:pt x="815" y="276"/>
                </a:lnTo>
                <a:lnTo>
                  <a:pt x="808" y="264"/>
                </a:lnTo>
                <a:lnTo>
                  <a:pt x="802" y="254"/>
                </a:lnTo>
                <a:lnTo>
                  <a:pt x="789" y="231"/>
                </a:lnTo>
                <a:lnTo>
                  <a:pt x="777" y="207"/>
                </a:lnTo>
                <a:lnTo>
                  <a:pt x="766" y="184"/>
                </a:lnTo>
                <a:lnTo>
                  <a:pt x="755" y="160"/>
                </a:lnTo>
                <a:lnTo>
                  <a:pt x="742" y="137"/>
                </a:lnTo>
                <a:lnTo>
                  <a:pt x="736" y="126"/>
                </a:lnTo>
                <a:lnTo>
                  <a:pt x="729" y="116"/>
                </a:lnTo>
                <a:lnTo>
                  <a:pt x="722" y="104"/>
                </a:lnTo>
                <a:lnTo>
                  <a:pt x="715" y="94"/>
                </a:lnTo>
                <a:lnTo>
                  <a:pt x="707" y="86"/>
                </a:lnTo>
                <a:lnTo>
                  <a:pt x="699" y="76"/>
                </a:lnTo>
                <a:lnTo>
                  <a:pt x="690" y="67"/>
                </a:lnTo>
                <a:lnTo>
                  <a:pt x="680" y="60"/>
                </a:lnTo>
                <a:lnTo>
                  <a:pt x="670" y="53"/>
                </a:lnTo>
                <a:lnTo>
                  <a:pt x="660" y="46"/>
                </a:lnTo>
                <a:lnTo>
                  <a:pt x="649" y="40"/>
                </a:lnTo>
                <a:lnTo>
                  <a:pt x="636" y="36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2570163" y="5189538"/>
            <a:ext cx="571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500">
                <a:solidFill>
                  <a:srgbClr val="000000"/>
                </a:solidFill>
                <a:ea typeface="ＭＳ Ｐゴシック" charset="0"/>
              </a:rPr>
              <a:t> 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3963988" y="5386388"/>
            <a:ext cx="571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500">
                <a:solidFill>
                  <a:srgbClr val="FF0000"/>
                </a:solidFill>
                <a:ea typeface="ＭＳ Ｐゴシック" charset="0"/>
              </a:rPr>
              <a:t> 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357813" y="4903788"/>
            <a:ext cx="1143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000000"/>
                </a:solidFill>
                <a:latin typeface="Times New Roman" charset="0"/>
                <a:ea typeface="ＭＳ Ｐゴシック" charset="0"/>
              </a:rPr>
              <a:t> 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68" name="Line 9"/>
          <p:cNvSpPr>
            <a:spLocks noChangeShapeType="1"/>
          </p:cNvSpPr>
          <p:nvPr/>
        </p:nvSpPr>
        <p:spPr bwMode="auto">
          <a:xfrm flipV="1">
            <a:off x="4768850" y="5149850"/>
            <a:ext cx="46038" cy="377825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4573588" y="5197475"/>
            <a:ext cx="1143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000000"/>
                </a:solidFill>
                <a:latin typeface="Times New Roman" charset="0"/>
                <a:ea typeface="ＭＳ Ｐゴシック" charset="0"/>
              </a:rPr>
              <a:t> 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70" name="Rectangle 11"/>
          <p:cNvSpPr>
            <a:spLocks noChangeArrowheads="1"/>
          </p:cNvSpPr>
          <p:nvPr/>
        </p:nvSpPr>
        <p:spPr bwMode="auto">
          <a:xfrm>
            <a:off x="5495925" y="6145213"/>
            <a:ext cx="1143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000000"/>
                </a:solidFill>
                <a:latin typeface="Times New Roman" charset="0"/>
                <a:ea typeface="ＭＳ Ｐゴシック" charset="0"/>
              </a:rPr>
              <a:t> 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71" name="Line 12"/>
          <p:cNvSpPr>
            <a:spLocks noChangeShapeType="1"/>
          </p:cNvSpPr>
          <p:nvPr/>
        </p:nvSpPr>
        <p:spPr bwMode="auto">
          <a:xfrm>
            <a:off x="5046663" y="5813425"/>
            <a:ext cx="236537" cy="136525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72" name="Rectangle 13"/>
          <p:cNvSpPr>
            <a:spLocks noChangeArrowheads="1"/>
          </p:cNvSpPr>
          <p:nvPr/>
        </p:nvSpPr>
        <p:spPr bwMode="auto">
          <a:xfrm>
            <a:off x="1292225" y="4614863"/>
            <a:ext cx="1143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000000"/>
                </a:solidFill>
                <a:latin typeface="Times New Roman" charset="0"/>
                <a:ea typeface="ＭＳ Ｐゴシック" charset="0"/>
              </a:rPr>
              <a:t> 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183308" name="Group 14"/>
          <p:cNvGrpSpPr>
            <a:grpSpLocks/>
          </p:cNvGrpSpPr>
          <p:nvPr/>
        </p:nvGrpSpPr>
        <p:grpSpPr bwMode="auto">
          <a:xfrm>
            <a:off x="2362200" y="4246563"/>
            <a:ext cx="866775" cy="877887"/>
            <a:chOff x="1471" y="3433"/>
            <a:chExt cx="546" cy="553"/>
          </a:xfrm>
        </p:grpSpPr>
        <p:sp>
          <p:nvSpPr>
            <p:cNvPr id="15542" name="Freeform 15"/>
            <p:cNvSpPr>
              <a:spLocks/>
            </p:cNvSpPr>
            <p:nvPr/>
          </p:nvSpPr>
          <p:spPr bwMode="auto">
            <a:xfrm>
              <a:off x="1548" y="3607"/>
              <a:ext cx="468" cy="123"/>
            </a:xfrm>
            <a:custGeom>
              <a:avLst/>
              <a:gdLst>
                <a:gd name="T0" fmla="*/ 211 w 468"/>
                <a:gd name="T1" fmla="*/ 0 h 123"/>
                <a:gd name="T2" fmla="*/ 165 w 468"/>
                <a:gd name="T3" fmla="*/ 3 h 123"/>
                <a:gd name="T4" fmla="*/ 124 w 468"/>
                <a:gd name="T5" fmla="*/ 7 h 123"/>
                <a:gd name="T6" fmla="*/ 86 w 468"/>
                <a:gd name="T7" fmla="*/ 14 h 123"/>
                <a:gd name="T8" fmla="*/ 69 w 468"/>
                <a:gd name="T9" fmla="*/ 19 h 123"/>
                <a:gd name="T10" fmla="*/ 55 w 468"/>
                <a:gd name="T11" fmla="*/ 23 h 123"/>
                <a:gd name="T12" fmla="*/ 41 w 468"/>
                <a:gd name="T13" fmla="*/ 27 h 123"/>
                <a:gd name="T14" fmla="*/ 29 w 468"/>
                <a:gd name="T15" fmla="*/ 31 h 123"/>
                <a:gd name="T16" fmla="*/ 19 w 468"/>
                <a:gd name="T17" fmla="*/ 37 h 123"/>
                <a:gd name="T18" fmla="*/ 12 w 468"/>
                <a:gd name="T19" fmla="*/ 43 h 123"/>
                <a:gd name="T20" fmla="*/ 6 w 468"/>
                <a:gd name="T21" fmla="*/ 49 h 123"/>
                <a:gd name="T22" fmla="*/ 2 w 468"/>
                <a:gd name="T23" fmla="*/ 54 h 123"/>
                <a:gd name="T24" fmla="*/ 0 w 468"/>
                <a:gd name="T25" fmla="*/ 61 h 123"/>
                <a:gd name="T26" fmla="*/ 2 w 468"/>
                <a:gd name="T27" fmla="*/ 67 h 123"/>
                <a:gd name="T28" fmla="*/ 6 w 468"/>
                <a:gd name="T29" fmla="*/ 73 h 123"/>
                <a:gd name="T30" fmla="*/ 12 w 468"/>
                <a:gd name="T31" fmla="*/ 80 h 123"/>
                <a:gd name="T32" fmla="*/ 19 w 468"/>
                <a:gd name="T33" fmla="*/ 84 h 123"/>
                <a:gd name="T34" fmla="*/ 29 w 468"/>
                <a:gd name="T35" fmla="*/ 90 h 123"/>
                <a:gd name="T36" fmla="*/ 41 w 468"/>
                <a:gd name="T37" fmla="*/ 96 h 123"/>
                <a:gd name="T38" fmla="*/ 55 w 468"/>
                <a:gd name="T39" fmla="*/ 100 h 123"/>
                <a:gd name="T40" fmla="*/ 69 w 468"/>
                <a:gd name="T41" fmla="*/ 104 h 123"/>
                <a:gd name="T42" fmla="*/ 86 w 468"/>
                <a:gd name="T43" fmla="*/ 109 h 123"/>
                <a:gd name="T44" fmla="*/ 124 w 468"/>
                <a:gd name="T45" fmla="*/ 114 h 123"/>
                <a:gd name="T46" fmla="*/ 165 w 468"/>
                <a:gd name="T47" fmla="*/ 120 h 123"/>
                <a:gd name="T48" fmla="*/ 211 w 468"/>
                <a:gd name="T49" fmla="*/ 121 h 123"/>
                <a:gd name="T50" fmla="*/ 258 w 468"/>
                <a:gd name="T51" fmla="*/ 121 h 123"/>
                <a:gd name="T52" fmla="*/ 304 w 468"/>
                <a:gd name="T53" fmla="*/ 120 h 123"/>
                <a:gd name="T54" fmla="*/ 345 w 468"/>
                <a:gd name="T55" fmla="*/ 114 h 123"/>
                <a:gd name="T56" fmla="*/ 383 w 468"/>
                <a:gd name="T57" fmla="*/ 109 h 123"/>
                <a:gd name="T58" fmla="*/ 400 w 468"/>
                <a:gd name="T59" fmla="*/ 104 h 123"/>
                <a:gd name="T60" fmla="*/ 414 w 468"/>
                <a:gd name="T61" fmla="*/ 100 h 123"/>
                <a:gd name="T62" fmla="*/ 428 w 468"/>
                <a:gd name="T63" fmla="*/ 96 h 123"/>
                <a:gd name="T64" fmla="*/ 440 w 468"/>
                <a:gd name="T65" fmla="*/ 90 h 123"/>
                <a:gd name="T66" fmla="*/ 450 w 468"/>
                <a:gd name="T67" fmla="*/ 84 h 123"/>
                <a:gd name="T68" fmla="*/ 457 w 468"/>
                <a:gd name="T69" fmla="*/ 80 h 123"/>
                <a:gd name="T70" fmla="*/ 463 w 468"/>
                <a:gd name="T71" fmla="*/ 73 h 123"/>
                <a:gd name="T72" fmla="*/ 467 w 468"/>
                <a:gd name="T73" fmla="*/ 67 h 123"/>
                <a:gd name="T74" fmla="*/ 468 w 468"/>
                <a:gd name="T75" fmla="*/ 61 h 123"/>
                <a:gd name="T76" fmla="*/ 467 w 468"/>
                <a:gd name="T77" fmla="*/ 54 h 123"/>
                <a:gd name="T78" fmla="*/ 463 w 468"/>
                <a:gd name="T79" fmla="*/ 49 h 123"/>
                <a:gd name="T80" fmla="*/ 457 w 468"/>
                <a:gd name="T81" fmla="*/ 43 h 123"/>
                <a:gd name="T82" fmla="*/ 450 w 468"/>
                <a:gd name="T83" fmla="*/ 37 h 123"/>
                <a:gd name="T84" fmla="*/ 440 w 468"/>
                <a:gd name="T85" fmla="*/ 31 h 123"/>
                <a:gd name="T86" fmla="*/ 428 w 468"/>
                <a:gd name="T87" fmla="*/ 27 h 123"/>
                <a:gd name="T88" fmla="*/ 414 w 468"/>
                <a:gd name="T89" fmla="*/ 23 h 123"/>
                <a:gd name="T90" fmla="*/ 400 w 468"/>
                <a:gd name="T91" fmla="*/ 19 h 123"/>
                <a:gd name="T92" fmla="*/ 383 w 468"/>
                <a:gd name="T93" fmla="*/ 14 h 123"/>
                <a:gd name="T94" fmla="*/ 345 w 468"/>
                <a:gd name="T95" fmla="*/ 7 h 123"/>
                <a:gd name="T96" fmla="*/ 304 w 468"/>
                <a:gd name="T97" fmla="*/ 3 h 123"/>
                <a:gd name="T98" fmla="*/ 258 w 468"/>
                <a:gd name="T99" fmla="*/ 0 h 12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3"/>
                <a:gd name="T152" fmla="*/ 468 w 468"/>
                <a:gd name="T153" fmla="*/ 123 h 123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3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3"/>
                  </a:lnTo>
                  <a:lnTo>
                    <a:pt x="144" y="6"/>
                  </a:lnTo>
                  <a:lnTo>
                    <a:pt x="124" y="7"/>
                  </a:lnTo>
                  <a:lnTo>
                    <a:pt x="104" y="10"/>
                  </a:lnTo>
                  <a:lnTo>
                    <a:pt x="86" y="14"/>
                  </a:lnTo>
                  <a:lnTo>
                    <a:pt x="78" y="16"/>
                  </a:lnTo>
                  <a:lnTo>
                    <a:pt x="69" y="19"/>
                  </a:lnTo>
                  <a:lnTo>
                    <a:pt x="62" y="20"/>
                  </a:lnTo>
                  <a:lnTo>
                    <a:pt x="55" y="23"/>
                  </a:lnTo>
                  <a:lnTo>
                    <a:pt x="48" y="24"/>
                  </a:lnTo>
                  <a:lnTo>
                    <a:pt x="41" y="27"/>
                  </a:lnTo>
                  <a:lnTo>
                    <a:pt x="35" y="30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3"/>
                  </a:lnTo>
                  <a:lnTo>
                    <a:pt x="9" y="46"/>
                  </a:lnTo>
                  <a:lnTo>
                    <a:pt x="6" y="49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9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3"/>
                  </a:lnTo>
                  <a:lnTo>
                    <a:pt x="9" y="77"/>
                  </a:lnTo>
                  <a:lnTo>
                    <a:pt x="12" y="80"/>
                  </a:lnTo>
                  <a:lnTo>
                    <a:pt x="15" y="83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90"/>
                  </a:lnTo>
                  <a:lnTo>
                    <a:pt x="35" y="93"/>
                  </a:lnTo>
                  <a:lnTo>
                    <a:pt x="41" y="96"/>
                  </a:lnTo>
                  <a:lnTo>
                    <a:pt x="48" y="97"/>
                  </a:lnTo>
                  <a:lnTo>
                    <a:pt x="55" y="100"/>
                  </a:lnTo>
                  <a:lnTo>
                    <a:pt x="62" y="103"/>
                  </a:lnTo>
                  <a:lnTo>
                    <a:pt x="69" y="104"/>
                  </a:lnTo>
                  <a:lnTo>
                    <a:pt x="78" y="106"/>
                  </a:lnTo>
                  <a:lnTo>
                    <a:pt x="86" y="109"/>
                  </a:lnTo>
                  <a:lnTo>
                    <a:pt x="104" y="111"/>
                  </a:lnTo>
                  <a:lnTo>
                    <a:pt x="124" y="114"/>
                  </a:lnTo>
                  <a:lnTo>
                    <a:pt x="144" y="117"/>
                  </a:lnTo>
                  <a:lnTo>
                    <a:pt x="165" y="120"/>
                  </a:lnTo>
                  <a:lnTo>
                    <a:pt x="188" y="121"/>
                  </a:lnTo>
                  <a:lnTo>
                    <a:pt x="211" y="121"/>
                  </a:lnTo>
                  <a:lnTo>
                    <a:pt x="235" y="123"/>
                  </a:lnTo>
                  <a:lnTo>
                    <a:pt x="258" y="121"/>
                  </a:lnTo>
                  <a:lnTo>
                    <a:pt x="281" y="121"/>
                  </a:lnTo>
                  <a:lnTo>
                    <a:pt x="304" y="120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3" y="109"/>
                  </a:lnTo>
                  <a:lnTo>
                    <a:pt x="391" y="106"/>
                  </a:lnTo>
                  <a:lnTo>
                    <a:pt x="400" y="104"/>
                  </a:lnTo>
                  <a:lnTo>
                    <a:pt x="407" y="103"/>
                  </a:lnTo>
                  <a:lnTo>
                    <a:pt x="414" y="100"/>
                  </a:lnTo>
                  <a:lnTo>
                    <a:pt x="421" y="97"/>
                  </a:lnTo>
                  <a:lnTo>
                    <a:pt x="428" y="96"/>
                  </a:lnTo>
                  <a:lnTo>
                    <a:pt x="434" y="93"/>
                  </a:lnTo>
                  <a:lnTo>
                    <a:pt x="440" y="90"/>
                  </a:lnTo>
                  <a:lnTo>
                    <a:pt x="446" y="87"/>
                  </a:lnTo>
                  <a:lnTo>
                    <a:pt x="450" y="84"/>
                  </a:lnTo>
                  <a:lnTo>
                    <a:pt x="454" y="83"/>
                  </a:lnTo>
                  <a:lnTo>
                    <a:pt x="457" y="80"/>
                  </a:lnTo>
                  <a:lnTo>
                    <a:pt x="461" y="77"/>
                  </a:lnTo>
                  <a:lnTo>
                    <a:pt x="463" y="73"/>
                  </a:lnTo>
                  <a:lnTo>
                    <a:pt x="466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9"/>
                  </a:lnTo>
                  <a:lnTo>
                    <a:pt x="467" y="54"/>
                  </a:lnTo>
                  <a:lnTo>
                    <a:pt x="466" y="51"/>
                  </a:lnTo>
                  <a:lnTo>
                    <a:pt x="463" y="49"/>
                  </a:lnTo>
                  <a:lnTo>
                    <a:pt x="461" y="46"/>
                  </a:lnTo>
                  <a:lnTo>
                    <a:pt x="457" y="43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6" y="34"/>
                  </a:lnTo>
                  <a:lnTo>
                    <a:pt x="440" y="31"/>
                  </a:lnTo>
                  <a:lnTo>
                    <a:pt x="434" y="30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3"/>
                  </a:lnTo>
                  <a:lnTo>
                    <a:pt x="407" y="20"/>
                  </a:lnTo>
                  <a:lnTo>
                    <a:pt x="400" y="19"/>
                  </a:lnTo>
                  <a:lnTo>
                    <a:pt x="391" y="16"/>
                  </a:lnTo>
                  <a:lnTo>
                    <a:pt x="383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6"/>
                  </a:lnTo>
                  <a:lnTo>
                    <a:pt x="304" y="3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3" name="Freeform 16"/>
            <p:cNvSpPr>
              <a:spLocks/>
            </p:cNvSpPr>
            <p:nvPr/>
          </p:nvSpPr>
          <p:spPr bwMode="auto">
            <a:xfrm>
              <a:off x="1548" y="3607"/>
              <a:ext cx="468" cy="123"/>
            </a:xfrm>
            <a:custGeom>
              <a:avLst/>
              <a:gdLst>
                <a:gd name="T0" fmla="*/ 211 w 468"/>
                <a:gd name="T1" fmla="*/ 0 h 123"/>
                <a:gd name="T2" fmla="*/ 165 w 468"/>
                <a:gd name="T3" fmla="*/ 3 h 123"/>
                <a:gd name="T4" fmla="*/ 124 w 468"/>
                <a:gd name="T5" fmla="*/ 7 h 123"/>
                <a:gd name="T6" fmla="*/ 86 w 468"/>
                <a:gd name="T7" fmla="*/ 14 h 123"/>
                <a:gd name="T8" fmla="*/ 69 w 468"/>
                <a:gd name="T9" fmla="*/ 19 h 123"/>
                <a:gd name="T10" fmla="*/ 55 w 468"/>
                <a:gd name="T11" fmla="*/ 23 h 123"/>
                <a:gd name="T12" fmla="*/ 41 w 468"/>
                <a:gd name="T13" fmla="*/ 27 h 123"/>
                <a:gd name="T14" fmla="*/ 29 w 468"/>
                <a:gd name="T15" fmla="*/ 31 h 123"/>
                <a:gd name="T16" fmla="*/ 19 w 468"/>
                <a:gd name="T17" fmla="*/ 37 h 123"/>
                <a:gd name="T18" fmla="*/ 12 w 468"/>
                <a:gd name="T19" fmla="*/ 43 h 123"/>
                <a:gd name="T20" fmla="*/ 6 w 468"/>
                <a:gd name="T21" fmla="*/ 49 h 123"/>
                <a:gd name="T22" fmla="*/ 2 w 468"/>
                <a:gd name="T23" fmla="*/ 54 h 123"/>
                <a:gd name="T24" fmla="*/ 0 w 468"/>
                <a:gd name="T25" fmla="*/ 61 h 123"/>
                <a:gd name="T26" fmla="*/ 2 w 468"/>
                <a:gd name="T27" fmla="*/ 67 h 123"/>
                <a:gd name="T28" fmla="*/ 6 w 468"/>
                <a:gd name="T29" fmla="*/ 73 h 123"/>
                <a:gd name="T30" fmla="*/ 12 w 468"/>
                <a:gd name="T31" fmla="*/ 80 h 123"/>
                <a:gd name="T32" fmla="*/ 19 w 468"/>
                <a:gd name="T33" fmla="*/ 84 h 123"/>
                <a:gd name="T34" fmla="*/ 29 w 468"/>
                <a:gd name="T35" fmla="*/ 90 h 123"/>
                <a:gd name="T36" fmla="*/ 41 w 468"/>
                <a:gd name="T37" fmla="*/ 96 h 123"/>
                <a:gd name="T38" fmla="*/ 55 w 468"/>
                <a:gd name="T39" fmla="*/ 100 h 123"/>
                <a:gd name="T40" fmla="*/ 69 w 468"/>
                <a:gd name="T41" fmla="*/ 104 h 123"/>
                <a:gd name="T42" fmla="*/ 86 w 468"/>
                <a:gd name="T43" fmla="*/ 109 h 123"/>
                <a:gd name="T44" fmla="*/ 124 w 468"/>
                <a:gd name="T45" fmla="*/ 114 h 123"/>
                <a:gd name="T46" fmla="*/ 165 w 468"/>
                <a:gd name="T47" fmla="*/ 120 h 123"/>
                <a:gd name="T48" fmla="*/ 211 w 468"/>
                <a:gd name="T49" fmla="*/ 121 h 123"/>
                <a:gd name="T50" fmla="*/ 258 w 468"/>
                <a:gd name="T51" fmla="*/ 121 h 123"/>
                <a:gd name="T52" fmla="*/ 304 w 468"/>
                <a:gd name="T53" fmla="*/ 120 h 123"/>
                <a:gd name="T54" fmla="*/ 345 w 468"/>
                <a:gd name="T55" fmla="*/ 114 h 123"/>
                <a:gd name="T56" fmla="*/ 383 w 468"/>
                <a:gd name="T57" fmla="*/ 109 h 123"/>
                <a:gd name="T58" fmla="*/ 400 w 468"/>
                <a:gd name="T59" fmla="*/ 104 h 123"/>
                <a:gd name="T60" fmla="*/ 414 w 468"/>
                <a:gd name="T61" fmla="*/ 100 h 123"/>
                <a:gd name="T62" fmla="*/ 428 w 468"/>
                <a:gd name="T63" fmla="*/ 96 h 123"/>
                <a:gd name="T64" fmla="*/ 440 w 468"/>
                <a:gd name="T65" fmla="*/ 90 h 123"/>
                <a:gd name="T66" fmla="*/ 450 w 468"/>
                <a:gd name="T67" fmla="*/ 84 h 123"/>
                <a:gd name="T68" fmla="*/ 457 w 468"/>
                <a:gd name="T69" fmla="*/ 80 h 123"/>
                <a:gd name="T70" fmla="*/ 463 w 468"/>
                <a:gd name="T71" fmla="*/ 73 h 123"/>
                <a:gd name="T72" fmla="*/ 467 w 468"/>
                <a:gd name="T73" fmla="*/ 67 h 123"/>
                <a:gd name="T74" fmla="*/ 468 w 468"/>
                <a:gd name="T75" fmla="*/ 61 h 123"/>
                <a:gd name="T76" fmla="*/ 467 w 468"/>
                <a:gd name="T77" fmla="*/ 54 h 123"/>
                <a:gd name="T78" fmla="*/ 463 w 468"/>
                <a:gd name="T79" fmla="*/ 49 h 123"/>
                <a:gd name="T80" fmla="*/ 457 w 468"/>
                <a:gd name="T81" fmla="*/ 43 h 123"/>
                <a:gd name="T82" fmla="*/ 450 w 468"/>
                <a:gd name="T83" fmla="*/ 37 h 123"/>
                <a:gd name="T84" fmla="*/ 440 w 468"/>
                <a:gd name="T85" fmla="*/ 31 h 123"/>
                <a:gd name="T86" fmla="*/ 428 w 468"/>
                <a:gd name="T87" fmla="*/ 27 h 123"/>
                <a:gd name="T88" fmla="*/ 414 w 468"/>
                <a:gd name="T89" fmla="*/ 23 h 123"/>
                <a:gd name="T90" fmla="*/ 400 w 468"/>
                <a:gd name="T91" fmla="*/ 19 h 123"/>
                <a:gd name="T92" fmla="*/ 383 w 468"/>
                <a:gd name="T93" fmla="*/ 14 h 123"/>
                <a:gd name="T94" fmla="*/ 345 w 468"/>
                <a:gd name="T95" fmla="*/ 7 h 123"/>
                <a:gd name="T96" fmla="*/ 304 w 468"/>
                <a:gd name="T97" fmla="*/ 3 h 123"/>
                <a:gd name="T98" fmla="*/ 258 w 468"/>
                <a:gd name="T99" fmla="*/ 0 h 12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3"/>
                <a:gd name="T152" fmla="*/ 468 w 468"/>
                <a:gd name="T153" fmla="*/ 123 h 123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3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3"/>
                  </a:lnTo>
                  <a:lnTo>
                    <a:pt x="144" y="6"/>
                  </a:lnTo>
                  <a:lnTo>
                    <a:pt x="124" y="7"/>
                  </a:lnTo>
                  <a:lnTo>
                    <a:pt x="104" y="10"/>
                  </a:lnTo>
                  <a:lnTo>
                    <a:pt x="86" y="14"/>
                  </a:lnTo>
                  <a:lnTo>
                    <a:pt x="78" y="16"/>
                  </a:lnTo>
                  <a:lnTo>
                    <a:pt x="69" y="19"/>
                  </a:lnTo>
                  <a:lnTo>
                    <a:pt x="62" y="20"/>
                  </a:lnTo>
                  <a:lnTo>
                    <a:pt x="55" y="23"/>
                  </a:lnTo>
                  <a:lnTo>
                    <a:pt x="48" y="24"/>
                  </a:lnTo>
                  <a:lnTo>
                    <a:pt x="41" y="27"/>
                  </a:lnTo>
                  <a:lnTo>
                    <a:pt x="35" y="30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3"/>
                  </a:lnTo>
                  <a:lnTo>
                    <a:pt x="9" y="46"/>
                  </a:lnTo>
                  <a:lnTo>
                    <a:pt x="6" y="49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9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3"/>
                  </a:lnTo>
                  <a:lnTo>
                    <a:pt x="9" y="77"/>
                  </a:lnTo>
                  <a:lnTo>
                    <a:pt x="12" y="80"/>
                  </a:lnTo>
                  <a:lnTo>
                    <a:pt x="15" y="83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90"/>
                  </a:lnTo>
                  <a:lnTo>
                    <a:pt x="35" y="93"/>
                  </a:lnTo>
                  <a:lnTo>
                    <a:pt x="41" y="96"/>
                  </a:lnTo>
                  <a:lnTo>
                    <a:pt x="48" y="97"/>
                  </a:lnTo>
                  <a:lnTo>
                    <a:pt x="55" y="100"/>
                  </a:lnTo>
                  <a:lnTo>
                    <a:pt x="62" y="103"/>
                  </a:lnTo>
                  <a:lnTo>
                    <a:pt x="69" y="104"/>
                  </a:lnTo>
                  <a:lnTo>
                    <a:pt x="78" y="106"/>
                  </a:lnTo>
                  <a:lnTo>
                    <a:pt x="86" y="109"/>
                  </a:lnTo>
                  <a:lnTo>
                    <a:pt x="104" y="111"/>
                  </a:lnTo>
                  <a:lnTo>
                    <a:pt x="124" y="114"/>
                  </a:lnTo>
                  <a:lnTo>
                    <a:pt x="144" y="117"/>
                  </a:lnTo>
                  <a:lnTo>
                    <a:pt x="165" y="120"/>
                  </a:lnTo>
                  <a:lnTo>
                    <a:pt x="188" y="121"/>
                  </a:lnTo>
                  <a:lnTo>
                    <a:pt x="211" y="121"/>
                  </a:lnTo>
                  <a:lnTo>
                    <a:pt x="235" y="123"/>
                  </a:lnTo>
                  <a:lnTo>
                    <a:pt x="258" y="121"/>
                  </a:lnTo>
                  <a:lnTo>
                    <a:pt x="281" y="121"/>
                  </a:lnTo>
                  <a:lnTo>
                    <a:pt x="304" y="120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3" y="109"/>
                  </a:lnTo>
                  <a:lnTo>
                    <a:pt x="391" y="106"/>
                  </a:lnTo>
                  <a:lnTo>
                    <a:pt x="400" y="104"/>
                  </a:lnTo>
                  <a:lnTo>
                    <a:pt x="407" y="103"/>
                  </a:lnTo>
                  <a:lnTo>
                    <a:pt x="414" y="100"/>
                  </a:lnTo>
                  <a:lnTo>
                    <a:pt x="421" y="97"/>
                  </a:lnTo>
                  <a:lnTo>
                    <a:pt x="428" y="96"/>
                  </a:lnTo>
                  <a:lnTo>
                    <a:pt x="434" y="93"/>
                  </a:lnTo>
                  <a:lnTo>
                    <a:pt x="440" y="90"/>
                  </a:lnTo>
                  <a:lnTo>
                    <a:pt x="446" y="87"/>
                  </a:lnTo>
                  <a:lnTo>
                    <a:pt x="450" y="84"/>
                  </a:lnTo>
                  <a:lnTo>
                    <a:pt x="454" y="83"/>
                  </a:lnTo>
                  <a:lnTo>
                    <a:pt x="457" y="80"/>
                  </a:lnTo>
                  <a:lnTo>
                    <a:pt x="461" y="77"/>
                  </a:lnTo>
                  <a:lnTo>
                    <a:pt x="463" y="73"/>
                  </a:lnTo>
                  <a:lnTo>
                    <a:pt x="466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9"/>
                  </a:lnTo>
                  <a:lnTo>
                    <a:pt x="467" y="54"/>
                  </a:lnTo>
                  <a:lnTo>
                    <a:pt x="466" y="51"/>
                  </a:lnTo>
                  <a:lnTo>
                    <a:pt x="463" y="49"/>
                  </a:lnTo>
                  <a:lnTo>
                    <a:pt x="461" y="46"/>
                  </a:lnTo>
                  <a:lnTo>
                    <a:pt x="457" y="43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6" y="34"/>
                  </a:lnTo>
                  <a:lnTo>
                    <a:pt x="440" y="31"/>
                  </a:lnTo>
                  <a:lnTo>
                    <a:pt x="434" y="30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3"/>
                  </a:lnTo>
                  <a:lnTo>
                    <a:pt x="407" y="20"/>
                  </a:lnTo>
                  <a:lnTo>
                    <a:pt x="400" y="19"/>
                  </a:lnTo>
                  <a:lnTo>
                    <a:pt x="391" y="16"/>
                  </a:lnTo>
                  <a:lnTo>
                    <a:pt x="383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6"/>
                  </a:lnTo>
                  <a:lnTo>
                    <a:pt x="304" y="3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4" name="Line 17"/>
            <p:cNvSpPr>
              <a:spLocks noChangeShapeType="1"/>
            </p:cNvSpPr>
            <p:nvPr/>
          </p:nvSpPr>
          <p:spPr bwMode="auto">
            <a:xfrm>
              <a:off x="1548" y="3597"/>
              <a:ext cx="1" cy="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5" name="Line 18"/>
            <p:cNvSpPr>
              <a:spLocks noChangeShapeType="1"/>
            </p:cNvSpPr>
            <p:nvPr/>
          </p:nvSpPr>
          <p:spPr bwMode="auto">
            <a:xfrm>
              <a:off x="2016" y="3597"/>
              <a:ext cx="1" cy="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6" name="Rectangle 19"/>
            <p:cNvSpPr>
              <a:spLocks noChangeArrowheads="1"/>
            </p:cNvSpPr>
            <p:nvPr/>
          </p:nvSpPr>
          <p:spPr bwMode="auto">
            <a:xfrm>
              <a:off x="1548" y="3591"/>
              <a:ext cx="304" cy="87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7" name="Rectangle 20"/>
            <p:cNvSpPr>
              <a:spLocks noChangeArrowheads="1"/>
            </p:cNvSpPr>
            <p:nvPr/>
          </p:nvSpPr>
          <p:spPr bwMode="auto">
            <a:xfrm>
              <a:off x="1700" y="3640"/>
              <a:ext cx="72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3600">
                  <a:solidFill>
                    <a:srgbClr val="000000"/>
                  </a:solidFill>
                  <a:latin typeface="Times New Roman" charset="0"/>
                  <a:ea typeface="ＭＳ Ｐゴシック" charset="0"/>
                </a:rPr>
                <a:t> 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8" name="Freeform 21"/>
            <p:cNvSpPr>
              <a:spLocks/>
            </p:cNvSpPr>
            <p:nvPr/>
          </p:nvSpPr>
          <p:spPr bwMode="auto">
            <a:xfrm>
              <a:off x="1546" y="3510"/>
              <a:ext cx="466" cy="141"/>
            </a:xfrm>
            <a:custGeom>
              <a:avLst/>
              <a:gdLst>
                <a:gd name="T0" fmla="*/ 209 w 466"/>
                <a:gd name="T1" fmla="*/ 0 h 141"/>
                <a:gd name="T2" fmla="*/ 163 w 466"/>
                <a:gd name="T3" fmla="*/ 3 h 141"/>
                <a:gd name="T4" fmla="*/ 121 w 466"/>
                <a:gd name="T5" fmla="*/ 9 h 141"/>
                <a:gd name="T6" fmla="*/ 84 w 466"/>
                <a:gd name="T7" fmla="*/ 16 h 141"/>
                <a:gd name="T8" fmla="*/ 67 w 466"/>
                <a:gd name="T9" fmla="*/ 20 h 141"/>
                <a:gd name="T10" fmla="*/ 53 w 466"/>
                <a:gd name="T11" fmla="*/ 26 h 141"/>
                <a:gd name="T12" fmla="*/ 38 w 466"/>
                <a:gd name="T13" fmla="*/ 31 h 141"/>
                <a:gd name="T14" fmla="*/ 27 w 466"/>
                <a:gd name="T15" fmla="*/ 37 h 141"/>
                <a:gd name="T16" fmla="*/ 17 w 466"/>
                <a:gd name="T17" fmla="*/ 43 h 141"/>
                <a:gd name="T18" fmla="*/ 10 w 466"/>
                <a:gd name="T19" fmla="*/ 50 h 141"/>
                <a:gd name="T20" fmla="*/ 4 w 466"/>
                <a:gd name="T21" fmla="*/ 56 h 141"/>
                <a:gd name="T22" fmla="*/ 0 w 466"/>
                <a:gd name="T23" fmla="*/ 63 h 141"/>
                <a:gd name="T24" fmla="*/ 0 w 466"/>
                <a:gd name="T25" fmla="*/ 70 h 141"/>
                <a:gd name="T26" fmla="*/ 0 w 466"/>
                <a:gd name="T27" fmla="*/ 77 h 141"/>
                <a:gd name="T28" fmla="*/ 4 w 466"/>
                <a:gd name="T29" fmla="*/ 84 h 141"/>
                <a:gd name="T30" fmla="*/ 10 w 466"/>
                <a:gd name="T31" fmla="*/ 91 h 141"/>
                <a:gd name="T32" fmla="*/ 17 w 466"/>
                <a:gd name="T33" fmla="*/ 98 h 141"/>
                <a:gd name="T34" fmla="*/ 27 w 466"/>
                <a:gd name="T35" fmla="*/ 104 h 141"/>
                <a:gd name="T36" fmla="*/ 38 w 466"/>
                <a:gd name="T37" fmla="*/ 110 h 141"/>
                <a:gd name="T38" fmla="*/ 53 w 466"/>
                <a:gd name="T39" fmla="*/ 116 h 141"/>
                <a:gd name="T40" fmla="*/ 67 w 466"/>
                <a:gd name="T41" fmla="*/ 120 h 141"/>
                <a:gd name="T42" fmla="*/ 84 w 466"/>
                <a:gd name="T43" fmla="*/ 126 h 141"/>
                <a:gd name="T44" fmla="*/ 121 w 466"/>
                <a:gd name="T45" fmla="*/ 133 h 141"/>
                <a:gd name="T46" fmla="*/ 163 w 466"/>
                <a:gd name="T47" fmla="*/ 138 h 141"/>
                <a:gd name="T48" fmla="*/ 209 w 466"/>
                <a:gd name="T49" fmla="*/ 141 h 141"/>
                <a:gd name="T50" fmla="*/ 256 w 466"/>
                <a:gd name="T51" fmla="*/ 141 h 141"/>
                <a:gd name="T52" fmla="*/ 302 w 466"/>
                <a:gd name="T53" fmla="*/ 138 h 141"/>
                <a:gd name="T54" fmla="*/ 343 w 466"/>
                <a:gd name="T55" fmla="*/ 133 h 141"/>
                <a:gd name="T56" fmla="*/ 380 w 466"/>
                <a:gd name="T57" fmla="*/ 126 h 141"/>
                <a:gd name="T58" fmla="*/ 397 w 466"/>
                <a:gd name="T59" fmla="*/ 120 h 141"/>
                <a:gd name="T60" fmla="*/ 413 w 466"/>
                <a:gd name="T61" fmla="*/ 116 h 141"/>
                <a:gd name="T62" fmla="*/ 426 w 466"/>
                <a:gd name="T63" fmla="*/ 110 h 141"/>
                <a:gd name="T64" fmla="*/ 438 w 466"/>
                <a:gd name="T65" fmla="*/ 104 h 141"/>
                <a:gd name="T66" fmla="*/ 448 w 466"/>
                <a:gd name="T67" fmla="*/ 98 h 141"/>
                <a:gd name="T68" fmla="*/ 455 w 466"/>
                <a:gd name="T69" fmla="*/ 91 h 141"/>
                <a:gd name="T70" fmla="*/ 460 w 466"/>
                <a:gd name="T71" fmla="*/ 84 h 141"/>
                <a:gd name="T72" fmla="*/ 465 w 466"/>
                <a:gd name="T73" fmla="*/ 77 h 141"/>
                <a:gd name="T74" fmla="*/ 466 w 466"/>
                <a:gd name="T75" fmla="*/ 70 h 141"/>
                <a:gd name="T76" fmla="*/ 465 w 466"/>
                <a:gd name="T77" fmla="*/ 63 h 141"/>
                <a:gd name="T78" fmla="*/ 460 w 466"/>
                <a:gd name="T79" fmla="*/ 56 h 141"/>
                <a:gd name="T80" fmla="*/ 455 w 466"/>
                <a:gd name="T81" fmla="*/ 50 h 141"/>
                <a:gd name="T82" fmla="*/ 448 w 466"/>
                <a:gd name="T83" fmla="*/ 43 h 141"/>
                <a:gd name="T84" fmla="*/ 438 w 466"/>
                <a:gd name="T85" fmla="*/ 37 h 141"/>
                <a:gd name="T86" fmla="*/ 426 w 466"/>
                <a:gd name="T87" fmla="*/ 31 h 141"/>
                <a:gd name="T88" fmla="*/ 413 w 466"/>
                <a:gd name="T89" fmla="*/ 26 h 141"/>
                <a:gd name="T90" fmla="*/ 397 w 466"/>
                <a:gd name="T91" fmla="*/ 20 h 141"/>
                <a:gd name="T92" fmla="*/ 380 w 466"/>
                <a:gd name="T93" fmla="*/ 16 h 141"/>
                <a:gd name="T94" fmla="*/ 343 w 466"/>
                <a:gd name="T95" fmla="*/ 9 h 141"/>
                <a:gd name="T96" fmla="*/ 302 w 466"/>
                <a:gd name="T97" fmla="*/ 3 h 141"/>
                <a:gd name="T98" fmla="*/ 256 w 466"/>
                <a:gd name="T99" fmla="*/ 0 h 14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6"/>
                <a:gd name="T151" fmla="*/ 0 h 141"/>
                <a:gd name="T152" fmla="*/ 466 w 466"/>
                <a:gd name="T153" fmla="*/ 141 h 14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6" h="141">
                  <a:moveTo>
                    <a:pt x="233" y="0"/>
                  </a:moveTo>
                  <a:lnTo>
                    <a:pt x="209" y="0"/>
                  </a:lnTo>
                  <a:lnTo>
                    <a:pt x="186" y="1"/>
                  </a:lnTo>
                  <a:lnTo>
                    <a:pt x="163" y="3"/>
                  </a:lnTo>
                  <a:lnTo>
                    <a:pt x="141" y="6"/>
                  </a:lnTo>
                  <a:lnTo>
                    <a:pt x="121" y="9"/>
                  </a:lnTo>
                  <a:lnTo>
                    <a:pt x="101" y="11"/>
                  </a:lnTo>
                  <a:lnTo>
                    <a:pt x="84" y="16"/>
                  </a:lnTo>
                  <a:lnTo>
                    <a:pt x="75" y="19"/>
                  </a:lnTo>
                  <a:lnTo>
                    <a:pt x="67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5" y="28"/>
                  </a:lnTo>
                  <a:lnTo>
                    <a:pt x="38" y="31"/>
                  </a:lnTo>
                  <a:lnTo>
                    <a:pt x="33" y="34"/>
                  </a:lnTo>
                  <a:lnTo>
                    <a:pt x="27" y="37"/>
                  </a:lnTo>
                  <a:lnTo>
                    <a:pt x="23" y="40"/>
                  </a:lnTo>
                  <a:lnTo>
                    <a:pt x="17" y="43"/>
                  </a:lnTo>
                  <a:lnTo>
                    <a:pt x="12" y="46"/>
                  </a:lnTo>
                  <a:lnTo>
                    <a:pt x="10" y="50"/>
                  </a:lnTo>
                  <a:lnTo>
                    <a:pt x="7" y="53"/>
                  </a:lnTo>
                  <a:lnTo>
                    <a:pt x="4" y="56"/>
                  </a:lnTo>
                  <a:lnTo>
                    <a:pt x="1" y="60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7"/>
                  </a:lnTo>
                  <a:lnTo>
                    <a:pt x="1" y="81"/>
                  </a:lnTo>
                  <a:lnTo>
                    <a:pt x="4" y="84"/>
                  </a:lnTo>
                  <a:lnTo>
                    <a:pt x="7" y="88"/>
                  </a:lnTo>
                  <a:lnTo>
                    <a:pt x="10" y="91"/>
                  </a:lnTo>
                  <a:lnTo>
                    <a:pt x="12" y="94"/>
                  </a:lnTo>
                  <a:lnTo>
                    <a:pt x="17" y="98"/>
                  </a:lnTo>
                  <a:lnTo>
                    <a:pt x="23" y="101"/>
                  </a:lnTo>
                  <a:lnTo>
                    <a:pt x="27" y="104"/>
                  </a:lnTo>
                  <a:lnTo>
                    <a:pt x="33" y="107"/>
                  </a:lnTo>
                  <a:lnTo>
                    <a:pt x="38" y="110"/>
                  </a:lnTo>
                  <a:lnTo>
                    <a:pt x="45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7" y="120"/>
                  </a:lnTo>
                  <a:lnTo>
                    <a:pt x="75" y="123"/>
                  </a:lnTo>
                  <a:lnTo>
                    <a:pt x="84" y="126"/>
                  </a:lnTo>
                  <a:lnTo>
                    <a:pt x="101" y="130"/>
                  </a:lnTo>
                  <a:lnTo>
                    <a:pt x="121" y="133"/>
                  </a:lnTo>
                  <a:lnTo>
                    <a:pt x="141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1"/>
                  </a:lnTo>
                  <a:lnTo>
                    <a:pt x="233" y="141"/>
                  </a:lnTo>
                  <a:lnTo>
                    <a:pt x="256" y="141"/>
                  </a:lnTo>
                  <a:lnTo>
                    <a:pt x="280" y="140"/>
                  </a:lnTo>
                  <a:lnTo>
                    <a:pt x="302" y="138"/>
                  </a:lnTo>
                  <a:lnTo>
                    <a:pt x="323" y="136"/>
                  </a:lnTo>
                  <a:lnTo>
                    <a:pt x="343" y="133"/>
                  </a:lnTo>
                  <a:lnTo>
                    <a:pt x="363" y="130"/>
                  </a:lnTo>
                  <a:lnTo>
                    <a:pt x="380" y="126"/>
                  </a:lnTo>
                  <a:lnTo>
                    <a:pt x="389" y="123"/>
                  </a:lnTo>
                  <a:lnTo>
                    <a:pt x="397" y="120"/>
                  </a:lnTo>
                  <a:lnTo>
                    <a:pt x="405" y="118"/>
                  </a:lnTo>
                  <a:lnTo>
                    <a:pt x="413" y="116"/>
                  </a:lnTo>
                  <a:lnTo>
                    <a:pt x="419" y="113"/>
                  </a:lnTo>
                  <a:lnTo>
                    <a:pt x="426" y="110"/>
                  </a:lnTo>
                  <a:lnTo>
                    <a:pt x="432" y="107"/>
                  </a:lnTo>
                  <a:lnTo>
                    <a:pt x="438" y="104"/>
                  </a:lnTo>
                  <a:lnTo>
                    <a:pt x="443" y="101"/>
                  </a:lnTo>
                  <a:lnTo>
                    <a:pt x="448" y="98"/>
                  </a:lnTo>
                  <a:lnTo>
                    <a:pt x="452" y="94"/>
                  </a:lnTo>
                  <a:lnTo>
                    <a:pt x="455" y="91"/>
                  </a:lnTo>
                  <a:lnTo>
                    <a:pt x="459" y="88"/>
                  </a:lnTo>
                  <a:lnTo>
                    <a:pt x="460" y="84"/>
                  </a:lnTo>
                  <a:lnTo>
                    <a:pt x="463" y="81"/>
                  </a:lnTo>
                  <a:lnTo>
                    <a:pt x="465" y="77"/>
                  </a:lnTo>
                  <a:lnTo>
                    <a:pt x="466" y="74"/>
                  </a:lnTo>
                  <a:lnTo>
                    <a:pt x="466" y="70"/>
                  </a:lnTo>
                  <a:lnTo>
                    <a:pt x="466" y="67"/>
                  </a:lnTo>
                  <a:lnTo>
                    <a:pt x="465" y="63"/>
                  </a:lnTo>
                  <a:lnTo>
                    <a:pt x="463" y="60"/>
                  </a:lnTo>
                  <a:lnTo>
                    <a:pt x="460" y="56"/>
                  </a:lnTo>
                  <a:lnTo>
                    <a:pt x="459" y="53"/>
                  </a:lnTo>
                  <a:lnTo>
                    <a:pt x="455" y="50"/>
                  </a:lnTo>
                  <a:lnTo>
                    <a:pt x="452" y="46"/>
                  </a:lnTo>
                  <a:lnTo>
                    <a:pt x="448" y="43"/>
                  </a:lnTo>
                  <a:lnTo>
                    <a:pt x="443" y="40"/>
                  </a:lnTo>
                  <a:lnTo>
                    <a:pt x="438" y="37"/>
                  </a:lnTo>
                  <a:lnTo>
                    <a:pt x="432" y="34"/>
                  </a:lnTo>
                  <a:lnTo>
                    <a:pt x="426" y="31"/>
                  </a:lnTo>
                  <a:lnTo>
                    <a:pt x="419" y="28"/>
                  </a:lnTo>
                  <a:lnTo>
                    <a:pt x="413" y="26"/>
                  </a:lnTo>
                  <a:lnTo>
                    <a:pt x="405" y="23"/>
                  </a:lnTo>
                  <a:lnTo>
                    <a:pt x="397" y="20"/>
                  </a:lnTo>
                  <a:lnTo>
                    <a:pt x="389" y="19"/>
                  </a:lnTo>
                  <a:lnTo>
                    <a:pt x="380" y="16"/>
                  </a:lnTo>
                  <a:lnTo>
                    <a:pt x="363" y="11"/>
                  </a:lnTo>
                  <a:lnTo>
                    <a:pt x="343" y="9"/>
                  </a:lnTo>
                  <a:lnTo>
                    <a:pt x="323" y="6"/>
                  </a:lnTo>
                  <a:lnTo>
                    <a:pt x="302" y="3"/>
                  </a:lnTo>
                  <a:lnTo>
                    <a:pt x="280" y="1"/>
                  </a:lnTo>
                  <a:lnTo>
                    <a:pt x="256" y="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9" name="Freeform 22"/>
            <p:cNvSpPr>
              <a:spLocks/>
            </p:cNvSpPr>
            <p:nvPr/>
          </p:nvSpPr>
          <p:spPr bwMode="auto">
            <a:xfrm>
              <a:off x="1546" y="3510"/>
              <a:ext cx="466" cy="141"/>
            </a:xfrm>
            <a:custGeom>
              <a:avLst/>
              <a:gdLst>
                <a:gd name="T0" fmla="*/ 209 w 466"/>
                <a:gd name="T1" fmla="*/ 0 h 141"/>
                <a:gd name="T2" fmla="*/ 163 w 466"/>
                <a:gd name="T3" fmla="*/ 3 h 141"/>
                <a:gd name="T4" fmla="*/ 121 w 466"/>
                <a:gd name="T5" fmla="*/ 9 h 141"/>
                <a:gd name="T6" fmla="*/ 84 w 466"/>
                <a:gd name="T7" fmla="*/ 16 h 141"/>
                <a:gd name="T8" fmla="*/ 67 w 466"/>
                <a:gd name="T9" fmla="*/ 20 h 141"/>
                <a:gd name="T10" fmla="*/ 53 w 466"/>
                <a:gd name="T11" fmla="*/ 26 h 141"/>
                <a:gd name="T12" fmla="*/ 38 w 466"/>
                <a:gd name="T13" fmla="*/ 31 h 141"/>
                <a:gd name="T14" fmla="*/ 27 w 466"/>
                <a:gd name="T15" fmla="*/ 37 h 141"/>
                <a:gd name="T16" fmla="*/ 17 w 466"/>
                <a:gd name="T17" fmla="*/ 43 h 141"/>
                <a:gd name="T18" fmla="*/ 10 w 466"/>
                <a:gd name="T19" fmla="*/ 50 h 141"/>
                <a:gd name="T20" fmla="*/ 4 w 466"/>
                <a:gd name="T21" fmla="*/ 56 h 141"/>
                <a:gd name="T22" fmla="*/ 0 w 466"/>
                <a:gd name="T23" fmla="*/ 63 h 141"/>
                <a:gd name="T24" fmla="*/ 0 w 466"/>
                <a:gd name="T25" fmla="*/ 70 h 141"/>
                <a:gd name="T26" fmla="*/ 0 w 466"/>
                <a:gd name="T27" fmla="*/ 77 h 141"/>
                <a:gd name="T28" fmla="*/ 4 w 466"/>
                <a:gd name="T29" fmla="*/ 84 h 141"/>
                <a:gd name="T30" fmla="*/ 10 w 466"/>
                <a:gd name="T31" fmla="*/ 91 h 141"/>
                <a:gd name="T32" fmla="*/ 17 w 466"/>
                <a:gd name="T33" fmla="*/ 98 h 141"/>
                <a:gd name="T34" fmla="*/ 27 w 466"/>
                <a:gd name="T35" fmla="*/ 104 h 141"/>
                <a:gd name="T36" fmla="*/ 38 w 466"/>
                <a:gd name="T37" fmla="*/ 110 h 141"/>
                <a:gd name="T38" fmla="*/ 53 w 466"/>
                <a:gd name="T39" fmla="*/ 116 h 141"/>
                <a:gd name="T40" fmla="*/ 67 w 466"/>
                <a:gd name="T41" fmla="*/ 120 h 141"/>
                <a:gd name="T42" fmla="*/ 84 w 466"/>
                <a:gd name="T43" fmla="*/ 126 h 141"/>
                <a:gd name="T44" fmla="*/ 121 w 466"/>
                <a:gd name="T45" fmla="*/ 133 h 141"/>
                <a:gd name="T46" fmla="*/ 163 w 466"/>
                <a:gd name="T47" fmla="*/ 138 h 141"/>
                <a:gd name="T48" fmla="*/ 209 w 466"/>
                <a:gd name="T49" fmla="*/ 141 h 141"/>
                <a:gd name="T50" fmla="*/ 256 w 466"/>
                <a:gd name="T51" fmla="*/ 141 h 141"/>
                <a:gd name="T52" fmla="*/ 302 w 466"/>
                <a:gd name="T53" fmla="*/ 138 h 141"/>
                <a:gd name="T54" fmla="*/ 343 w 466"/>
                <a:gd name="T55" fmla="*/ 133 h 141"/>
                <a:gd name="T56" fmla="*/ 380 w 466"/>
                <a:gd name="T57" fmla="*/ 126 h 141"/>
                <a:gd name="T58" fmla="*/ 397 w 466"/>
                <a:gd name="T59" fmla="*/ 120 h 141"/>
                <a:gd name="T60" fmla="*/ 413 w 466"/>
                <a:gd name="T61" fmla="*/ 116 h 141"/>
                <a:gd name="T62" fmla="*/ 426 w 466"/>
                <a:gd name="T63" fmla="*/ 110 h 141"/>
                <a:gd name="T64" fmla="*/ 438 w 466"/>
                <a:gd name="T65" fmla="*/ 104 h 141"/>
                <a:gd name="T66" fmla="*/ 448 w 466"/>
                <a:gd name="T67" fmla="*/ 98 h 141"/>
                <a:gd name="T68" fmla="*/ 455 w 466"/>
                <a:gd name="T69" fmla="*/ 91 h 141"/>
                <a:gd name="T70" fmla="*/ 460 w 466"/>
                <a:gd name="T71" fmla="*/ 84 h 141"/>
                <a:gd name="T72" fmla="*/ 465 w 466"/>
                <a:gd name="T73" fmla="*/ 77 h 141"/>
                <a:gd name="T74" fmla="*/ 466 w 466"/>
                <a:gd name="T75" fmla="*/ 70 h 141"/>
                <a:gd name="T76" fmla="*/ 465 w 466"/>
                <a:gd name="T77" fmla="*/ 63 h 141"/>
                <a:gd name="T78" fmla="*/ 460 w 466"/>
                <a:gd name="T79" fmla="*/ 56 h 141"/>
                <a:gd name="T80" fmla="*/ 455 w 466"/>
                <a:gd name="T81" fmla="*/ 50 h 141"/>
                <a:gd name="T82" fmla="*/ 448 w 466"/>
                <a:gd name="T83" fmla="*/ 43 h 141"/>
                <a:gd name="T84" fmla="*/ 438 w 466"/>
                <a:gd name="T85" fmla="*/ 37 h 141"/>
                <a:gd name="T86" fmla="*/ 426 w 466"/>
                <a:gd name="T87" fmla="*/ 31 h 141"/>
                <a:gd name="T88" fmla="*/ 413 w 466"/>
                <a:gd name="T89" fmla="*/ 26 h 141"/>
                <a:gd name="T90" fmla="*/ 397 w 466"/>
                <a:gd name="T91" fmla="*/ 20 h 141"/>
                <a:gd name="T92" fmla="*/ 380 w 466"/>
                <a:gd name="T93" fmla="*/ 16 h 141"/>
                <a:gd name="T94" fmla="*/ 343 w 466"/>
                <a:gd name="T95" fmla="*/ 9 h 141"/>
                <a:gd name="T96" fmla="*/ 302 w 466"/>
                <a:gd name="T97" fmla="*/ 3 h 141"/>
                <a:gd name="T98" fmla="*/ 256 w 466"/>
                <a:gd name="T99" fmla="*/ 0 h 14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6"/>
                <a:gd name="T151" fmla="*/ 0 h 141"/>
                <a:gd name="T152" fmla="*/ 466 w 466"/>
                <a:gd name="T153" fmla="*/ 141 h 14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6" h="141">
                  <a:moveTo>
                    <a:pt x="233" y="0"/>
                  </a:moveTo>
                  <a:lnTo>
                    <a:pt x="209" y="0"/>
                  </a:lnTo>
                  <a:lnTo>
                    <a:pt x="186" y="1"/>
                  </a:lnTo>
                  <a:lnTo>
                    <a:pt x="163" y="3"/>
                  </a:lnTo>
                  <a:lnTo>
                    <a:pt x="141" y="6"/>
                  </a:lnTo>
                  <a:lnTo>
                    <a:pt x="121" y="9"/>
                  </a:lnTo>
                  <a:lnTo>
                    <a:pt x="101" y="11"/>
                  </a:lnTo>
                  <a:lnTo>
                    <a:pt x="84" y="16"/>
                  </a:lnTo>
                  <a:lnTo>
                    <a:pt x="75" y="19"/>
                  </a:lnTo>
                  <a:lnTo>
                    <a:pt x="67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5" y="28"/>
                  </a:lnTo>
                  <a:lnTo>
                    <a:pt x="38" y="31"/>
                  </a:lnTo>
                  <a:lnTo>
                    <a:pt x="33" y="34"/>
                  </a:lnTo>
                  <a:lnTo>
                    <a:pt x="27" y="37"/>
                  </a:lnTo>
                  <a:lnTo>
                    <a:pt x="23" y="40"/>
                  </a:lnTo>
                  <a:lnTo>
                    <a:pt x="17" y="43"/>
                  </a:lnTo>
                  <a:lnTo>
                    <a:pt x="12" y="46"/>
                  </a:lnTo>
                  <a:lnTo>
                    <a:pt x="10" y="50"/>
                  </a:lnTo>
                  <a:lnTo>
                    <a:pt x="7" y="53"/>
                  </a:lnTo>
                  <a:lnTo>
                    <a:pt x="4" y="56"/>
                  </a:lnTo>
                  <a:lnTo>
                    <a:pt x="1" y="60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7"/>
                  </a:lnTo>
                  <a:lnTo>
                    <a:pt x="1" y="81"/>
                  </a:lnTo>
                  <a:lnTo>
                    <a:pt x="4" y="84"/>
                  </a:lnTo>
                  <a:lnTo>
                    <a:pt x="7" y="88"/>
                  </a:lnTo>
                  <a:lnTo>
                    <a:pt x="10" y="91"/>
                  </a:lnTo>
                  <a:lnTo>
                    <a:pt x="12" y="94"/>
                  </a:lnTo>
                  <a:lnTo>
                    <a:pt x="17" y="98"/>
                  </a:lnTo>
                  <a:lnTo>
                    <a:pt x="23" y="101"/>
                  </a:lnTo>
                  <a:lnTo>
                    <a:pt x="27" y="104"/>
                  </a:lnTo>
                  <a:lnTo>
                    <a:pt x="33" y="107"/>
                  </a:lnTo>
                  <a:lnTo>
                    <a:pt x="38" y="110"/>
                  </a:lnTo>
                  <a:lnTo>
                    <a:pt x="45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7" y="120"/>
                  </a:lnTo>
                  <a:lnTo>
                    <a:pt x="75" y="123"/>
                  </a:lnTo>
                  <a:lnTo>
                    <a:pt x="84" y="126"/>
                  </a:lnTo>
                  <a:lnTo>
                    <a:pt x="101" y="130"/>
                  </a:lnTo>
                  <a:lnTo>
                    <a:pt x="121" y="133"/>
                  </a:lnTo>
                  <a:lnTo>
                    <a:pt x="141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1"/>
                  </a:lnTo>
                  <a:lnTo>
                    <a:pt x="233" y="141"/>
                  </a:lnTo>
                  <a:lnTo>
                    <a:pt x="256" y="141"/>
                  </a:lnTo>
                  <a:lnTo>
                    <a:pt x="280" y="140"/>
                  </a:lnTo>
                  <a:lnTo>
                    <a:pt x="302" y="138"/>
                  </a:lnTo>
                  <a:lnTo>
                    <a:pt x="323" y="136"/>
                  </a:lnTo>
                  <a:lnTo>
                    <a:pt x="343" y="133"/>
                  </a:lnTo>
                  <a:lnTo>
                    <a:pt x="363" y="130"/>
                  </a:lnTo>
                  <a:lnTo>
                    <a:pt x="380" y="126"/>
                  </a:lnTo>
                  <a:lnTo>
                    <a:pt x="389" y="123"/>
                  </a:lnTo>
                  <a:lnTo>
                    <a:pt x="397" y="120"/>
                  </a:lnTo>
                  <a:lnTo>
                    <a:pt x="405" y="118"/>
                  </a:lnTo>
                  <a:lnTo>
                    <a:pt x="413" y="116"/>
                  </a:lnTo>
                  <a:lnTo>
                    <a:pt x="419" y="113"/>
                  </a:lnTo>
                  <a:lnTo>
                    <a:pt x="426" y="110"/>
                  </a:lnTo>
                  <a:lnTo>
                    <a:pt x="432" y="107"/>
                  </a:lnTo>
                  <a:lnTo>
                    <a:pt x="438" y="104"/>
                  </a:lnTo>
                  <a:lnTo>
                    <a:pt x="443" y="101"/>
                  </a:lnTo>
                  <a:lnTo>
                    <a:pt x="448" y="98"/>
                  </a:lnTo>
                  <a:lnTo>
                    <a:pt x="452" y="94"/>
                  </a:lnTo>
                  <a:lnTo>
                    <a:pt x="455" y="91"/>
                  </a:lnTo>
                  <a:lnTo>
                    <a:pt x="459" y="88"/>
                  </a:lnTo>
                  <a:lnTo>
                    <a:pt x="460" y="84"/>
                  </a:lnTo>
                  <a:lnTo>
                    <a:pt x="463" y="81"/>
                  </a:lnTo>
                  <a:lnTo>
                    <a:pt x="465" y="77"/>
                  </a:lnTo>
                  <a:lnTo>
                    <a:pt x="466" y="74"/>
                  </a:lnTo>
                  <a:lnTo>
                    <a:pt x="466" y="70"/>
                  </a:lnTo>
                  <a:lnTo>
                    <a:pt x="466" y="67"/>
                  </a:lnTo>
                  <a:lnTo>
                    <a:pt x="465" y="63"/>
                  </a:lnTo>
                  <a:lnTo>
                    <a:pt x="463" y="60"/>
                  </a:lnTo>
                  <a:lnTo>
                    <a:pt x="460" y="56"/>
                  </a:lnTo>
                  <a:lnTo>
                    <a:pt x="459" y="53"/>
                  </a:lnTo>
                  <a:lnTo>
                    <a:pt x="455" y="50"/>
                  </a:lnTo>
                  <a:lnTo>
                    <a:pt x="452" y="46"/>
                  </a:lnTo>
                  <a:lnTo>
                    <a:pt x="448" y="43"/>
                  </a:lnTo>
                  <a:lnTo>
                    <a:pt x="443" y="40"/>
                  </a:lnTo>
                  <a:lnTo>
                    <a:pt x="438" y="37"/>
                  </a:lnTo>
                  <a:lnTo>
                    <a:pt x="432" y="34"/>
                  </a:lnTo>
                  <a:lnTo>
                    <a:pt x="426" y="31"/>
                  </a:lnTo>
                  <a:lnTo>
                    <a:pt x="419" y="28"/>
                  </a:lnTo>
                  <a:lnTo>
                    <a:pt x="413" y="26"/>
                  </a:lnTo>
                  <a:lnTo>
                    <a:pt x="405" y="23"/>
                  </a:lnTo>
                  <a:lnTo>
                    <a:pt x="397" y="20"/>
                  </a:lnTo>
                  <a:lnTo>
                    <a:pt x="389" y="19"/>
                  </a:lnTo>
                  <a:lnTo>
                    <a:pt x="380" y="16"/>
                  </a:lnTo>
                  <a:lnTo>
                    <a:pt x="363" y="11"/>
                  </a:lnTo>
                  <a:lnTo>
                    <a:pt x="343" y="9"/>
                  </a:lnTo>
                  <a:lnTo>
                    <a:pt x="323" y="6"/>
                  </a:lnTo>
                  <a:lnTo>
                    <a:pt x="302" y="3"/>
                  </a:lnTo>
                  <a:lnTo>
                    <a:pt x="280" y="1"/>
                  </a:lnTo>
                  <a:lnTo>
                    <a:pt x="256" y="0"/>
                  </a:lnTo>
                  <a:lnTo>
                    <a:pt x="233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0" name="Line 23"/>
            <p:cNvSpPr>
              <a:spLocks noChangeShapeType="1"/>
            </p:cNvSpPr>
            <p:nvPr/>
          </p:nvSpPr>
          <p:spPr bwMode="auto">
            <a:xfrm flipV="1">
              <a:off x="1657" y="3541"/>
              <a:ext cx="83" cy="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1" name="Line 24"/>
            <p:cNvSpPr>
              <a:spLocks noChangeShapeType="1"/>
            </p:cNvSpPr>
            <p:nvPr/>
          </p:nvSpPr>
          <p:spPr bwMode="auto">
            <a:xfrm>
              <a:off x="1816" y="3624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2" name="Line 25"/>
            <p:cNvSpPr>
              <a:spLocks noChangeShapeType="1"/>
            </p:cNvSpPr>
            <p:nvPr/>
          </p:nvSpPr>
          <p:spPr bwMode="auto">
            <a:xfrm>
              <a:off x="1733" y="3543"/>
              <a:ext cx="87" cy="8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3" name="Line 26"/>
            <p:cNvSpPr>
              <a:spLocks noChangeShapeType="1"/>
            </p:cNvSpPr>
            <p:nvPr/>
          </p:nvSpPr>
          <p:spPr bwMode="auto">
            <a:xfrm>
              <a:off x="1657" y="3621"/>
              <a:ext cx="83" cy="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4" name="Line 27"/>
            <p:cNvSpPr>
              <a:spLocks noChangeShapeType="1"/>
            </p:cNvSpPr>
            <p:nvPr/>
          </p:nvSpPr>
          <p:spPr bwMode="auto">
            <a:xfrm>
              <a:off x="1816" y="3540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5" name="Line 28"/>
            <p:cNvSpPr>
              <a:spLocks noChangeShapeType="1"/>
            </p:cNvSpPr>
            <p:nvPr/>
          </p:nvSpPr>
          <p:spPr bwMode="auto">
            <a:xfrm flipV="1">
              <a:off x="1733" y="3540"/>
              <a:ext cx="87" cy="8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6" name="Rectangle 29"/>
            <p:cNvSpPr>
              <a:spLocks noChangeArrowheads="1"/>
            </p:cNvSpPr>
            <p:nvPr/>
          </p:nvSpPr>
          <p:spPr bwMode="auto">
            <a:xfrm>
              <a:off x="1471" y="3433"/>
              <a:ext cx="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FF0000"/>
                  </a:solidFill>
                  <a:ea typeface="ＭＳ Ｐゴシック" charset="0"/>
                </a:rPr>
                <a:t> 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7" name="Rectangle 30"/>
            <p:cNvSpPr>
              <a:spLocks noChangeArrowheads="1"/>
            </p:cNvSpPr>
            <p:nvPr/>
          </p:nvSpPr>
          <p:spPr bwMode="auto">
            <a:xfrm>
              <a:off x="1770" y="3723"/>
              <a:ext cx="8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>
                  <a:solidFill>
                    <a:srgbClr val="000000"/>
                  </a:solidFill>
                  <a:ea typeface="宋体" charset="0"/>
                  <a:cs typeface="宋体" charset="0"/>
                </a:rPr>
                <a:t>b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58" name="Rectangle 31"/>
            <p:cNvSpPr>
              <a:spLocks noChangeArrowheads="1"/>
            </p:cNvSpPr>
            <p:nvPr/>
          </p:nvSpPr>
          <p:spPr bwMode="auto">
            <a:xfrm>
              <a:off x="1925" y="3750"/>
              <a:ext cx="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FF0000"/>
                  </a:solidFill>
                  <a:ea typeface="ＭＳ Ｐゴシック" charset="0"/>
                </a:rPr>
                <a:t> 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09" name="Group 32"/>
          <p:cNvGrpSpPr>
            <a:grpSpLocks/>
          </p:cNvGrpSpPr>
          <p:nvPr/>
        </p:nvGrpSpPr>
        <p:grpSpPr bwMode="auto">
          <a:xfrm>
            <a:off x="1047750" y="4652963"/>
            <a:ext cx="749300" cy="576262"/>
            <a:chOff x="660" y="3201"/>
            <a:chExt cx="472" cy="363"/>
          </a:xfrm>
        </p:grpSpPr>
        <p:sp>
          <p:nvSpPr>
            <p:cNvPr id="15528" name="Freeform 33"/>
            <p:cNvSpPr>
              <a:spLocks/>
            </p:cNvSpPr>
            <p:nvPr/>
          </p:nvSpPr>
          <p:spPr bwMode="auto">
            <a:xfrm>
              <a:off x="664" y="3443"/>
              <a:ext cx="467" cy="121"/>
            </a:xfrm>
            <a:custGeom>
              <a:avLst/>
              <a:gdLst>
                <a:gd name="T0" fmla="*/ 209 w 467"/>
                <a:gd name="T1" fmla="*/ 0 h 121"/>
                <a:gd name="T2" fmla="*/ 163 w 467"/>
                <a:gd name="T3" fmla="*/ 3 h 121"/>
                <a:gd name="T4" fmla="*/ 122 w 467"/>
                <a:gd name="T5" fmla="*/ 7 h 121"/>
                <a:gd name="T6" fmla="*/ 84 w 467"/>
                <a:gd name="T7" fmla="*/ 13 h 121"/>
                <a:gd name="T8" fmla="*/ 69 w 467"/>
                <a:gd name="T9" fmla="*/ 17 h 121"/>
                <a:gd name="T10" fmla="*/ 53 w 467"/>
                <a:gd name="T11" fmla="*/ 22 h 121"/>
                <a:gd name="T12" fmla="*/ 40 w 467"/>
                <a:gd name="T13" fmla="*/ 26 h 121"/>
                <a:gd name="T14" fmla="*/ 27 w 467"/>
                <a:gd name="T15" fmla="*/ 32 h 121"/>
                <a:gd name="T16" fmla="*/ 19 w 467"/>
                <a:gd name="T17" fmla="*/ 37 h 121"/>
                <a:gd name="T18" fmla="*/ 10 w 467"/>
                <a:gd name="T19" fmla="*/ 43 h 121"/>
                <a:gd name="T20" fmla="*/ 4 w 467"/>
                <a:gd name="T21" fmla="*/ 49 h 121"/>
                <a:gd name="T22" fmla="*/ 1 w 467"/>
                <a:gd name="T23" fmla="*/ 54 h 121"/>
                <a:gd name="T24" fmla="*/ 0 w 467"/>
                <a:gd name="T25" fmla="*/ 60 h 121"/>
                <a:gd name="T26" fmla="*/ 1 w 467"/>
                <a:gd name="T27" fmla="*/ 67 h 121"/>
                <a:gd name="T28" fmla="*/ 4 w 467"/>
                <a:gd name="T29" fmla="*/ 73 h 121"/>
                <a:gd name="T30" fmla="*/ 10 w 467"/>
                <a:gd name="T31" fmla="*/ 79 h 121"/>
                <a:gd name="T32" fmla="*/ 19 w 467"/>
                <a:gd name="T33" fmla="*/ 84 h 121"/>
                <a:gd name="T34" fmla="*/ 27 w 467"/>
                <a:gd name="T35" fmla="*/ 90 h 121"/>
                <a:gd name="T36" fmla="*/ 40 w 467"/>
                <a:gd name="T37" fmla="*/ 94 h 121"/>
                <a:gd name="T38" fmla="*/ 53 w 467"/>
                <a:gd name="T39" fmla="*/ 100 h 121"/>
                <a:gd name="T40" fmla="*/ 69 w 467"/>
                <a:gd name="T41" fmla="*/ 104 h 121"/>
                <a:gd name="T42" fmla="*/ 84 w 467"/>
                <a:gd name="T43" fmla="*/ 107 h 121"/>
                <a:gd name="T44" fmla="*/ 122 w 467"/>
                <a:gd name="T45" fmla="*/ 114 h 121"/>
                <a:gd name="T46" fmla="*/ 163 w 467"/>
                <a:gd name="T47" fmla="*/ 119 h 121"/>
                <a:gd name="T48" fmla="*/ 209 w 467"/>
                <a:gd name="T49" fmla="*/ 121 h 121"/>
                <a:gd name="T50" fmla="*/ 258 w 467"/>
                <a:gd name="T51" fmla="*/ 121 h 121"/>
                <a:gd name="T52" fmla="*/ 302 w 467"/>
                <a:gd name="T53" fmla="*/ 119 h 121"/>
                <a:gd name="T54" fmla="*/ 345 w 467"/>
                <a:gd name="T55" fmla="*/ 114 h 121"/>
                <a:gd name="T56" fmla="*/ 382 w 467"/>
                <a:gd name="T57" fmla="*/ 107 h 121"/>
                <a:gd name="T58" fmla="*/ 398 w 467"/>
                <a:gd name="T59" fmla="*/ 104 h 121"/>
                <a:gd name="T60" fmla="*/ 414 w 467"/>
                <a:gd name="T61" fmla="*/ 100 h 121"/>
                <a:gd name="T62" fmla="*/ 426 w 467"/>
                <a:gd name="T63" fmla="*/ 94 h 121"/>
                <a:gd name="T64" fmla="*/ 438 w 467"/>
                <a:gd name="T65" fmla="*/ 90 h 121"/>
                <a:gd name="T66" fmla="*/ 448 w 467"/>
                <a:gd name="T67" fmla="*/ 84 h 121"/>
                <a:gd name="T68" fmla="*/ 457 w 467"/>
                <a:gd name="T69" fmla="*/ 79 h 121"/>
                <a:gd name="T70" fmla="*/ 462 w 467"/>
                <a:gd name="T71" fmla="*/ 73 h 121"/>
                <a:gd name="T72" fmla="*/ 465 w 467"/>
                <a:gd name="T73" fmla="*/ 67 h 121"/>
                <a:gd name="T74" fmla="*/ 467 w 467"/>
                <a:gd name="T75" fmla="*/ 60 h 121"/>
                <a:gd name="T76" fmla="*/ 465 w 467"/>
                <a:gd name="T77" fmla="*/ 54 h 121"/>
                <a:gd name="T78" fmla="*/ 462 w 467"/>
                <a:gd name="T79" fmla="*/ 49 h 121"/>
                <a:gd name="T80" fmla="*/ 457 w 467"/>
                <a:gd name="T81" fmla="*/ 43 h 121"/>
                <a:gd name="T82" fmla="*/ 448 w 467"/>
                <a:gd name="T83" fmla="*/ 37 h 121"/>
                <a:gd name="T84" fmla="*/ 438 w 467"/>
                <a:gd name="T85" fmla="*/ 32 h 121"/>
                <a:gd name="T86" fmla="*/ 426 w 467"/>
                <a:gd name="T87" fmla="*/ 26 h 121"/>
                <a:gd name="T88" fmla="*/ 414 w 467"/>
                <a:gd name="T89" fmla="*/ 22 h 121"/>
                <a:gd name="T90" fmla="*/ 398 w 467"/>
                <a:gd name="T91" fmla="*/ 17 h 121"/>
                <a:gd name="T92" fmla="*/ 382 w 467"/>
                <a:gd name="T93" fmla="*/ 13 h 121"/>
                <a:gd name="T94" fmla="*/ 345 w 467"/>
                <a:gd name="T95" fmla="*/ 7 h 121"/>
                <a:gd name="T96" fmla="*/ 302 w 467"/>
                <a:gd name="T97" fmla="*/ 3 h 121"/>
                <a:gd name="T98" fmla="*/ 258 w 467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21"/>
                <a:gd name="T152" fmla="*/ 467 w 467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21">
                  <a:moveTo>
                    <a:pt x="233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4"/>
                  </a:lnTo>
                  <a:lnTo>
                    <a:pt x="122" y="7"/>
                  </a:lnTo>
                  <a:lnTo>
                    <a:pt x="103" y="10"/>
                  </a:lnTo>
                  <a:lnTo>
                    <a:pt x="84" y="13"/>
                  </a:lnTo>
                  <a:lnTo>
                    <a:pt x="76" y="16"/>
                  </a:lnTo>
                  <a:lnTo>
                    <a:pt x="69" y="17"/>
                  </a:lnTo>
                  <a:lnTo>
                    <a:pt x="60" y="20"/>
                  </a:lnTo>
                  <a:lnTo>
                    <a:pt x="53" y="22"/>
                  </a:lnTo>
                  <a:lnTo>
                    <a:pt x="46" y="24"/>
                  </a:lnTo>
                  <a:lnTo>
                    <a:pt x="40" y="26"/>
                  </a:lnTo>
                  <a:lnTo>
                    <a:pt x="33" y="29"/>
                  </a:lnTo>
                  <a:lnTo>
                    <a:pt x="27" y="32"/>
                  </a:lnTo>
                  <a:lnTo>
                    <a:pt x="23" y="34"/>
                  </a:lnTo>
                  <a:lnTo>
                    <a:pt x="19" y="37"/>
                  </a:lnTo>
                  <a:lnTo>
                    <a:pt x="14" y="40"/>
                  </a:lnTo>
                  <a:lnTo>
                    <a:pt x="10" y="43"/>
                  </a:lnTo>
                  <a:lnTo>
                    <a:pt x="7" y="46"/>
                  </a:lnTo>
                  <a:lnTo>
                    <a:pt x="4" y="49"/>
                  </a:lnTo>
                  <a:lnTo>
                    <a:pt x="3" y="51"/>
                  </a:lnTo>
                  <a:lnTo>
                    <a:pt x="1" y="54"/>
                  </a:lnTo>
                  <a:lnTo>
                    <a:pt x="0" y="57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1" y="67"/>
                  </a:lnTo>
                  <a:lnTo>
                    <a:pt x="3" y="70"/>
                  </a:lnTo>
                  <a:lnTo>
                    <a:pt x="4" y="73"/>
                  </a:lnTo>
                  <a:lnTo>
                    <a:pt x="7" y="76"/>
                  </a:lnTo>
                  <a:lnTo>
                    <a:pt x="10" y="79"/>
                  </a:lnTo>
                  <a:lnTo>
                    <a:pt x="14" y="81"/>
                  </a:lnTo>
                  <a:lnTo>
                    <a:pt x="19" y="84"/>
                  </a:lnTo>
                  <a:lnTo>
                    <a:pt x="23" y="87"/>
                  </a:lnTo>
                  <a:lnTo>
                    <a:pt x="27" y="90"/>
                  </a:lnTo>
                  <a:lnTo>
                    <a:pt x="33" y="93"/>
                  </a:lnTo>
                  <a:lnTo>
                    <a:pt x="40" y="94"/>
                  </a:lnTo>
                  <a:lnTo>
                    <a:pt x="46" y="97"/>
                  </a:lnTo>
                  <a:lnTo>
                    <a:pt x="53" y="100"/>
                  </a:lnTo>
                  <a:lnTo>
                    <a:pt x="60" y="101"/>
                  </a:lnTo>
                  <a:lnTo>
                    <a:pt x="69" y="104"/>
                  </a:lnTo>
                  <a:lnTo>
                    <a:pt x="76" y="106"/>
                  </a:lnTo>
                  <a:lnTo>
                    <a:pt x="84" y="107"/>
                  </a:lnTo>
                  <a:lnTo>
                    <a:pt x="103" y="111"/>
                  </a:lnTo>
                  <a:lnTo>
                    <a:pt x="122" y="114"/>
                  </a:lnTo>
                  <a:lnTo>
                    <a:pt x="142" y="117"/>
                  </a:lnTo>
                  <a:lnTo>
                    <a:pt x="163" y="119"/>
                  </a:lnTo>
                  <a:lnTo>
                    <a:pt x="186" y="120"/>
                  </a:lnTo>
                  <a:lnTo>
                    <a:pt x="209" y="121"/>
                  </a:lnTo>
                  <a:lnTo>
                    <a:pt x="233" y="121"/>
                  </a:lnTo>
                  <a:lnTo>
                    <a:pt x="258" y="121"/>
                  </a:lnTo>
                  <a:lnTo>
                    <a:pt x="281" y="120"/>
                  </a:lnTo>
                  <a:lnTo>
                    <a:pt x="302" y="119"/>
                  </a:lnTo>
                  <a:lnTo>
                    <a:pt x="323" y="117"/>
                  </a:lnTo>
                  <a:lnTo>
                    <a:pt x="345" y="114"/>
                  </a:lnTo>
                  <a:lnTo>
                    <a:pt x="364" y="111"/>
                  </a:lnTo>
                  <a:lnTo>
                    <a:pt x="382" y="107"/>
                  </a:lnTo>
                  <a:lnTo>
                    <a:pt x="391" y="106"/>
                  </a:lnTo>
                  <a:lnTo>
                    <a:pt x="398" y="104"/>
                  </a:lnTo>
                  <a:lnTo>
                    <a:pt x="406" y="101"/>
                  </a:lnTo>
                  <a:lnTo>
                    <a:pt x="414" y="100"/>
                  </a:lnTo>
                  <a:lnTo>
                    <a:pt x="421" y="97"/>
                  </a:lnTo>
                  <a:lnTo>
                    <a:pt x="426" y="94"/>
                  </a:lnTo>
                  <a:lnTo>
                    <a:pt x="432" y="93"/>
                  </a:lnTo>
                  <a:lnTo>
                    <a:pt x="438" y="90"/>
                  </a:lnTo>
                  <a:lnTo>
                    <a:pt x="444" y="87"/>
                  </a:lnTo>
                  <a:lnTo>
                    <a:pt x="448" y="84"/>
                  </a:lnTo>
                  <a:lnTo>
                    <a:pt x="452" y="81"/>
                  </a:lnTo>
                  <a:lnTo>
                    <a:pt x="457" y="79"/>
                  </a:lnTo>
                  <a:lnTo>
                    <a:pt x="459" y="76"/>
                  </a:lnTo>
                  <a:lnTo>
                    <a:pt x="462" y="73"/>
                  </a:lnTo>
                  <a:lnTo>
                    <a:pt x="464" y="70"/>
                  </a:lnTo>
                  <a:lnTo>
                    <a:pt x="465" y="67"/>
                  </a:lnTo>
                  <a:lnTo>
                    <a:pt x="467" y="64"/>
                  </a:lnTo>
                  <a:lnTo>
                    <a:pt x="467" y="60"/>
                  </a:lnTo>
                  <a:lnTo>
                    <a:pt x="467" y="57"/>
                  </a:lnTo>
                  <a:lnTo>
                    <a:pt x="465" y="54"/>
                  </a:lnTo>
                  <a:lnTo>
                    <a:pt x="464" y="51"/>
                  </a:lnTo>
                  <a:lnTo>
                    <a:pt x="462" y="49"/>
                  </a:lnTo>
                  <a:lnTo>
                    <a:pt x="459" y="46"/>
                  </a:lnTo>
                  <a:lnTo>
                    <a:pt x="457" y="43"/>
                  </a:lnTo>
                  <a:lnTo>
                    <a:pt x="452" y="40"/>
                  </a:lnTo>
                  <a:lnTo>
                    <a:pt x="448" y="37"/>
                  </a:lnTo>
                  <a:lnTo>
                    <a:pt x="444" y="34"/>
                  </a:lnTo>
                  <a:lnTo>
                    <a:pt x="438" y="32"/>
                  </a:lnTo>
                  <a:lnTo>
                    <a:pt x="432" y="29"/>
                  </a:lnTo>
                  <a:lnTo>
                    <a:pt x="426" y="26"/>
                  </a:lnTo>
                  <a:lnTo>
                    <a:pt x="421" y="24"/>
                  </a:lnTo>
                  <a:lnTo>
                    <a:pt x="414" y="22"/>
                  </a:lnTo>
                  <a:lnTo>
                    <a:pt x="406" y="20"/>
                  </a:lnTo>
                  <a:lnTo>
                    <a:pt x="398" y="17"/>
                  </a:lnTo>
                  <a:lnTo>
                    <a:pt x="391" y="16"/>
                  </a:lnTo>
                  <a:lnTo>
                    <a:pt x="382" y="13"/>
                  </a:lnTo>
                  <a:lnTo>
                    <a:pt x="364" y="10"/>
                  </a:lnTo>
                  <a:lnTo>
                    <a:pt x="345" y="7"/>
                  </a:lnTo>
                  <a:lnTo>
                    <a:pt x="323" y="4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8" y="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29" name="Freeform 34"/>
            <p:cNvSpPr>
              <a:spLocks/>
            </p:cNvSpPr>
            <p:nvPr/>
          </p:nvSpPr>
          <p:spPr bwMode="auto">
            <a:xfrm>
              <a:off x="664" y="3443"/>
              <a:ext cx="467" cy="121"/>
            </a:xfrm>
            <a:custGeom>
              <a:avLst/>
              <a:gdLst>
                <a:gd name="T0" fmla="*/ 209 w 467"/>
                <a:gd name="T1" fmla="*/ 0 h 121"/>
                <a:gd name="T2" fmla="*/ 163 w 467"/>
                <a:gd name="T3" fmla="*/ 3 h 121"/>
                <a:gd name="T4" fmla="*/ 122 w 467"/>
                <a:gd name="T5" fmla="*/ 7 h 121"/>
                <a:gd name="T6" fmla="*/ 84 w 467"/>
                <a:gd name="T7" fmla="*/ 13 h 121"/>
                <a:gd name="T8" fmla="*/ 69 w 467"/>
                <a:gd name="T9" fmla="*/ 17 h 121"/>
                <a:gd name="T10" fmla="*/ 53 w 467"/>
                <a:gd name="T11" fmla="*/ 22 h 121"/>
                <a:gd name="T12" fmla="*/ 40 w 467"/>
                <a:gd name="T13" fmla="*/ 26 h 121"/>
                <a:gd name="T14" fmla="*/ 27 w 467"/>
                <a:gd name="T15" fmla="*/ 32 h 121"/>
                <a:gd name="T16" fmla="*/ 19 w 467"/>
                <a:gd name="T17" fmla="*/ 37 h 121"/>
                <a:gd name="T18" fmla="*/ 10 w 467"/>
                <a:gd name="T19" fmla="*/ 43 h 121"/>
                <a:gd name="T20" fmla="*/ 4 w 467"/>
                <a:gd name="T21" fmla="*/ 49 h 121"/>
                <a:gd name="T22" fmla="*/ 1 w 467"/>
                <a:gd name="T23" fmla="*/ 54 h 121"/>
                <a:gd name="T24" fmla="*/ 0 w 467"/>
                <a:gd name="T25" fmla="*/ 60 h 121"/>
                <a:gd name="T26" fmla="*/ 1 w 467"/>
                <a:gd name="T27" fmla="*/ 67 h 121"/>
                <a:gd name="T28" fmla="*/ 4 w 467"/>
                <a:gd name="T29" fmla="*/ 73 h 121"/>
                <a:gd name="T30" fmla="*/ 10 w 467"/>
                <a:gd name="T31" fmla="*/ 79 h 121"/>
                <a:gd name="T32" fmla="*/ 19 w 467"/>
                <a:gd name="T33" fmla="*/ 84 h 121"/>
                <a:gd name="T34" fmla="*/ 27 w 467"/>
                <a:gd name="T35" fmla="*/ 90 h 121"/>
                <a:gd name="T36" fmla="*/ 40 w 467"/>
                <a:gd name="T37" fmla="*/ 94 h 121"/>
                <a:gd name="T38" fmla="*/ 53 w 467"/>
                <a:gd name="T39" fmla="*/ 100 h 121"/>
                <a:gd name="T40" fmla="*/ 69 w 467"/>
                <a:gd name="T41" fmla="*/ 104 h 121"/>
                <a:gd name="T42" fmla="*/ 84 w 467"/>
                <a:gd name="T43" fmla="*/ 107 h 121"/>
                <a:gd name="T44" fmla="*/ 122 w 467"/>
                <a:gd name="T45" fmla="*/ 114 h 121"/>
                <a:gd name="T46" fmla="*/ 163 w 467"/>
                <a:gd name="T47" fmla="*/ 119 h 121"/>
                <a:gd name="T48" fmla="*/ 209 w 467"/>
                <a:gd name="T49" fmla="*/ 121 h 121"/>
                <a:gd name="T50" fmla="*/ 258 w 467"/>
                <a:gd name="T51" fmla="*/ 121 h 121"/>
                <a:gd name="T52" fmla="*/ 302 w 467"/>
                <a:gd name="T53" fmla="*/ 119 h 121"/>
                <a:gd name="T54" fmla="*/ 345 w 467"/>
                <a:gd name="T55" fmla="*/ 114 h 121"/>
                <a:gd name="T56" fmla="*/ 382 w 467"/>
                <a:gd name="T57" fmla="*/ 107 h 121"/>
                <a:gd name="T58" fmla="*/ 398 w 467"/>
                <a:gd name="T59" fmla="*/ 104 h 121"/>
                <a:gd name="T60" fmla="*/ 414 w 467"/>
                <a:gd name="T61" fmla="*/ 100 h 121"/>
                <a:gd name="T62" fmla="*/ 426 w 467"/>
                <a:gd name="T63" fmla="*/ 94 h 121"/>
                <a:gd name="T64" fmla="*/ 438 w 467"/>
                <a:gd name="T65" fmla="*/ 90 h 121"/>
                <a:gd name="T66" fmla="*/ 448 w 467"/>
                <a:gd name="T67" fmla="*/ 84 h 121"/>
                <a:gd name="T68" fmla="*/ 457 w 467"/>
                <a:gd name="T69" fmla="*/ 79 h 121"/>
                <a:gd name="T70" fmla="*/ 462 w 467"/>
                <a:gd name="T71" fmla="*/ 73 h 121"/>
                <a:gd name="T72" fmla="*/ 465 w 467"/>
                <a:gd name="T73" fmla="*/ 67 h 121"/>
                <a:gd name="T74" fmla="*/ 467 w 467"/>
                <a:gd name="T75" fmla="*/ 60 h 121"/>
                <a:gd name="T76" fmla="*/ 465 w 467"/>
                <a:gd name="T77" fmla="*/ 54 h 121"/>
                <a:gd name="T78" fmla="*/ 462 w 467"/>
                <a:gd name="T79" fmla="*/ 49 h 121"/>
                <a:gd name="T80" fmla="*/ 457 w 467"/>
                <a:gd name="T81" fmla="*/ 43 h 121"/>
                <a:gd name="T82" fmla="*/ 448 w 467"/>
                <a:gd name="T83" fmla="*/ 37 h 121"/>
                <a:gd name="T84" fmla="*/ 438 w 467"/>
                <a:gd name="T85" fmla="*/ 32 h 121"/>
                <a:gd name="T86" fmla="*/ 426 w 467"/>
                <a:gd name="T87" fmla="*/ 26 h 121"/>
                <a:gd name="T88" fmla="*/ 414 w 467"/>
                <a:gd name="T89" fmla="*/ 22 h 121"/>
                <a:gd name="T90" fmla="*/ 398 w 467"/>
                <a:gd name="T91" fmla="*/ 17 h 121"/>
                <a:gd name="T92" fmla="*/ 382 w 467"/>
                <a:gd name="T93" fmla="*/ 13 h 121"/>
                <a:gd name="T94" fmla="*/ 345 w 467"/>
                <a:gd name="T95" fmla="*/ 7 h 121"/>
                <a:gd name="T96" fmla="*/ 302 w 467"/>
                <a:gd name="T97" fmla="*/ 3 h 121"/>
                <a:gd name="T98" fmla="*/ 258 w 467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21"/>
                <a:gd name="T152" fmla="*/ 467 w 467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21">
                  <a:moveTo>
                    <a:pt x="233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4"/>
                  </a:lnTo>
                  <a:lnTo>
                    <a:pt x="122" y="7"/>
                  </a:lnTo>
                  <a:lnTo>
                    <a:pt x="103" y="10"/>
                  </a:lnTo>
                  <a:lnTo>
                    <a:pt x="84" y="13"/>
                  </a:lnTo>
                  <a:lnTo>
                    <a:pt x="76" y="16"/>
                  </a:lnTo>
                  <a:lnTo>
                    <a:pt x="69" y="17"/>
                  </a:lnTo>
                  <a:lnTo>
                    <a:pt x="60" y="20"/>
                  </a:lnTo>
                  <a:lnTo>
                    <a:pt x="53" y="22"/>
                  </a:lnTo>
                  <a:lnTo>
                    <a:pt x="46" y="24"/>
                  </a:lnTo>
                  <a:lnTo>
                    <a:pt x="40" y="26"/>
                  </a:lnTo>
                  <a:lnTo>
                    <a:pt x="33" y="29"/>
                  </a:lnTo>
                  <a:lnTo>
                    <a:pt x="27" y="32"/>
                  </a:lnTo>
                  <a:lnTo>
                    <a:pt x="23" y="34"/>
                  </a:lnTo>
                  <a:lnTo>
                    <a:pt x="19" y="37"/>
                  </a:lnTo>
                  <a:lnTo>
                    <a:pt x="14" y="40"/>
                  </a:lnTo>
                  <a:lnTo>
                    <a:pt x="10" y="43"/>
                  </a:lnTo>
                  <a:lnTo>
                    <a:pt x="7" y="46"/>
                  </a:lnTo>
                  <a:lnTo>
                    <a:pt x="4" y="49"/>
                  </a:lnTo>
                  <a:lnTo>
                    <a:pt x="3" y="51"/>
                  </a:lnTo>
                  <a:lnTo>
                    <a:pt x="1" y="54"/>
                  </a:lnTo>
                  <a:lnTo>
                    <a:pt x="0" y="57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1" y="67"/>
                  </a:lnTo>
                  <a:lnTo>
                    <a:pt x="3" y="70"/>
                  </a:lnTo>
                  <a:lnTo>
                    <a:pt x="4" y="73"/>
                  </a:lnTo>
                  <a:lnTo>
                    <a:pt x="7" y="76"/>
                  </a:lnTo>
                  <a:lnTo>
                    <a:pt x="10" y="79"/>
                  </a:lnTo>
                  <a:lnTo>
                    <a:pt x="14" y="81"/>
                  </a:lnTo>
                  <a:lnTo>
                    <a:pt x="19" y="84"/>
                  </a:lnTo>
                  <a:lnTo>
                    <a:pt x="23" y="87"/>
                  </a:lnTo>
                  <a:lnTo>
                    <a:pt x="27" y="90"/>
                  </a:lnTo>
                  <a:lnTo>
                    <a:pt x="33" y="93"/>
                  </a:lnTo>
                  <a:lnTo>
                    <a:pt x="40" y="94"/>
                  </a:lnTo>
                  <a:lnTo>
                    <a:pt x="46" y="97"/>
                  </a:lnTo>
                  <a:lnTo>
                    <a:pt x="53" y="100"/>
                  </a:lnTo>
                  <a:lnTo>
                    <a:pt x="60" y="101"/>
                  </a:lnTo>
                  <a:lnTo>
                    <a:pt x="69" y="104"/>
                  </a:lnTo>
                  <a:lnTo>
                    <a:pt x="76" y="106"/>
                  </a:lnTo>
                  <a:lnTo>
                    <a:pt x="84" y="107"/>
                  </a:lnTo>
                  <a:lnTo>
                    <a:pt x="103" y="111"/>
                  </a:lnTo>
                  <a:lnTo>
                    <a:pt x="122" y="114"/>
                  </a:lnTo>
                  <a:lnTo>
                    <a:pt x="142" y="117"/>
                  </a:lnTo>
                  <a:lnTo>
                    <a:pt x="163" y="119"/>
                  </a:lnTo>
                  <a:lnTo>
                    <a:pt x="186" y="120"/>
                  </a:lnTo>
                  <a:lnTo>
                    <a:pt x="209" y="121"/>
                  </a:lnTo>
                  <a:lnTo>
                    <a:pt x="233" y="121"/>
                  </a:lnTo>
                  <a:lnTo>
                    <a:pt x="258" y="121"/>
                  </a:lnTo>
                  <a:lnTo>
                    <a:pt x="281" y="120"/>
                  </a:lnTo>
                  <a:lnTo>
                    <a:pt x="302" y="119"/>
                  </a:lnTo>
                  <a:lnTo>
                    <a:pt x="323" y="117"/>
                  </a:lnTo>
                  <a:lnTo>
                    <a:pt x="345" y="114"/>
                  </a:lnTo>
                  <a:lnTo>
                    <a:pt x="364" y="111"/>
                  </a:lnTo>
                  <a:lnTo>
                    <a:pt x="382" y="107"/>
                  </a:lnTo>
                  <a:lnTo>
                    <a:pt x="391" y="106"/>
                  </a:lnTo>
                  <a:lnTo>
                    <a:pt x="398" y="104"/>
                  </a:lnTo>
                  <a:lnTo>
                    <a:pt x="406" y="101"/>
                  </a:lnTo>
                  <a:lnTo>
                    <a:pt x="414" y="100"/>
                  </a:lnTo>
                  <a:lnTo>
                    <a:pt x="421" y="97"/>
                  </a:lnTo>
                  <a:lnTo>
                    <a:pt x="426" y="94"/>
                  </a:lnTo>
                  <a:lnTo>
                    <a:pt x="432" y="93"/>
                  </a:lnTo>
                  <a:lnTo>
                    <a:pt x="438" y="90"/>
                  </a:lnTo>
                  <a:lnTo>
                    <a:pt x="444" y="87"/>
                  </a:lnTo>
                  <a:lnTo>
                    <a:pt x="448" y="84"/>
                  </a:lnTo>
                  <a:lnTo>
                    <a:pt x="452" y="81"/>
                  </a:lnTo>
                  <a:lnTo>
                    <a:pt x="457" y="79"/>
                  </a:lnTo>
                  <a:lnTo>
                    <a:pt x="459" y="76"/>
                  </a:lnTo>
                  <a:lnTo>
                    <a:pt x="462" y="73"/>
                  </a:lnTo>
                  <a:lnTo>
                    <a:pt x="464" y="70"/>
                  </a:lnTo>
                  <a:lnTo>
                    <a:pt x="465" y="67"/>
                  </a:lnTo>
                  <a:lnTo>
                    <a:pt x="467" y="64"/>
                  </a:lnTo>
                  <a:lnTo>
                    <a:pt x="467" y="60"/>
                  </a:lnTo>
                  <a:lnTo>
                    <a:pt x="467" y="57"/>
                  </a:lnTo>
                  <a:lnTo>
                    <a:pt x="465" y="54"/>
                  </a:lnTo>
                  <a:lnTo>
                    <a:pt x="464" y="51"/>
                  </a:lnTo>
                  <a:lnTo>
                    <a:pt x="462" y="49"/>
                  </a:lnTo>
                  <a:lnTo>
                    <a:pt x="459" y="46"/>
                  </a:lnTo>
                  <a:lnTo>
                    <a:pt x="457" y="43"/>
                  </a:lnTo>
                  <a:lnTo>
                    <a:pt x="452" y="40"/>
                  </a:lnTo>
                  <a:lnTo>
                    <a:pt x="448" y="37"/>
                  </a:lnTo>
                  <a:lnTo>
                    <a:pt x="444" y="34"/>
                  </a:lnTo>
                  <a:lnTo>
                    <a:pt x="438" y="32"/>
                  </a:lnTo>
                  <a:lnTo>
                    <a:pt x="432" y="29"/>
                  </a:lnTo>
                  <a:lnTo>
                    <a:pt x="426" y="26"/>
                  </a:lnTo>
                  <a:lnTo>
                    <a:pt x="421" y="24"/>
                  </a:lnTo>
                  <a:lnTo>
                    <a:pt x="414" y="22"/>
                  </a:lnTo>
                  <a:lnTo>
                    <a:pt x="406" y="20"/>
                  </a:lnTo>
                  <a:lnTo>
                    <a:pt x="398" y="17"/>
                  </a:lnTo>
                  <a:lnTo>
                    <a:pt x="391" y="16"/>
                  </a:lnTo>
                  <a:lnTo>
                    <a:pt x="382" y="13"/>
                  </a:lnTo>
                  <a:lnTo>
                    <a:pt x="364" y="10"/>
                  </a:lnTo>
                  <a:lnTo>
                    <a:pt x="345" y="7"/>
                  </a:lnTo>
                  <a:lnTo>
                    <a:pt x="323" y="4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8" y="0"/>
                  </a:lnTo>
                  <a:lnTo>
                    <a:pt x="233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0" name="Line 35"/>
            <p:cNvSpPr>
              <a:spLocks noChangeShapeType="1"/>
            </p:cNvSpPr>
            <p:nvPr/>
          </p:nvSpPr>
          <p:spPr bwMode="auto">
            <a:xfrm>
              <a:off x="664" y="3433"/>
              <a:ext cx="1" cy="7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1" name="Line 36"/>
            <p:cNvSpPr>
              <a:spLocks noChangeShapeType="1"/>
            </p:cNvSpPr>
            <p:nvPr/>
          </p:nvSpPr>
          <p:spPr bwMode="auto">
            <a:xfrm>
              <a:off x="1131" y="3433"/>
              <a:ext cx="1" cy="7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2" name="Rectangle 37"/>
            <p:cNvSpPr>
              <a:spLocks noChangeArrowheads="1"/>
            </p:cNvSpPr>
            <p:nvPr/>
          </p:nvSpPr>
          <p:spPr bwMode="auto">
            <a:xfrm>
              <a:off x="664" y="3426"/>
              <a:ext cx="302" cy="87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3" name="Freeform 38"/>
            <p:cNvSpPr>
              <a:spLocks/>
            </p:cNvSpPr>
            <p:nvPr/>
          </p:nvSpPr>
          <p:spPr bwMode="auto">
            <a:xfrm>
              <a:off x="660" y="3345"/>
              <a:ext cx="466" cy="141"/>
            </a:xfrm>
            <a:custGeom>
              <a:avLst/>
              <a:gdLst>
                <a:gd name="T0" fmla="*/ 209 w 466"/>
                <a:gd name="T1" fmla="*/ 1 h 141"/>
                <a:gd name="T2" fmla="*/ 163 w 466"/>
                <a:gd name="T3" fmla="*/ 4 h 141"/>
                <a:gd name="T4" fmla="*/ 121 w 466"/>
                <a:gd name="T5" fmla="*/ 8 h 141"/>
                <a:gd name="T6" fmla="*/ 84 w 466"/>
                <a:gd name="T7" fmla="*/ 17 h 141"/>
                <a:gd name="T8" fmla="*/ 68 w 466"/>
                <a:gd name="T9" fmla="*/ 21 h 141"/>
                <a:gd name="T10" fmla="*/ 53 w 466"/>
                <a:gd name="T11" fmla="*/ 25 h 141"/>
                <a:gd name="T12" fmla="*/ 40 w 466"/>
                <a:gd name="T13" fmla="*/ 31 h 141"/>
                <a:gd name="T14" fmla="*/ 27 w 466"/>
                <a:gd name="T15" fmla="*/ 37 h 141"/>
                <a:gd name="T16" fmla="*/ 18 w 466"/>
                <a:gd name="T17" fmla="*/ 44 h 141"/>
                <a:gd name="T18" fmla="*/ 10 w 466"/>
                <a:gd name="T19" fmla="*/ 50 h 141"/>
                <a:gd name="T20" fmla="*/ 4 w 466"/>
                <a:gd name="T21" fmla="*/ 57 h 141"/>
                <a:gd name="T22" fmla="*/ 1 w 466"/>
                <a:gd name="T23" fmla="*/ 64 h 141"/>
                <a:gd name="T24" fmla="*/ 0 w 466"/>
                <a:gd name="T25" fmla="*/ 71 h 141"/>
                <a:gd name="T26" fmla="*/ 1 w 466"/>
                <a:gd name="T27" fmla="*/ 78 h 141"/>
                <a:gd name="T28" fmla="*/ 4 w 466"/>
                <a:gd name="T29" fmla="*/ 85 h 141"/>
                <a:gd name="T30" fmla="*/ 10 w 466"/>
                <a:gd name="T31" fmla="*/ 92 h 141"/>
                <a:gd name="T32" fmla="*/ 18 w 466"/>
                <a:gd name="T33" fmla="*/ 98 h 141"/>
                <a:gd name="T34" fmla="*/ 27 w 466"/>
                <a:gd name="T35" fmla="*/ 105 h 141"/>
                <a:gd name="T36" fmla="*/ 40 w 466"/>
                <a:gd name="T37" fmla="*/ 111 h 141"/>
                <a:gd name="T38" fmla="*/ 53 w 466"/>
                <a:gd name="T39" fmla="*/ 115 h 141"/>
                <a:gd name="T40" fmla="*/ 68 w 466"/>
                <a:gd name="T41" fmla="*/ 121 h 141"/>
                <a:gd name="T42" fmla="*/ 84 w 466"/>
                <a:gd name="T43" fmla="*/ 125 h 141"/>
                <a:gd name="T44" fmla="*/ 121 w 466"/>
                <a:gd name="T45" fmla="*/ 132 h 141"/>
                <a:gd name="T46" fmla="*/ 163 w 466"/>
                <a:gd name="T47" fmla="*/ 138 h 141"/>
                <a:gd name="T48" fmla="*/ 209 w 466"/>
                <a:gd name="T49" fmla="*/ 141 h 141"/>
                <a:gd name="T50" fmla="*/ 257 w 466"/>
                <a:gd name="T51" fmla="*/ 141 h 141"/>
                <a:gd name="T52" fmla="*/ 302 w 466"/>
                <a:gd name="T53" fmla="*/ 138 h 141"/>
                <a:gd name="T54" fmla="*/ 345 w 466"/>
                <a:gd name="T55" fmla="*/ 132 h 141"/>
                <a:gd name="T56" fmla="*/ 382 w 466"/>
                <a:gd name="T57" fmla="*/ 125 h 141"/>
                <a:gd name="T58" fmla="*/ 398 w 466"/>
                <a:gd name="T59" fmla="*/ 121 h 141"/>
                <a:gd name="T60" fmla="*/ 413 w 466"/>
                <a:gd name="T61" fmla="*/ 115 h 141"/>
                <a:gd name="T62" fmla="*/ 426 w 466"/>
                <a:gd name="T63" fmla="*/ 111 h 141"/>
                <a:gd name="T64" fmla="*/ 438 w 466"/>
                <a:gd name="T65" fmla="*/ 105 h 141"/>
                <a:gd name="T66" fmla="*/ 448 w 466"/>
                <a:gd name="T67" fmla="*/ 98 h 141"/>
                <a:gd name="T68" fmla="*/ 456 w 466"/>
                <a:gd name="T69" fmla="*/ 92 h 141"/>
                <a:gd name="T70" fmla="*/ 462 w 466"/>
                <a:gd name="T71" fmla="*/ 85 h 141"/>
                <a:gd name="T72" fmla="*/ 465 w 466"/>
                <a:gd name="T73" fmla="*/ 78 h 141"/>
                <a:gd name="T74" fmla="*/ 466 w 466"/>
                <a:gd name="T75" fmla="*/ 71 h 141"/>
                <a:gd name="T76" fmla="*/ 465 w 466"/>
                <a:gd name="T77" fmla="*/ 64 h 141"/>
                <a:gd name="T78" fmla="*/ 462 w 466"/>
                <a:gd name="T79" fmla="*/ 57 h 141"/>
                <a:gd name="T80" fmla="*/ 456 w 466"/>
                <a:gd name="T81" fmla="*/ 50 h 141"/>
                <a:gd name="T82" fmla="*/ 448 w 466"/>
                <a:gd name="T83" fmla="*/ 44 h 141"/>
                <a:gd name="T84" fmla="*/ 438 w 466"/>
                <a:gd name="T85" fmla="*/ 37 h 141"/>
                <a:gd name="T86" fmla="*/ 426 w 466"/>
                <a:gd name="T87" fmla="*/ 31 h 141"/>
                <a:gd name="T88" fmla="*/ 413 w 466"/>
                <a:gd name="T89" fmla="*/ 25 h 141"/>
                <a:gd name="T90" fmla="*/ 398 w 466"/>
                <a:gd name="T91" fmla="*/ 21 h 141"/>
                <a:gd name="T92" fmla="*/ 382 w 466"/>
                <a:gd name="T93" fmla="*/ 17 h 141"/>
                <a:gd name="T94" fmla="*/ 345 w 466"/>
                <a:gd name="T95" fmla="*/ 8 h 141"/>
                <a:gd name="T96" fmla="*/ 302 w 466"/>
                <a:gd name="T97" fmla="*/ 2 h 141"/>
                <a:gd name="T98" fmla="*/ 257 w 466"/>
                <a:gd name="T99" fmla="*/ 1 h 14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6"/>
                <a:gd name="T151" fmla="*/ 0 h 141"/>
                <a:gd name="T152" fmla="*/ 466 w 466"/>
                <a:gd name="T153" fmla="*/ 141 h 14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6" h="141">
                  <a:moveTo>
                    <a:pt x="233" y="0"/>
                  </a:moveTo>
                  <a:lnTo>
                    <a:pt x="209" y="1"/>
                  </a:lnTo>
                  <a:lnTo>
                    <a:pt x="186" y="1"/>
                  </a:lnTo>
                  <a:lnTo>
                    <a:pt x="163" y="4"/>
                  </a:lnTo>
                  <a:lnTo>
                    <a:pt x="141" y="5"/>
                  </a:lnTo>
                  <a:lnTo>
                    <a:pt x="121" y="8"/>
                  </a:lnTo>
                  <a:lnTo>
                    <a:pt x="103" y="12"/>
                  </a:lnTo>
                  <a:lnTo>
                    <a:pt x="84" y="17"/>
                  </a:lnTo>
                  <a:lnTo>
                    <a:pt x="76" y="18"/>
                  </a:lnTo>
                  <a:lnTo>
                    <a:pt x="68" y="21"/>
                  </a:lnTo>
                  <a:lnTo>
                    <a:pt x="60" y="24"/>
                  </a:lnTo>
                  <a:lnTo>
                    <a:pt x="53" y="25"/>
                  </a:lnTo>
                  <a:lnTo>
                    <a:pt x="46" y="28"/>
                  </a:lnTo>
                  <a:lnTo>
                    <a:pt x="40" y="31"/>
                  </a:lnTo>
                  <a:lnTo>
                    <a:pt x="33" y="34"/>
                  </a:lnTo>
                  <a:lnTo>
                    <a:pt x="27" y="37"/>
                  </a:lnTo>
                  <a:lnTo>
                    <a:pt x="23" y="40"/>
                  </a:lnTo>
                  <a:lnTo>
                    <a:pt x="18" y="44"/>
                  </a:lnTo>
                  <a:lnTo>
                    <a:pt x="14" y="47"/>
                  </a:lnTo>
                  <a:lnTo>
                    <a:pt x="10" y="50"/>
                  </a:lnTo>
                  <a:lnTo>
                    <a:pt x="7" y="54"/>
                  </a:lnTo>
                  <a:lnTo>
                    <a:pt x="4" y="57"/>
                  </a:lnTo>
                  <a:lnTo>
                    <a:pt x="3" y="60"/>
                  </a:lnTo>
                  <a:lnTo>
                    <a:pt x="1" y="64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1" y="78"/>
                  </a:lnTo>
                  <a:lnTo>
                    <a:pt x="3" y="81"/>
                  </a:lnTo>
                  <a:lnTo>
                    <a:pt x="4" y="85"/>
                  </a:lnTo>
                  <a:lnTo>
                    <a:pt x="7" y="88"/>
                  </a:lnTo>
                  <a:lnTo>
                    <a:pt x="10" y="92"/>
                  </a:lnTo>
                  <a:lnTo>
                    <a:pt x="14" y="95"/>
                  </a:lnTo>
                  <a:lnTo>
                    <a:pt x="18" y="98"/>
                  </a:lnTo>
                  <a:lnTo>
                    <a:pt x="23" y="101"/>
                  </a:lnTo>
                  <a:lnTo>
                    <a:pt x="27" y="105"/>
                  </a:lnTo>
                  <a:lnTo>
                    <a:pt x="33" y="108"/>
                  </a:lnTo>
                  <a:lnTo>
                    <a:pt x="40" y="111"/>
                  </a:lnTo>
                  <a:lnTo>
                    <a:pt x="46" y="114"/>
                  </a:lnTo>
                  <a:lnTo>
                    <a:pt x="53" y="115"/>
                  </a:lnTo>
                  <a:lnTo>
                    <a:pt x="60" y="118"/>
                  </a:lnTo>
                  <a:lnTo>
                    <a:pt x="68" y="121"/>
                  </a:lnTo>
                  <a:lnTo>
                    <a:pt x="76" y="124"/>
                  </a:lnTo>
                  <a:lnTo>
                    <a:pt x="84" y="125"/>
                  </a:lnTo>
                  <a:lnTo>
                    <a:pt x="103" y="130"/>
                  </a:lnTo>
                  <a:lnTo>
                    <a:pt x="121" y="132"/>
                  </a:lnTo>
                  <a:lnTo>
                    <a:pt x="141" y="137"/>
                  </a:lnTo>
                  <a:lnTo>
                    <a:pt x="163" y="138"/>
                  </a:lnTo>
                  <a:lnTo>
                    <a:pt x="186" y="139"/>
                  </a:lnTo>
                  <a:lnTo>
                    <a:pt x="209" y="141"/>
                  </a:lnTo>
                  <a:lnTo>
                    <a:pt x="233" y="141"/>
                  </a:lnTo>
                  <a:lnTo>
                    <a:pt x="257" y="141"/>
                  </a:lnTo>
                  <a:lnTo>
                    <a:pt x="280" y="139"/>
                  </a:lnTo>
                  <a:lnTo>
                    <a:pt x="302" y="138"/>
                  </a:lnTo>
                  <a:lnTo>
                    <a:pt x="323" y="137"/>
                  </a:lnTo>
                  <a:lnTo>
                    <a:pt x="345" y="132"/>
                  </a:lnTo>
                  <a:lnTo>
                    <a:pt x="363" y="130"/>
                  </a:lnTo>
                  <a:lnTo>
                    <a:pt x="382" y="125"/>
                  </a:lnTo>
                  <a:lnTo>
                    <a:pt x="390" y="124"/>
                  </a:lnTo>
                  <a:lnTo>
                    <a:pt x="398" y="121"/>
                  </a:lnTo>
                  <a:lnTo>
                    <a:pt x="406" y="118"/>
                  </a:lnTo>
                  <a:lnTo>
                    <a:pt x="413" y="115"/>
                  </a:lnTo>
                  <a:lnTo>
                    <a:pt x="420" y="114"/>
                  </a:lnTo>
                  <a:lnTo>
                    <a:pt x="426" y="111"/>
                  </a:lnTo>
                  <a:lnTo>
                    <a:pt x="432" y="108"/>
                  </a:lnTo>
                  <a:lnTo>
                    <a:pt x="438" y="105"/>
                  </a:lnTo>
                  <a:lnTo>
                    <a:pt x="443" y="101"/>
                  </a:lnTo>
                  <a:lnTo>
                    <a:pt x="448" y="98"/>
                  </a:lnTo>
                  <a:lnTo>
                    <a:pt x="452" y="95"/>
                  </a:lnTo>
                  <a:lnTo>
                    <a:pt x="456" y="92"/>
                  </a:lnTo>
                  <a:lnTo>
                    <a:pt x="459" y="88"/>
                  </a:lnTo>
                  <a:lnTo>
                    <a:pt x="462" y="85"/>
                  </a:lnTo>
                  <a:lnTo>
                    <a:pt x="463" y="81"/>
                  </a:lnTo>
                  <a:lnTo>
                    <a:pt x="465" y="78"/>
                  </a:lnTo>
                  <a:lnTo>
                    <a:pt x="466" y="74"/>
                  </a:lnTo>
                  <a:lnTo>
                    <a:pt x="466" y="71"/>
                  </a:lnTo>
                  <a:lnTo>
                    <a:pt x="466" y="67"/>
                  </a:lnTo>
                  <a:lnTo>
                    <a:pt x="465" y="64"/>
                  </a:lnTo>
                  <a:lnTo>
                    <a:pt x="463" y="60"/>
                  </a:lnTo>
                  <a:lnTo>
                    <a:pt x="462" y="57"/>
                  </a:lnTo>
                  <a:lnTo>
                    <a:pt x="459" y="54"/>
                  </a:lnTo>
                  <a:lnTo>
                    <a:pt x="456" y="50"/>
                  </a:lnTo>
                  <a:lnTo>
                    <a:pt x="452" y="47"/>
                  </a:lnTo>
                  <a:lnTo>
                    <a:pt x="448" y="44"/>
                  </a:lnTo>
                  <a:lnTo>
                    <a:pt x="443" y="40"/>
                  </a:lnTo>
                  <a:lnTo>
                    <a:pt x="438" y="37"/>
                  </a:lnTo>
                  <a:lnTo>
                    <a:pt x="432" y="34"/>
                  </a:lnTo>
                  <a:lnTo>
                    <a:pt x="426" y="31"/>
                  </a:lnTo>
                  <a:lnTo>
                    <a:pt x="420" y="28"/>
                  </a:lnTo>
                  <a:lnTo>
                    <a:pt x="413" y="25"/>
                  </a:lnTo>
                  <a:lnTo>
                    <a:pt x="406" y="24"/>
                  </a:lnTo>
                  <a:lnTo>
                    <a:pt x="398" y="21"/>
                  </a:lnTo>
                  <a:lnTo>
                    <a:pt x="390" y="18"/>
                  </a:lnTo>
                  <a:lnTo>
                    <a:pt x="382" y="17"/>
                  </a:lnTo>
                  <a:lnTo>
                    <a:pt x="363" y="12"/>
                  </a:lnTo>
                  <a:lnTo>
                    <a:pt x="345" y="8"/>
                  </a:lnTo>
                  <a:lnTo>
                    <a:pt x="323" y="5"/>
                  </a:lnTo>
                  <a:lnTo>
                    <a:pt x="302" y="2"/>
                  </a:lnTo>
                  <a:lnTo>
                    <a:pt x="280" y="1"/>
                  </a:lnTo>
                  <a:lnTo>
                    <a:pt x="257" y="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4" name="Freeform 39"/>
            <p:cNvSpPr>
              <a:spLocks/>
            </p:cNvSpPr>
            <p:nvPr/>
          </p:nvSpPr>
          <p:spPr bwMode="auto">
            <a:xfrm>
              <a:off x="660" y="3345"/>
              <a:ext cx="466" cy="141"/>
            </a:xfrm>
            <a:custGeom>
              <a:avLst/>
              <a:gdLst>
                <a:gd name="T0" fmla="*/ 209 w 466"/>
                <a:gd name="T1" fmla="*/ 1 h 141"/>
                <a:gd name="T2" fmla="*/ 163 w 466"/>
                <a:gd name="T3" fmla="*/ 4 h 141"/>
                <a:gd name="T4" fmla="*/ 121 w 466"/>
                <a:gd name="T5" fmla="*/ 8 h 141"/>
                <a:gd name="T6" fmla="*/ 84 w 466"/>
                <a:gd name="T7" fmla="*/ 17 h 141"/>
                <a:gd name="T8" fmla="*/ 68 w 466"/>
                <a:gd name="T9" fmla="*/ 21 h 141"/>
                <a:gd name="T10" fmla="*/ 53 w 466"/>
                <a:gd name="T11" fmla="*/ 25 h 141"/>
                <a:gd name="T12" fmla="*/ 40 w 466"/>
                <a:gd name="T13" fmla="*/ 31 h 141"/>
                <a:gd name="T14" fmla="*/ 27 w 466"/>
                <a:gd name="T15" fmla="*/ 37 h 141"/>
                <a:gd name="T16" fmla="*/ 18 w 466"/>
                <a:gd name="T17" fmla="*/ 44 h 141"/>
                <a:gd name="T18" fmla="*/ 10 w 466"/>
                <a:gd name="T19" fmla="*/ 50 h 141"/>
                <a:gd name="T20" fmla="*/ 4 w 466"/>
                <a:gd name="T21" fmla="*/ 57 h 141"/>
                <a:gd name="T22" fmla="*/ 1 w 466"/>
                <a:gd name="T23" fmla="*/ 64 h 141"/>
                <a:gd name="T24" fmla="*/ 0 w 466"/>
                <a:gd name="T25" fmla="*/ 71 h 141"/>
                <a:gd name="T26" fmla="*/ 1 w 466"/>
                <a:gd name="T27" fmla="*/ 78 h 141"/>
                <a:gd name="T28" fmla="*/ 4 w 466"/>
                <a:gd name="T29" fmla="*/ 85 h 141"/>
                <a:gd name="T30" fmla="*/ 10 w 466"/>
                <a:gd name="T31" fmla="*/ 92 h 141"/>
                <a:gd name="T32" fmla="*/ 18 w 466"/>
                <a:gd name="T33" fmla="*/ 98 h 141"/>
                <a:gd name="T34" fmla="*/ 27 w 466"/>
                <a:gd name="T35" fmla="*/ 105 h 141"/>
                <a:gd name="T36" fmla="*/ 40 w 466"/>
                <a:gd name="T37" fmla="*/ 111 h 141"/>
                <a:gd name="T38" fmla="*/ 53 w 466"/>
                <a:gd name="T39" fmla="*/ 115 h 141"/>
                <a:gd name="T40" fmla="*/ 68 w 466"/>
                <a:gd name="T41" fmla="*/ 121 h 141"/>
                <a:gd name="T42" fmla="*/ 84 w 466"/>
                <a:gd name="T43" fmla="*/ 125 h 141"/>
                <a:gd name="T44" fmla="*/ 121 w 466"/>
                <a:gd name="T45" fmla="*/ 132 h 141"/>
                <a:gd name="T46" fmla="*/ 163 w 466"/>
                <a:gd name="T47" fmla="*/ 138 h 141"/>
                <a:gd name="T48" fmla="*/ 209 w 466"/>
                <a:gd name="T49" fmla="*/ 141 h 141"/>
                <a:gd name="T50" fmla="*/ 257 w 466"/>
                <a:gd name="T51" fmla="*/ 141 h 141"/>
                <a:gd name="T52" fmla="*/ 302 w 466"/>
                <a:gd name="T53" fmla="*/ 138 h 141"/>
                <a:gd name="T54" fmla="*/ 345 w 466"/>
                <a:gd name="T55" fmla="*/ 132 h 141"/>
                <a:gd name="T56" fmla="*/ 382 w 466"/>
                <a:gd name="T57" fmla="*/ 125 h 141"/>
                <a:gd name="T58" fmla="*/ 398 w 466"/>
                <a:gd name="T59" fmla="*/ 121 h 141"/>
                <a:gd name="T60" fmla="*/ 413 w 466"/>
                <a:gd name="T61" fmla="*/ 115 h 141"/>
                <a:gd name="T62" fmla="*/ 426 w 466"/>
                <a:gd name="T63" fmla="*/ 111 h 141"/>
                <a:gd name="T64" fmla="*/ 438 w 466"/>
                <a:gd name="T65" fmla="*/ 105 h 141"/>
                <a:gd name="T66" fmla="*/ 448 w 466"/>
                <a:gd name="T67" fmla="*/ 98 h 141"/>
                <a:gd name="T68" fmla="*/ 456 w 466"/>
                <a:gd name="T69" fmla="*/ 92 h 141"/>
                <a:gd name="T70" fmla="*/ 462 w 466"/>
                <a:gd name="T71" fmla="*/ 85 h 141"/>
                <a:gd name="T72" fmla="*/ 465 w 466"/>
                <a:gd name="T73" fmla="*/ 78 h 141"/>
                <a:gd name="T74" fmla="*/ 466 w 466"/>
                <a:gd name="T75" fmla="*/ 71 h 141"/>
                <a:gd name="T76" fmla="*/ 465 w 466"/>
                <a:gd name="T77" fmla="*/ 64 h 141"/>
                <a:gd name="T78" fmla="*/ 462 w 466"/>
                <a:gd name="T79" fmla="*/ 57 h 141"/>
                <a:gd name="T80" fmla="*/ 456 w 466"/>
                <a:gd name="T81" fmla="*/ 50 h 141"/>
                <a:gd name="T82" fmla="*/ 448 w 466"/>
                <a:gd name="T83" fmla="*/ 44 h 141"/>
                <a:gd name="T84" fmla="*/ 438 w 466"/>
                <a:gd name="T85" fmla="*/ 37 h 141"/>
                <a:gd name="T86" fmla="*/ 426 w 466"/>
                <a:gd name="T87" fmla="*/ 31 h 141"/>
                <a:gd name="T88" fmla="*/ 413 w 466"/>
                <a:gd name="T89" fmla="*/ 25 h 141"/>
                <a:gd name="T90" fmla="*/ 398 w 466"/>
                <a:gd name="T91" fmla="*/ 21 h 141"/>
                <a:gd name="T92" fmla="*/ 382 w 466"/>
                <a:gd name="T93" fmla="*/ 17 h 141"/>
                <a:gd name="T94" fmla="*/ 345 w 466"/>
                <a:gd name="T95" fmla="*/ 8 h 141"/>
                <a:gd name="T96" fmla="*/ 302 w 466"/>
                <a:gd name="T97" fmla="*/ 2 h 141"/>
                <a:gd name="T98" fmla="*/ 257 w 466"/>
                <a:gd name="T99" fmla="*/ 1 h 14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6"/>
                <a:gd name="T151" fmla="*/ 0 h 141"/>
                <a:gd name="T152" fmla="*/ 466 w 466"/>
                <a:gd name="T153" fmla="*/ 141 h 14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6" h="141">
                  <a:moveTo>
                    <a:pt x="233" y="0"/>
                  </a:moveTo>
                  <a:lnTo>
                    <a:pt x="209" y="1"/>
                  </a:lnTo>
                  <a:lnTo>
                    <a:pt x="186" y="1"/>
                  </a:lnTo>
                  <a:lnTo>
                    <a:pt x="163" y="4"/>
                  </a:lnTo>
                  <a:lnTo>
                    <a:pt x="141" y="5"/>
                  </a:lnTo>
                  <a:lnTo>
                    <a:pt x="121" y="8"/>
                  </a:lnTo>
                  <a:lnTo>
                    <a:pt x="103" y="12"/>
                  </a:lnTo>
                  <a:lnTo>
                    <a:pt x="84" y="17"/>
                  </a:lnTo>
                  <a:lnTo>
                    <a:pt x="76" y="18"/>
                  </a:lnTo>
                  <a:lnTo>
                    <a:pt x="68" y="21"/>
                  </a:lnTo>
                  <a:lnTo>
                    <a:pt x="60" y="24"/>
                  </a:lnTo>
                  <a:lnTo>
                    <a:pt x="53" y="25"/>
                  </a:lnTo>
                  <a:lnTo>
                    <a:pt x="46" y="28"/>
                  </a:lnTo>
                  <a:lnTo>
                    <a:pt x="40" y="31"/>
                  </a:lnTo>
                  <a:lnTo>
                    <a:pt x="33" y="34"/>
                  </a:lnTo>
                  <a:lnTo>
                    <a:pt x="27" y="37"/>
                  </a:lnTo>
                  <a:lnTo>
                    <a:pt x="23" y="40"/>
                  </a:lnTo>
                  <a:lnTo>
                    <a:pt x="18" y="44"/>
                  </a:lnTo>
                  <a:lnTo>
                    <a:pt x="14" y="47"/>
                  </a:lnTo>
                  <a:lnTo>
                    <a:pt x="10" y="50"/>
                  </a:lnTo>
                  <a:lnTo>
                    <a:pt x="7" y="54"/>
                  </a:lnTo>
                  <a:lnTo>
                    <a:pt x="4" y="57"/>
                  </a:lnTo>
                  <a:lnTo>
                    <a:pt x="3" y="60"/>
                  </a:lnTo>
                  <a:lnTo>
                    <a:pt x="1" y="64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1" y="78"/>
                  </a:lnTo>
                  <a:lnTo>
                    <a:pt x="3" y="81"/>
                  </a:lnTo>
                  <a:lnTo>
                    <a:pt x="4" y="85"/>
                  </a:lnTo>
                  <a:lnTo>
                    <a:pt x="7" y="88"/>
                  </a:lnTo>
                  <a:lnTo>
                    <a:pt x="10" y="92"/>
                  </a:lnTo>
                  <a:lnTo>
                    <a:pt x="14" y="95"/>
                  </a:lnTo>
                  <a:lnTo>
                    <a:pt x="18" y="98"/>
                  </a:lnTo>
                  <a:lnTo>
                    <a:pt x="23" y="101"/>
                  </a:lnTo>
                  <a:lnTo>
                    <a:pt x="27" y="105"/>
                  </a:lnTo>
                  <a:lnTo>
                    <a:pt x="33" y="108"/>
                  </a:lnTo>
                  <a:lnTo>
                    <a:pt x="40" y="111"/>
                  </a:lnTo>
                  <a:lnTo>
                    <a:pt x="46" y="114"/>
                  </a:lnTo>
                  <a:lnTo>
                    <a:pt x="53" y="115"/>
                  </a:lnTo>
                  <a:lnTo>
                    <a:pt x="60" y="118"/>
                  </a:lnTo>
                  <a:lnTo>
                    <a:pt x="68" y="121"/>
                  </a:lnTo>
                  <a:lnTo>
                    <a:pt x="76" y="124"/>
                  </a:lnTo>
                  <a:lnTo>
                    <a:pt x="84" y="125"/>
                  </a:lnTo>
                  <a:lnTo>
                    <a:pt x="103" y="130"/>
                  </a:lnTo>
                  <a:lnTo>
                    <a:pt x="121" y="132"/>
                  </a:lnTo>
                  <a:lnTo>
                    <a:pt x="141" y="137"/>
                  </a:lnTo>
                  <a:lnTo>
                    <a:pt x="163" y="138"/>
                  </a:lnTo>
                  <a:lnTo>
                    <a:pt x="186" y="139"/>
                  </a:lnTo>
                  <a:lnTo>
                    <a:pt x="209" y="141"/>
                  </a:lnTo>
                  <a:lnTo>
                    <a:pt x="233" y="141"/>
                  </a:lnTo>
                  <a:lnTo>
                    <a:pt x="257" y="141"/>
                  </a:lnTo>
                  <a:lnTo>
                    <a:pt x="280" y="139"/>
                  </a:lnTo>
                  <a:lnTo>
                    <a:pt x="302" y="138"/>
                  </a:lnTo>
                  <a:lnTo>
                    <a:pt x="323" y="137"/>
                  </a:lnTo>
                  <a:lnTo>
                    <a:pt x="345" y="132"/>
                  </a:lnTo>
                  <a:lnTo>
                    <a:pt x="363" y="130"/>
                  </a:lnTo>
                  <a:lnTo>
                    <a:pt x="382" y="125"/>
                  </a:lnTo>
                  <a:lnTo>
                    <a:pt x="390" y="124"/>
                  </a:lnTo>
                  <a:lnTo>
                    <a:pt x="398" y="121"/>
                  </a:lnTo>
                  <a:lnTo>
                    <a:pt x="406" y="118"/>
                  </a:lnTo>
                  <a:lnTo>
                    <a:pt x="413" y="115"/>
                  </a:lnTo>
                  <a:lnTo>
                    <a:pt x="420" y="114"/>
                  </a:lnTo>
                  <a:lnTo>
                    <a:pt x="426" y="111"/>
                  </a:lnTo>
                  <a:lnTo>
                    <a:pt x="432" y="108"/>
                  </a:lnTo>
                  <a:lnTo>
                    <a:pt x="438" y="105"/>
                  </a:lnTo>
                  <a:lnTo>
                    <a:pt x="443" y="101"/>
                  </a:lnTo>
                  <a:lnTo>
                    <a:pt x="448" y="98"/>
                  </a:lnTo>
                  <a:lnTo>
                    <a:pt x="452" y="95"/>
                  </a:lnTo>
                  <a:lnTo>
                    <a:pt x="456" y="92"/>
                  </a:lnTo>
                  <a:lnTo>
                    <a:pt x="459" y="88"/>
                  </a:lnTo>
                  <a:lnTo>
                    <a:pt x="462" y="85"/>
                  </a:lnTo>
                  <a:lnTo>
                    <a:pt x="463" y="81"/>
                  </a:lnTo>
                  <a:lnTo>
                    <a:pt x="465" y="78"/>
                  </a:lnTo>
                  <a:lnTo>
                    <a:pt x="466" y="74"/>
                  </a:lnTo>
                  <a:lnTo>
                    <a:pt x="466" y="71"/>
                  </a:lnTo>
                  <a:lnTo>
                    <a:pt x="466" y="67"/>
                  </a:lnTo>
                  <a:lnTo>
                    <a:pt x="465" y="64"/>
                  </a:lnTo>
                  <a:lnTo>
                    <a:pt x="463" y="60"/>
                  </a:lnTo>
                  <a:lnTo>
                    <a:pt x="462" y="57"/>
                  </a:lnTo>
                  <a:lnTo>
                    <a:pt x="459" y="54"/>
                  </a:lnTo>
                  <a:lnTo>
                    <a:pt x="456" y="50"/>
                  </a:lnTo>
                  <a:lnTo>
                    <a:pt x="452" y="47"/>
                  </a:lnTo>
                  <a:lnTo>
                    <a:pt x="448" y="44"/>
                  </a:lnTo>
                  <a:lnTo>
                    <a:pt x="443" y="40"/>
                  </a:lnTo>
                  <a:lnTo>
                    <a:pt x="438" y="37"/>
                  </a:lnTo>
                  <a:lnTo>
                    <a:pt x="432" y="34"/>
                  </a:lnTo>
                  <a:lnTo>
                    <a:pt x="426" y="31"/>
                  </a:lnTo>
                  <a:lnTo>
                    <a:pt x="420" y="28"/>
                  </a:lnTo>
                  <a:lnTo>
                    <a:pt x="413" y="25"/>
                  </a:lnTo>
                  <a:lnTo>
                    <a:pt x="406" y="24"/>
                  </a:lnTo>
                  <a:lnTo>
                    <a:pt x="398" y="21"/>
                  </a:lnTo>
                  <a:lnTo>
                    <a:pt x="390" y="18"/>
                  </a:lnTo>
                  <a:lnTo>
                    <a:pt x="382" y="17"/>
                  </a:lnTo>
                  <a:lnTo>
                    <a:pt x="363" y="12"/>
                  </a:lnTo>
                  <a:lnTo>
                    <a:pt x="345" y="8"/>
                  </a:lnTo>
                  <a:lnTo>
                    <a:pt x="323" y="5"/>
                  </a:lnTo>
                  <a:lnTo>
                    <a:pt x="302" y="2"/>
                  </a:lnTo>
                  <a:lnTo>
                    <a:pt x="280" y="1"/>
                  </a:lnTo>
                  <a:lnTo>
                    <a:pt x="257" y="1"/>
                  </a:lnTo>
                  <a:lnTo>
                    <a:pt x="233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5" name="Line 40"/>
            <p:cNvSpPr>
              <a:spLocks noChangeShapeType="1"/>
            </p:cNvSpPr>
            <p:nvPr/>
          </p:nvSpPr>
          <p:spPr bwMode="auto">
            <a:xfrm flipV="1">
              <a:off x="773" y="3376"/>
              <a:ext cx="81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6" name="Line 41"/>
            <p:cNvSpPr>
              <a:spLocks noChangeShapeType="1"/>
            </p:cNvSpPr>
            <p:nvPr/>
          </p:nvSpPr>
          <p:spPr bwMode="auto">
            <a:xfrm>
              <a:off x="930" y="3459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7" name="Line 42"/>
            <p:cNvSpPr>
              <a:spLocks noChangeShapeType="1"/>
            </p:cNvSpPr>
            <p:nvPr/>
          </p:nvSpPr>
          <p:spPr bwMode="auto">
            <a:xfrm>
              <a:off x="847" y="3379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8" name="Line 43"/>
            <p:cNvSpPr>
              <a:spLocks noChangeShapeType="1"/>
            </p:cNvSpPr>
            <p:nvPr/>
          </p:nvSpPr>
          <p:spPr bwMode="auto">
            <a:xfrm>
              <a:off x="773" y="3456"/>
              <a:ext cx="81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39" name="Line 44"/>
            <p:cNvSpPr>
              <a:spLocks noChangeShapeType="1"/>
            </p:cNvSpPr>
            <p:nvPr/>
          </p:nvSpPr>
          <p:spPr bwMode="auto">
            <a:xfrm>
              <a:off x="930" y="3376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0" name="Line 45"/>
            <p:cNvSpPr>
              <a:spLocks noChangeShapeType="1"/>
            </p:cNvSpPr>
            <p:nvPr/>
          </p:nvSpPr>
          <p:spPr bwMode="auto">
            <a:xfrm flipV="1">
              <a:off x="847" y="3376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41" name="Rectangle 46"/>
            <p:cNvSpPr>
              <a:spLocks noChangeArrowheads="1"/>
            </p:cNvSpPr>
            <p:nvPr/>
          </p:nvSpPr>
          <p:spPr bwMode="auto">
            <a:xfrm>
              <a:off x="725" y="3201"/>
              <a:ext cx="7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>
                  <a:solidFill>
                    <a:srgbClr val="000000"/>
                  </a:solidFill>
                  <a:ea typeface="宋体" charset="0"/>
                  <a:cs typeface="宋体" charset="0"/>
                </a:rPr>
                <a:t>a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10" name="Group 47"/>
          <p:cNvGrpSpPr>
            <a:grpSpLocks/>
          </p:cNvGrpSpPr>
          <p:nvPr/>
        </p:nvGrpSpPr>
        <p:grpSpPr bwMode="auto">
          <a:xfrm>
            <a:off x="1042988" y="3702050"/>
            <a:ext cx="941387" cy="704850"/>
            <a:chOff x="657" y="2629"/>
            <a:chExt cx="593" cy="444"/>
          </a:xfrm>
        </p:grpSpPr>
        <p:sp>
          <p:nvSpPr>
            <p:cNvPr id="15525" name="Rectangle 48"/>
            <p:cNvSpPr>
              <a:spLocks noChangeArrowheads="1"/>
            </p:cNvSpPr>
            <p:nvPr/>
          </p:nvSpPr>
          <p:spPr bwMode="auto">
            <a:xfrm>
              <a:off x="657" y="2629"/>
              <a:ext cx="556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ea typeface="ＭＳ Ｐゴシック" charset="0"/>
                </a:rPr>
                <a:t>AS</a:t>
              </a:r>
              <a:r>
                <a:rPr lang="en-US" altLang="zh-CN">
                  <a:solidFill>
                    <a:srgbClr val="000000"/>
                  </a:solidFill>
                  <a:ea typeface="宋体" charset="0"/>
                  <a:cs typeface="宋体" charset="0"/>
                </a:rPr>
                <a:t> C</a:t>
              </a:r>
              <a:endParaRPr lang="en-US" altLang="zh-CN" sz="1500">
                <a:solidFill>
                  <a:srgbClr val="000000"/>
                </a:solidFill>
                <a:ea typeface="宋体" charset="0"/>
                <a:cs typeface="宋体" charset="0"/>
              </a:endParaRPr>
            </a:p>
            <a:p>
              <a:pPr>
                <a:defRPr/>
              </a:pP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(RIP intra</a:t>
              </a:r>
            </a:p>
          </p:txBody>
        </p:sp>
        <p:sp>
          <p:nvSpPr>
            <p:cNvPr id="15526" name="Rectangle 49"/>
            <p:cNvSpPr>
              <a:spLocks noChangeArrowheads="1"/>
            </p:cNvSpPr>
            <p:nvPr/>
          </p:nvSpPr>
          <p:spPr bwMode="auto">
            <a:xfrm>
              <a:off x="658" y="2929"/>
              <a:ext cx="48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 routing)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27" name="Rectangle 50"/>
            <p:cNvSpPr>
              <a:spLocks noChangeArrowheads="1"/>
            </p:cNvSpPr>
            <p:nvPr/>
          </p:nvSpPr>
          <p:spPr bwMode="auto">
            <a:xfrm>
              <a:off x="1214" y="2634"/>
              <a:ext cx="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FF0000"/>
                  </a:solidFill>
                  <a:ea typeface="ＭＳ Ｐゴシック" charset="0"/>
                </a:rPr>
                <a:t> 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sp>
        <p:nvSpPr>
          <p:cNvPr id="15378" name="Line 58"/>
          <p:cNvSpPr>
            <a:spLocks noChangeShapeType="1"/>
          </p:cNvSpPr>
          <p:nvPr/>
        </p:nvSpPr>
        <p:spPr bwMode="auto">
          <a:xfrm flipV="1">
            <a:off x="1784350" y="4557713"/>
            <a:ext cx="696913" cy="420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79" name="Rectangle 59"/>
          <p:cNvSpPr>
            <a:spLocks noChangeArrowheads="1"/>
          </p:cNvSpPr>
          <p:nvPr/>
        </p:nvSpPr>
        <p:spPr bwMode="auto">
          <a:xfrm>
            <a:off x="5529263" y="6178550"/>
            <a:ext cx="303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a typeface="宋体" charset="0"/>
                <a:cs typeface="宋体" charset="0"/>
              </a:rPr>
              <a:t>c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183315" name="Group 60"/>
          <p:cNvGrpSpPr>
            <a:grpSpLocks/>
          </p:cNvGrpSpPr>
          <p:nvPr/>
        </p:nvGrpSpPr>
        <p:grpSpPr bwMode="auto">
          <a:xfrm>
            <a:off x="6900863" y="3830638"/>
            <a:ext cx="1058862" cy="704850"/>
            <a:chOff x="657" y="2629"/>
            <a:chExt cx="667" cy="444"/>
          </a:xfrm>
        </p:grpSpPr>
        <p:sp>
          <p:nvSpPr>
            <p:cNvPr id="15517" name="Rectangle 61"/>
            <p:cNvSpPr>
              <a:spLocks noChangeArrowheads="1"/>
            </p:cNvSpPr>
            <p:nvPr/>
          </p:nvSpPr>
          <p:spPr bwMode="auto">
            <a:xfrm>
              <a:off x="657" y="2629"/>
              <a:ext cx="667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ea typeface="ＭＳ Ｐゴシック" charset="0"/>
                </a:rPr>
                <a:t>AS</a:t>
              </a:r>
              <a:r>
                <a:rPr lang="en-US" altLang="zh-CN">
                  <a:solidFill>
                    <a:srgbClr val="000000"/>
                  </a:solidFill>
                  <a:ea typeface="宋体" charset="0"/>
                  <a:cs typeface="宋体" charset="0"/>
                </a:rPr>
                <a:t> B</a:t>
              </a:r>
              <a:endParaRPr lang="en-US" altLang="zh-CN" sz="1500">
                <a:solidFill>
                  <a:srgbClr val="000000"/>
                </a:solidFill>
                <a:ea typeface="宋体" charset="0"/>
                <a:cs typeface="宋体" charset="0"/>
              </a:endParaRPr>
            </a:p>
            <a:p>
              <a:pPr>
                <a:defRPr/>
              </a:pP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(</a:t>
              </a:r>
              <a:r>
                <a:rPr lang="en-US" altLang="zh-CN" sz="1500">
                  <a:solidFill>
                    <a:srgbClr val="000000"/>
                  </a:solidFill>
                  <a:ea typeface="宋体" charset="0"/>
                  <a:cs typeface="宋体" charset="0"/>
                </a:rPr>
                <a:t>OSPF</a:t>
              </a: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 intra</a:t>
              </a:r>
            </a:p>
          </p:txBody>
        </p:sp>
        <p:sp>
          <p:nvSpPr>
            <p:cNvPr id="15518" name="Rectangle 62"/>
            <p:cNvSpPr>
              <a:spLocks noChangeArrowheads="1"/>
            </p:cNvSpPr>
            <p:nvPr/>
          </p:nvSpPr>
          <p:spPr bwMode="auto">
            <a:xfrm>
              <a:off x="658" y="2929"/>
              <a:ext cx="48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 routing)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19" name="Rectangle 63"/>
            <p:cNvSpPr>
              <a:spLocks noChangeArrowheads="1"/>
            </p:cNvSpPr>
            <p:nvPr/>
          </p:nvSpPr>
          <p:spPr bwMode="auto">
            <a:xfrm>
              <a:off x="1214" y="2634"/>
              <a:ext cx="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FF0000"/>
                  </a:solidFill>
                  <a:ea typeface="ＭＳ Ｐゴシック" charset="0"/>
                </a:rPr>
                <a:t> 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16" name="Group 64"/>
          <p:cNvGrpSpPr>
            <a:grpSpLocks/>
          </p:cNvGrpSpPr>
          <p:nvPr/>
        </p:nvGrpSpPr>
        <p:grpSpPr bwMode="auto">
          <a:xfrm>
            <a:off x="4483100" y="3914775"/>
            <a:ext cx="1058863" cy="704850"/>
            <a:chOff x="657" y="2629"/>
            <a:chExt cx="667" cy="444"/>
          </a:xfrm>
        </p:grpSpPr>
        <p:sp>
          <p:nvSpPr>
            <p:cNvPr id="15514" name="Rectangle 65"/>
            <p:cNvSpPr>
              <a:spLocks noChangeArrowheads="1"/>
            </p:cNvSpPr>
            <p:nvPr/>
          </p:nvSpPr>
          <p:spPr bwMode="auto">
            <a:xfrm>
              <a:off x="657" y="2629"/>
              <a:ext cx="667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ea typeface="ＭＳ Ｐゴシック" charset="0"/>
                </a:rPr>
                <a:t>AS</a:t>
              </a:r>
              <a:r>
                <a:rPr lang="en-US" altLang="zh-CN">
                  <a:solidFill>
                    <a:srgbClr val="000000"/>
                  </a:solidFill>
                  <a:ea typeface="宋体" charset="0"/>
                  <a:cs typeface="宋体" charset="0"/>
                </a:rPr>
                <a:t> A</a:t>
              </a:r>
              <a:endParaRPr lang="en-US" altLang="zh-CN" sz="1500">
                <a:solidFill>
                  <a:srgbClr val="000000"/>
                </a:solidFill>
                <a:ea typeface="宋体" charset="0"/>
                <a:cs typeface="宋体" charset="0"/>
              </a:endParaRPr>
            </a:p>
            <a:p>
              <a:pPr>
                <a:defRPr/>
              </a:pP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(</a:t>
              </a:r>
              <a:r>
                <a:rPr lang="en-US" altLang="zh-CN" sz="1500">
                  <a:solidFill>
                    <a:srgbClr val="000000"/>
                  </a:solidFill>
                  <a:ea typeface="宋体" charset="0"/>
                  <a:cs typeface="宋体" charset="0"/>
                </a:rPr>
                <a:t>OSPF</a:t>
              </a: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 intra</a:t>
              </a:r>
            </a:p>
          </p:txBody>
        </p:sp>
        <p:sp>
          <p:nvSpPr>
            <p:cNvPr id="15515" name="Rectangle 66"/>
            <p:cNvSpPr>
              <a:spLocks noChangeArrowheads="1"/>
            </p:cNvSpPr>
            <p:nvPr/>
          </p:nvSpPr>
          <p:spPr bwMode="auto">
            <a:xfrm>
              <a:off x="658" y="2929"/>
              <a:ext cx="48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000000"/>
                  </a:solidFill>
                  <a:ea typeface="ＭＳ Ｐゴシック" charset="0"/>
                </a:rPr>
                <a:t> routing)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16" name="Rectangle 67"/>
            <p:cNvSpPr>
              <a:spLocks noChangeArrowheads="1"/>
            </p:cNvSpPr>
            <p:nvPr/>
          </p:nvSpPr>
          <p:spPr bwMode="auto">
            <a:xfrm>
              <a:off x="1214" y="2634"/>
              <a:ext cx="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500">
                  <a:solidFill>
                    <a:srgbClr val="FF0000"/>
                  </a:solidFill>
                  <a:ea typeface="ＭＳ Ｐゴシック" charset="0"/>
                </a:rPr>
                <a:t> </a:t>
              </a: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17" name="Group 68"/>
          <p:cNvGrpSpPr>
            <a:grpSpLocks/>
          </p:cNvGrpSpPr>
          <p:nvPr/>
        </p:nvGrpSpPr>
        <p:grpSpPr bwMode="auto">
          <a:xfrm>
            <a:off x="5264150" y="5878513"/>
            <a:ext cx="749300" cy="347662"/>
            <a:chOff x="1811" y="2493"/>
            <a:chExt cx="472" cy="219"/>
          </a:xfrm>
        </p:grpSpPr>
        <p:sp>
          <p:nvSpPr>
            <p:cNvPr id="15501" name="Freeform 69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2" name="Freeform 70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3" name="Line 71"/>
            <p:cNvSpPr>
              <a:spLocks noChangeShapeType="1"/>
            </p:cNvSpPr>
            <p:nvPr/>
          </p:nvSpPr>
          <p:spPr bwMode="auto">
            <a:xfrm>
              <a:off x="1814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4" name="Line 72"/>
            <p:cNvSpPr>
              <a:spLocks noChangeShapeType="1"/>
            </p:cNvSpPr>
            <p:nvPr/>
          </p:nvSpPr>
          <p:spPr bwMode="auto">
            <a:xfrm>
              <a:off x="2282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5" name="Rectangle 73"/>
            <p:cNvSpPr>
              <a:spLocks noChangeArrowheads="1"/>
            </p:cNvSpPr>
            <p:nvPr/>
          </p:nvSpPr>
          <p:spPr bwMode="auto">
            <a:xfrm>
              <a:off x="1814" y="2575"/>
              <a:ext cx="304" cy="8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6" name="Freeform 74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7" name="Freeform 75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8" name="Line 76"/>
            <p:cNvSpPr>
              <a:spLocks noChangeShapeType="1"/>
            </p:cNvSpPr>
            <p:nvPr/>
          </p:nvSpPr>
          <p:spPr bwMode="auto">
            <a:xfrm flipV="1">
              <a:off x="1923" y="2525"/>
              <a:ext cx="8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9" name="Line 77"/>
            <p:cNvSpPr>
              <a:spLocks noChangeShapeType="1"/>
            </p:cNvSpPr>
            <p:nvPr/>
          </p:nvSpPr>
          <p:spPr bwMode="auto">
            <a:xfrm>
              <a:off x="2082" y="2608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10" name="Line 78"/>
            <p:cNvSpPr>
              <a:spLocks noChangeShapeType="1"/>
            </p:cNvSpPr>
            <p:nvPr/>
          </p:nvSpPr>
          <p:spPr bwMode="auto">
            <a:xfrm>
              <a:off x="1999" y="2526"/>
              <a:ext cx="87" cy="8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11" name="Line 79"/>
            <p:cNvSpPr>
              <a:spLocks noChangeShapeType="1"/>
            </p:cNvSpPr>
            <p:nvPr/>
          </p:nvSpPr>
          <p:spPr bwMode="auto">
            <a:xfrm>
              <a:off x="1923" y="2603"/>
              <a:ext cx="83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12" name="Line 80"/>
            <p:cNvSpPr>
              <a:spLocks noChangeShapeType="1"/>
            </p:cNvSpPr>
            <p:nvPr/>
          </p:nvSpPr>
          <p:spPr bwMode="auto">
            <a:xfrm>
              <a:off x="2082" y="2523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13" name="Line 81"/>
            <p:cNvSpPr>
              <a:spLocks noChangeShapeType="1"/>
            </p:cNvSpPr>
            <p:nvPr/>
          </p:nvSpPr>
          <p:spPr bwMode="auto">
            <a:xfrm flipV="1">
              <a:off x="1999" y="2523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18" name="Group 82"/>
          <p:cNvGrpSpPr>
            <a:grpSpLocks/>
          </p:cNvGrpSpPr>
          <p:nvPr/>
        </p:nvGrpSpPr>
        <p:grpSpPr bwMode="auto">
          <a:xfrm>
            <a:off x="4367213" y="5507038"/>
            <a:ext cx="749300" cy="347662"/>
            <a:chOff x="1811" y="2493"/>
            <a:chExt cx="472" cy="219"/>
          </a:xfrm>
        </p:grpSpPr>
        <p:sp>
          <p:nvSpPr>
            <p:cNvPr id="15488" name="Freeform 83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9" name="Freeform 84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0" name="Line 85"/>
            <p:cNvSpPr>
              <a:spLocks noChangeShapeType="1"/>
            </p:cNvSpPr>
            <p:nvPr/>
          </p:nvSpPr>
          <p:spPr bwMode="auto">
            <a:xfrm>
              <a:off x="1814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1" name="Line 86"/>
            <p:cNvSpPr>
              <a:spLocks noChangeShapeType="1"/>
            </p:cNvSpPr>
            <p:nvPr/>
          </p:nvSpPr>
          <p:spPr bwMode="auto">
            <a:xfrm>
              <a:off x="2282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2" name="Rectangle 87"/>
            <p:cNvSpPr>
              <a:spLocks noChangeArrowheads="1"/>
            </p:cNvSpPr>
            <p:nvPr/>
          </p:nvSpPr>
          <p:spPr bwMode="auto">
            <a:xfrm>
              <a:off x="1814" y="2575"/>
              <a:ext cx="304" cy="8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3" name="Freeform 88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4" name="Freeform 89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5" name="Line 90"/>
            <p:cNvSpPr>
              <a:spLocks noChangeShapeType="1"/>
            </p:cNvSpPr>
            <p:nvPr/>
          </p:nvSpPr>
          <p:spPr bwMode="auto">
            <a:xfrm flipV="1">
              <a:off x="1923" y="2525"/>
              <a:ext cx="8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6" name="Line 91"/>
            <p:cNvSpPr>
              <a:spLocks noChangeShapeType="1"/>
            </p:cNvSpPr>
            <p:nvPr/>
          </p:nvSpPr>
          <p:spPr bwMode="auto">
            <a:xfrm>
              <a:off x="2082" y="2608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7" name="Line 92"/>
            <p:cNvSpPr>
              <a:spLocks noChangeShapeType="1"/>
            </p:cNvSpPr>
            <p:nvPr/>
          </p:nvSpPr>
          <p:spPr bwMode="auto">
            <a:xfrm>
              <a:off x="1999" y="2526"/>
              <a:ext cx="87" cy="8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8" name="Line 93"/>
            <p:cNvSpPr>
              <a:spLocks noChangeShapeType="1"/>
            </p:cNvSpPr>
            <p:nvPr/>
          </p:nvSpPr>
          <p:spPr bwMode="auto">
            <a:xfrm>
              <a:off x="1923" y="2603"/>
              <a:ext cx="83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99" name="Line 94"/>
            <p:cNvSpPr>
              <a:spLocks noChangeShapeType="1"/>
            </p:cNvSpPr>
            <p:nvPr/>
          </p:nvSpPr>
          <p:spPr bwMode="auto">
            <a:xfrm>
              <a:off x="2082" y="2523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500" name="Line 95"/>
            <p:cNvSpPr>
              <a:spLocks noChangeShapeType="1"/>
            </p:cNvSpPr>
            <p:nvPr/>
          </p:nvSpPr>
          <p:spPr bwMode="auto">
            <a:xfrm flipV="1">
              <a:off x="1999" y="2523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sp>
        <p:nvSpPr>
          <p:cNvPr id="15384" name="Line 96"/>
          <p:cNvSpPr>
            <a:spLocks noChangeShapeType="1"/>
          </p:cNvSpPr>
          <p:nvPr/>
        </p:nvSpPr>
        <p:spPr bwMode="auto">
          <a:xfrm flipV="1">
            <a:off x="5118100" y="5578475"/>
            <a:ext cx="762000" cy="65088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85" name="Line 97"/>
          <p:cNvSpPr>
            <a:spLocks noChangeShapeType="1"/>
          </p:cNvSpPr>
          <p:nvPr/>
        </p:nvSpPr>
        <p:spPr bwMode="auto">
          <a:xfrm flipV="1">
            <a:off x="5916613" y="5730875"/>
            <a:ext cx="115887" cy="173038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183321" name="Group 98"/>
          <p:cNvGrpSpPr>
            <a:grpSpLocks/>
          </p:cNvGrpSpPr>
          <p:nvPr/>
        </p:nvGrpSpPr>
        <p:grpSpPr bwMode="auto">
          <a:xfrm>
            <a:off x="5892800" y="5443538"/>
            <a:ext cx="749300" cy="347662"/>
            <a:chOff x="1811" y="2493"/>
            <a:chExt cx="472" cy="219"/>
          </a:xfrm>
        </p:grpSpPr>
        <p:sp>
          <p:nvSpPr>
            <p:cNvPr id="15475" name="Freeform 99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6" name="Freeform 100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7" name="Line 101"/>
            <p:cNvSpPr>
              <a:spLocks noChangeShapeType="1"/>
            </p:cNvSpPr>
            <p:nvPr/>
          </p:nvSpPr>
          <p:spPr bwMode="auto">
            <a:xfrm>
              <a:off x="1814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8" name="Line 102"/>
            <p:cNvSpPr>
              <a:spLocks noChangeShapeType="1"/>
            </p:cNvSpPr>
            <p:nvPr/>
          </p:nvSpPr>
          <p:spPr bwMode="auto">
            <a:xfrm>
              <a:off x="2282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9" name="Rectangle 103"/>
            <p:cNvSpPr>
              <a:spLocks noChangeArrowheads="1"/>
            </p:cNvSpPr>
            <p:nvPr/>
          </p:nvSpPr>
          <p:spPr bwMode="auto">
            <a:xfrm>
              <a:off x="1814" y="2575"/>
              <a:ext cx="304" cy="8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0" name="Freeform 104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1" name="Freeform 105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2" name="Line 106"/>
            <p:cNvSpPr>
              <a:spLocks noChangeShapeType="1"/>
            </p:cNvSpPr>
            <p:nvPr/>
          </p:nvSpPr>
          <p:spPr bwMode="auto">
            <a:xfrm flipV="1">
              <a:off x="1923" y="2525"/>
              <a:ext cx="8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3" name="Line 107"/>
            <p:cNvSpPr>
              <a:spLocks noChangeShapeType="1"/>
            </p:cNvSpPr>
            <p:nvPr/>
          </p:nvSpPr>
          <p:spPr bwMode="auto">
            <a:xfrm>
              <a:off x="2082" y="2608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4" name="Line 108"/>
            <p:cNvSpPr>
              <a:spLocks noChangeShapeType="1"/>
            </p:cNvSpPr>
            <p:nvPr/>
          </p:nvSpPr>
          <p:spPr bwMode="auto">
            <a:xfrm>
              <a:off x="1999" y="2526"/>
              <a:ext cx="87" cy="8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5" name="Line 109"/>
            <p:cNvSpPr>
              <a:spLocks noChangeShapeType="1"/>
            </p:cNvSpPr>
            <p:nvPr/>
          </p:nvSpPr>
          <p:spPr bwMode="auto">
            <a:xfrm>
              <a:off x="1923" y="2603"/>
              <a:ext cx="83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6" name="Line 110"/>
            <p:cNvSpPr>
              <a:spLocks noChangeShapeType="1"/>
            </p:cNvSpPr>
            <p:nvPr/>
          </p:nvSpPr>
          <p:spPr bwMode="auto">
            <a:xfrm>
              <a:off x="2082" y="2523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87" name="Line 111"/>
            <p:cNvSpPr>
              <a:spLocks noChangeShapeType="1"/>
            </p:cNvSpPr>
            <p:nvPr/>
          </p:nvSpPr>
          <p:spPr bwMode="auto">
            <a:xfrm flipV="1">
              <a:off x="1999" y="2523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22" name="Group 112"/>
          <p:cNvGrpSpPr>
            <a:grpSpLocks/>
          </p:cNvGrpSpPr>
          <p:nvPr/>
        </p:nvGrpSpPr>
        <p:grpSpPr bwMode="auto">
          <a:xfrm>
            <a:off x="4452938" y="5013325"/>
            <a:ext cx="749300" cy="347663"/>
            <a:chOff x="1811" y="2493"/>
            <a:chExt cx="472" cy="219"/>
          </a:xfrm>
        </p:grpSpPr>
        <p:sp>
          <p:nvSpPr>
            <p:cNvPr id="15462" name="Freeform 113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3" name="Freeform 114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4" name="Line 115"/>
            <p:cNvSpPr>
              <a:spLocks noChangeShapeType="1"/>
            </p:cNvSpPr>
            <p:nvPr/>
          </p:nvSpPr>
          <p:spPr bwMode="auto">
            <a:xfrm>
              <a:off x="1814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5" name="Line 116"/>
            <p:cNvSpPr>
              <a:spLocks noChangeShapeType="1"/>
            </p:cNvSpPr>
            <p:nvPr/>
          </p:nvSpPr>
          <p:spPr bwMode="auto">
            <a:xfrm>
              <a:off x="2282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6" name="Rectangle 117"/>
            <p:cNvSpPr>
              <a:spLocks noChangeArrowheads="1"/>
            </p:cNvSpPr>
            <p:nvPr/>
          </p:nvSpPr>
          <p:spPr bwMode="auto">
            <a:xfrm>
              <a:off x="1814" y="2575"/>
              <a:ext cx="304" cy="8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7" name="Freeform 118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8" name="Freeform 119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9" name="Line 120"/>
            <p:cNvSpPr>
              <a:spLocks noChangeShapeType="1"/>
            </p:cNvSpPr>
            <p:nvPr/>
          </p:nvSpPr>
          <p:spPr bwMode="auto">
            <a:xfrm flipV="1">
              <a:off x="1923" y="2525"/>
              <a:ext cx="8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0" name="Line 121"/>
            <p:cNvSpPr>
              <a:spLocks noChangeShapeType="1"/>
            </p:cNvSpPr>
            <p:nvPr/>
          </p:nvSpPr>
          <p:spPr bwMode="auto">
            <a:xfrm>
              <a:off x="2082" y="2608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1" name="Line 122"/>
            <p:cNvSpPr>
              <a:spLocks noChangeShapeType="1"/>
            </p:cNvSpPr>
            <p:nvPr/>
          </p:nvSpPr>
          <p:spPr bwMode="auto">
            <a:xfrm>
              <a:off x="1999" y="2526"/>
              <a:ext cx="87" cy="8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2" name="Line 123"/>
            <p:cNvSpPr>
              <a:spLocks noChangeShapeType="1"/>
            </p:cNvSpPr>
            <p:nvPr/>
          </p:nvSpPr>
          <p:spPr bwMode="auto">
            <a:xfrm>
              <a:off x="1923" y="2603"/>
              <a:ext cx="83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3" name="Line 124"/>
            <p:cNvSpPr>
              <a:spLocks noChangeShapeType="1"/>
            </p:cNvSpPr>
            <p:nvPr/>
          </p:nvSpPr>
          <p:spPr bwMode="auto">
            <a:xfrm>
              <a:off x="2082" y="2523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74" name="Line 125"/>
            <p:cNvSpPr>
              <a:spLocks noChangeShapeType="1"/>
            </p:cNvSpPr>
            <p:nvPr/>
          </p:nvSpPr>
          <p:spPr bwMode="auto">
            <a:xfrm flipV="1">
              <a:off x="1999" y="2523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sp>
        <p:nvSpPr>
          <p:cNvPr id="15388" name="Line 126"/>
          <p:cNvSpPr>
            <a:spLocks noChangeShapeType="1"/>
          </p:cNvSpPr>
          <p:nvPr/>
        </p:nvSpPr>
        <p:spPr bwMode="auto">
          <a:xfrm flipV="1">
            <a:off x="7477125" y="5046663"/>
            <a:ext cx="422275" cy="284162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89" name="Line 127"/>
          <p:cNvSpPr>
            <a:spLocks noChangeShapeType="1"/>
          </p:cNvSpPr>
          <p:nvPr/>
        </p:nvSpPr>
        <p:spPr bwMode="auto">
          <a:xfrm>
            <a:off x="7602538" y="5416550"/>
            <a:ext cx="1027112" cy="495300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390" name="Line 128"/>
          <p:cNvSpPr>
            <a:spLocks noChangeShapeType="1"/>
          </p:cNvSpPr>
          <p:nvPr/>
        </p:nvSpPr>
        <p:spPr bwMode="auto">
          <a:xfrm flipH="1" flipV="1">
            <a:off x="8361363" y="5037138"/>
            <a:ext cx="423862" cy="782637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183326" name="Group 129"/>
          <p:cNvGrpSpPr>
            <a:grpSpLocks/>
          </p:cNvGrpSpPr>
          <p:nvPr/>
        </p:nvGrpSpPr>
        <p:grpSpPr bwMode="auto">
          <a:xfrm>
            <a:off x="7818438" y="4813300"/>
            <a:ext cx="749300" cy="347663"/>
            <a:chOff x="1811" y="2493"/>
            <a:chExt cx="472" cy="219"/>
          </a:xfrm>
        </p:grpSpPr>
        <p:sp>
          <p:nvSpPr>
            <p:cNvPr id="15449" name="Freeform 130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0" name="Freeform 131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1" name="Line 132"/>
            <p:cNvSpPr>
              <a:spLocks noChangeShapeType="1"/>
            </p:cNvSpPr>
            <p:nvPr/>
          </p:nvSpPr>
          <p:spPr bwMode="auto">
            <a:xfrm>
              <a:off x="1814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2" name="Line 133"/>
            <p:cNvSpPr>
              <a:spLocks noChangeShapeType="1"/>
            </p:cNvSpPr>
            <p:nvPr/>
          </p:nvSpPr>
          <p:spPr bwMode="auto">
            <a:xfrm>
              <a:off x="2282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3" name="Rectangle 134"/>
            <p:cNvSpPr>
              <a:spLocks noChangeArrowheads="1"/>
            </p:cNvSpPr>
            <p:nvPr/>
          </p:nvSpPr>
          <p:spPr bwMode="auto">
            <a:xfrm>
              <a:off x="1814" y="2575"/>
              <a:ext cx="304" cy="8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4" name="Freeform 135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5" name="Freeform 136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6" name="Line 137"/>
            <p:cNvSpPr>
              <a:spLocks noChangeShapeType="1"/>
            </p:cNvSpPr>
            <p:nvPr/>
          </p:nvSpPr>
          <p:spPr bwMode="auto">
            <a:xfrm flipV="1">
              <a:off x="1923" y="2525"/>
              <a:ext cx="8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7" name="Line 138"/>
            <p:cNvSpPr>
              <a:spLocks noChangeShapeType="1"/>
            </p:cNvSpPr>
            <p:nvPr/>
          </p:nvSpPr>
          <p:spPr bwMode="auto">
            <a:xfrm>
              <a:off x="2082" y="2608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8" name="Line 139"/>
            <p:cNvSpPr>
              <a:spLocks noChangeShapeType="1"/>
            </p:cNvSpPr>
            <p:nvPr/>
          </p:nvSpPr>
          <p:spPr bwMode="auto">
            <a:xfrm>
              <a:off x="1999" y="2526"/>
              <a:ext cx="87" cy="8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59" name="Line 140"/>
            <p:cNvSpPr>
              <a:spLocks noChangeShapeType="1"/>
            </p:cNvSpPr>
            <p:nvPr/>
          </p:nvSpPr>
          <p:spPr bwMode="auto">
            <a:xfrm>
              <a:off x="1923" y="2603"/>
              <a:ext cx="83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0" name="Line 141"/>
            <p:cNvSpPr>
              <a:spLocks noChangeShapeType="1"/>
            </p:cNvSpPr>
            <p:nvPr/>
          </p:nvSpPr>
          <p:spPr bwMode="auto">
            <a:xfrm>
              <a:off x="2082" y="2523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61" name="Line 142"/>
            <p:cNvSpPr>
              <a:spLocks noChangeShapeType="1"/>
            </p:cNvSpPr>
            <p:nvPr/>
          </p:nvSpPr>
          <p:spPr bwMode="auto">
            <a:xfrm flipV="1">
              <a:off x="1999" y="2523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27" name="Group 143"/>
          <p:cNvGrpSpPr>
            <a:grpSpLocks/>
          </p:cNvGrpSpPr>
          <p:nvPr/>
        </p:nvGrpSpPr>
        <p:grpSpPr bwMode="auto">
          <a:xfrm>
            <a:off x="6850063" y="5192713"/>
            <a:ext cx="749300" cy="347662"/>
            <a:chOff x="1811" y="2493"/>
            <a:chExt cx="472" cy="219"/>
          </a:xfrm>
        </p:grpSpPr>
        <p:sp>
          <p:nvSpPr>
            <p:cNvPr id="15436" name="Freeform 144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7" name="Freeform 145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8" name="Line 146"/>
            <p:cNvSpPr>
              <a:spLocks noChangeShapeType="1"/>
            </p:cNvSpPr>
            <p:nvPr/>
          </p:nvSpPr>
          <p:spPr bwMode="auto">
            <a:xfrm>
              <a:off x="1814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9" name="Line 147"/>
            <p:cNvSpPr>
              <a:spLocks noChangeShapeType="1"/>
            </p:cNvSpPr>
            <p:nvPr/>
          </p:nvSpPr>
          <p:spPr bwMode="auto">
            <a:xfrm>
              <a:off x="2282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0" name="Rectangle 148"/>
            <p:cNvSpPr>
              <a:spLocks noChangeArrowheads="1"/>
            </p:cNvSpPr>
            <p:nvPr/>
          </p:nvSpPr>
          <p:spPr bwMode="auto">
            <a:xfrm>
              <a:off x="1814" y="2575"/>
              <a:ext cx="304" cy="8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1" name="Freeform 149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2" name="Freeform 150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3" name="Line 151"/>
            <p:cNvSpPr>
              <a:spLocks noChangeShapeType="1"/>
            </p:cNvSpPr>
            <p:nvPr/>
          </p:nvSpPr>
          <p:spPr bwMode="auto">
            <a:xfrm flipV="1">
              <a:off x="1923" y="2525"/>
              <a:ext cx="8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4" name="Line 152"/>
            <p:cNvSpPr>
              <a:spLocks noChangeShapeType="1"/>
            </p:cNvSpPr>
            <p:nvPr/>
          </p:nvSpPr>
          <p:spPr bwMode="auto">
            <a:xfrm>
              <a:off x="2082" y="2608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5" name="Line 153"/>
            <p:cNvSpPr>
              <a:spLocks noChangeShapeType="1"/>
            </p:cNvSpPr>
            <p:nvPr/>
          </p:nvSpPr>
          <p:spPr bwMode="auto">
            <a:xfrm>
              <a:off x="1999" y="2526"/>
              <a:ext cx="87" cy="8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6" name="Line 154"/>
            <p:cNvSpPr>
              <a:spLocks noChangeShapeType="1"/>
            </p:cNvSpPr>
            <p:nvPr/>
          </p:nvSpPr>
          <p:spPr bwMode="auto">
            <a:xfrm>
              <a:off x="1923" y="2603"/>
              <a:ext cx="83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7" name="Line 155"/>
            <p:cNvSpPr>
              <a:spLocks noChangeShapeType="1"/>
            </p:cNvSpPr>
            <p:nvPr/>
          </p:nvSpPr>
          <p:spPr bwMode="auto">
            <a:xfrm>
              <a:off x="2082" y="2523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48" name="Line 156"/>
            <p:cNvSpPr>
              <a:spLocks noChangeShapeType="1"/>
            </p:cNvSpPr>
            <p:nvPr/>
          </p:nvSpPr>
          <p:spPr bwMode="auto">
            <a:xfrm flipV="1">
              <a:off x="1999" y="2523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3328" name="Group 157"/>
          <p:cNvGrpSpPr>
            <a:grpSpLocks/>
          </p:cNvGrpSpPr>
          <p:nvPr/>
        </p:nvGrpSpPr>
        <p:grpSpPr bwMode="auto">
          <a:xfrm>
            <a:off x="8394700" y="5705475"/>
            <a:ext cx="749300" cy="347663"/>
            <a:chOff x="1811" y="2493"/>
            <a:chExt cx="472" cy="219"/>
          </a:xfrm>
        </p:grpSpPr>
        <p:sp>
          <p:nvSpPr>
            <p:cNvPr id="15423" name="Freeform 158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24" name="Freeform 159"/>
            <p:cNvSpPr>
              <a:spLocks/>
            </p:cNvSpPr>
            <p:nvPr/>
          </p:nvSpPr>
          <p:spPr bwMode="auto">
            <a:xfrm>
              <a:off x="1814" y="2591"/>
              <a:ext cx="468" cy="121"/>
            </a:xfrm>
            <a:custGeom>
              <a:avLst/>
              <a:gdLst>
                <a:gd name="T0" fmla="*/ 211 w 468"/>
                <a:gd name="T1" fmla="*/ 0 h 121"/>
                <a:gd name="T2" fmla="*/ 165 w 468"/>
                <a:gd name="T3" fmla="*/ 2 h 121"/>
                <a:gd name="T4" fmla="*/ 123 w 468"/>
                <a:gd name="T5" fmla="*/ 7 h 121"/>
                <a:gd name="T6" fmla="*/ 86 w 468"/>
                <a:gd name="T7" fmla="*/ 14 h 121"/>
                <a:gd name="T8" fmla="*/ 69 w 468"/>
                <a:gd name="T9" fmla="*/ 17 h 121"/>
                <a:gd name="T10" fmla="*/ 55 w 468"/>
                <a:gd name="T11" fmla="*/ 21 h 121"/>
                <a:gd name="T12" fmla="*/ 40 w 468"/>
                <a:gd name="T13" fmla="*/ 27 h 121"/>
                <a:gd name="T14" fmla="*/ 29 w 468"/>
                <a:gd name="T15" fmla="*/ 31 h 121"/>
                <a:gd name="T16" fmla="*/ 19 w 468"/>
                <a:gd name="T17" fmla="*/ 37 h 121"/>
                <a:gd name="T18" fmla="*/ 12 w 468"/>
                <a:gd name="T19" fmla="*/ 42 h 121"/>
                <a:gd name="T20" fmla="*/ 6 w 468"/>
                <a:gd name="T21" fmla="*/ 48 h 121"/>
                <a:gd name="T22" fmla="*/ 2 w 468"/>
                <a:gd name="T23" fmla="*/ 54 h 121"/>
                <a:gd name="T24" fmla="*/ 0 w 468"/>
                <a:gd name="T25" fmla="*/ 61 h 121"/>
                <a:gd name="T26" fmla="*/ 2 w 468"/>
                <a:gd name="T27" fmla="*/ 67 h 121"/>
                <a:gd name="T28" fmla="*/ 6 w 468"/>
                <a:gd name="T29" fmla="*/ 72 h 121"/>
                <a:gd name="T30" fmla="*/ 12 w 468"/>
                <a:gd name="T31" fmla="*/ 78 h 121"/>
                <a:gd name="T32" fmla="*/ 19 w 468"/>
                <a:gd name="T33" fmla="*/ 84 h 121"/>
                <a:gd name="T34" fmla="*/ 29 w 468"/>
                <a:gd name="T35" fmla="*/ 89 h 121"/>
                <a:gd name="T36" fmla="*/ 40 w 468"/>
                <a:gd name="T37" fmla="*/ 94 h 121"/>
                <a:gd name="T38" fmla="*/ 55 w 468"/>
                <a:gd name="T39" fmla="*/ 99 h 121"/>
                <a:gd name="T40" fmla="*/ 69 w 468"/>
                <a:gd name="T41" fmla="*/ 104 h 121"/>
                <a:gd name="T42" fmla="*/ 86 w 468"/>
                <a:gd name="T43" fmla="*/ 108 h 121"/>
                <a:gd name="T44" fmla="*/ 123 w 468"/>
                <a:gd name="T45" fmla="*/ 114 h 121"/>
                <a:gd name="T46" fmla="*/ 165 w 468"/>
                <a:gd name="T47" fmla="*/ 118 h 121"/>
                <a:gd name="T48" fmla="*/ 211 w 468"/>
                <a:gd name="T49" fmla="*/ 121 h 121"/>
                <a:gd name="T50" fmla="*/ 258 w 468"/>
                <a:gd name="T51" fmla="*/ 121 h 121"/>
                <a:gd name="T52" fmla="*/ 304 w 468"/>
                <a:gd name="T53" fmla="*/ 118 h 121"/>
                <a:gd name="T54" fmla="*/ 345 w 468"/>
                <a:gd name="T55" fmla="*/ 114 h 121"/>
                <a:gd name="T56" fmla="*/ 382 w 468"/>
                <a:gd name="T57" fmla="*/ 108 h 121"/>
                <a:gd name="T58" fmla="*/ 399 w 468"/>
                <a:gd name="T59" fmla="*/ 104 h 121"/>
                <a:gd name="T60" fmla="*/ 414 w 468"/>
                <a:gd name="T61" fmla="*/ 99 h 121"/>
                <a:gd name="T62" fmla="*/ 428 w 468"/>
                <a:gd name="T63" fmla="*/ 94 h 121"/>
                <a:gd name="T64" fmla="*/ 440 w 468"/>
                <a:gd name="T65" fmla="*/ 89 h 121"/>
                <a:gd name="T66" fmla="*/ 450 w 468"/>
                <a:gd name="T67" fmla="*/ 84 h 121"/>
                <a:gd name="T68" fmla="*/ 457 w 468"/>
                <a:gd name="T69" fmla="*/ 78 h 121"/>
                <a:gd name="T70" fmla="*/ 462 w 468"/>
                <a:gd name="T71" fmla="*/ 72 h 121"/>
                <a:gd name="T72" fmla="*/ 467 w 468"/>
                <a:gd name="T73" fmla="*/ 67 h 121"/>
                <a:gd name="T74" fmla="*/ 468 w 468"/>
                <a:gd name="T75" fmla="*/ 61 h 121"/>
                <a:gd name="T76" fmla="*/ 467 w 468"/>
                <a:gd name="T77" fmla="*/ 54 h 121"/>
                <a:gd name="T78" fmla="*/ 462 w 468"/>
                <a:gd name="T79" fmla="*/ 48 h 121"/>
                <a:gd name="T80" fmla="*/ 457 w 468"/>
                <a:gd name="T81" fmla="*/ 42 h 121"/>
                <a:gd name="T82" fmla="*/ 450 w 468"/>
                <a:gd name="T83" fmla="*/ 37 h 121"/>
                <a:gd name="T84" fmla="*/ 440 w 468"/>
                <a:gd name="T85" fmla="*/ 31 h 121"/>
                <a:gd name="T86" fmla="*/ 428 w 468"/>
                <a:gd name="T87" fmla="*/ 27 h 121"/>
                <a:gd name="T88" fmla="*/ 414 w 468"/>
                <a:gd name="T89" fmla="*/ 21 h 121"/>
                <a:gd name="T90" fmla="*/ 399 w 468"/>
                <a:gd name="T91" fmla="*/ 17 h 121"/>
                <a:gd name="T92" fmla="*/ 382 w 468"/>
                <a:gd name="T93" fmla="*/ 14 h 121"/>
                <a:gd name="T94" fmla="*/ 345 w 468"/>
                <a:gd name="T95" fmla="*/ 7 h 121"/>
                <a:gd name="T96" fmla="*/ 304 w 468"/>
                <a:gd name="T97" fmla="*/ 2 h 121"/>
                <a:gd name="T98" fmla="*/ 258 w 468"/>
                <a:gd name="T99" fmla="*/ 0 h 1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8"/>
                <a:gd name="T151" fmla="*/ 0 h 121"/>
                <a:gd name="T152" fmla="*/ 468 w 468"/>
                <a:gd name="T153" fmla="*/ 121 h 1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8" h="121">
                  <a:moveTo>
                    <a:pt x="235" y="0"/>
                  </a:moveTo>
                  <a:lnTo>
                    <a:pt x="211" y="0"/>
                  </a:lnTo>
                  <a:lnTo>
                    <a:pt x="188" y="1"/>
                  </a:lnTo>
                  <a:lnTo>
                    <a:pt x="165" y="2"/>
                  </a:lnTo>
                  <a:lnTo>
                    <a:pt x="143" y="4"/>
                  </a:lnTo>
                  <a:lnTo>
                    <a:pt x="123" y="7"/>
                  </a:lnTo>
                  <a:lnTo>
                    <a:pt x="103" y="10"/>
                  </a:lnTo>
                  <a:lnTo>
                    <a:pt x="86" y="14"/>
                  </a:lnTo>
                  <a:lnTo>
                    <a:pt x="77" y="15"/>
                  </a:lnTo>
                  <a:lnTo>
                    <a:pt x="69" y="17"/>
                  </a:lnTo>
                  <a:lnTo>
                    <a:pt x="62" y="20"/>
                  </a:lnTo>
                  <a:lnTo>
                    <a:pt x="55" y="21"/>
                  </a:lnTo>
                  <a:lnTo>
                    <a:pt x="47" y="24"/>
                  </a:lnTo>
                  <a:lnTo>
                    <a:pt x="40" y="27"/>
                  </a:lnTo>
                  <a:lnTo>
                    <a:pt x="35" y="28"/>
                  </a:lnTo>
                  <a:lnTo>
                    <a:pt x="29" y="31"/>
                  </a:lnTo>
                  <a:lnTo>
                    <a:pt x="25" y="34"/>
                  </a:lnTo>
                  <a:lnTo>
                    <a:pt x="19" y="37"/>
                  </a:lnTo>
                  <a:lnTo>
                    <a:pt x="15" y="40"/>
                  </a:lnTo>
                  <a:lnTo>
                    <a:pt x="12" y="42"/>
                  </a:lnTo>
                  <a:lnTo>
                    <a:pt x="9" y="45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3" y="70"/>
                  </a:lnTo>
                  <a:lnTo>
                    <a:pt x="6" y="72"/>
                  </a:lnTo>
                  <a:lnTo>
                    <a:pt x="9" y="75"/>
                  </a:lnTo>
                  <a:lnTo>
                    <a:pt x="12" y="78"/>
                  </a:lnTo>
                  <a:lnTo>
                    <a:pt x="15" y="81"/>
                  </a:lnTo>
                  <a:lnTo>
                    <a:pt x="19" y="84"/>
                  </a:lnTo>
                  <a:lnTo>
                    <a:pt x="25" y="87"/>
                  </a:lnTo>
                  <a:lnTo>
                    <a:pt x="29" y="89"/>
                  </a:lnTo>
                  <a:lnTo>
                    <a:pt x="35" y="92"/>
                  </a:lnTo>
                  <a:lnTo>
                    <a:pt x="40" y="94"/>
                  </a:lnTo>
                  <a:lnTo>
                    <a:pt x="47" y="97"/>
                  </a:lnTo>
                  <a:lnTo>
                    <a:pt x="55" y="99"/>
                  </a:lnTo>
                  <a:lnTo>
                    <a:pt x="62" y="101"/>
                  </a:lnTo>
                  <a:lnTo>
                    <a:pt x="69" y="104"/>
                  </a:lnTo>
                  <a:lnTo>
                    <a:pt x="77" y="105"/>
                  </a:lnTo>
                  <a:lnTo>
                    <a:pt x="86" y="108"/>
                  </a:lnTo>
                  <a:lnTo>
                    <a:pt x="103" y="111"/>
                  </a:lnTo>
                  <a:lnTo>
                    <a:pt x="123" y="114"/>
                  </a:lnTo>
                  <a:lnTo>
                    <a:pt x="143" y="117"/>
                  </a:lnTo>
                  <a:lnTo>
                    <a:pt x="165" y="118"/>
                  </a:lnTo>
                  <a:lnTo>
                    <a:pt x="188" y="119"/>
                  </a:lnTo>
                  <a:lnTo>
                    <a:pt x="211" y="121"/>
                  </a:lnTo>
                  <a:lnTo>
                    <a:pt x="235" y="121"/>
                  </a:lnTo>
                  <a:lnTo>
                    <a:pt x="258" y="121"/>
                  </a:lnTo>
                  <a:lnTo>
                    <a:pt x="281" y="119"/>
                  </a:lnTo>
                  <a:lnTo>
                    <a:pt x="304" y="118"/>
                  </a:lnTo>
                  <a:lnTo>
                    <a:pt x="325" y="117"/>
                  </a:lnTo>
                  <a:lnTo>
                    <a:pt x="345" y="114"/>
                  </a:lnTo>
                  <a:lnTo>
                    <a:pt x="365" y="111"/>
                  </a:lnTo>
                  <a:lnTo>
                    <a:pt x="382" y="108"/>
                  </a:lnTo>
                  <a:lnTo>
                    <a:pt x="391" y="105"/>
                  </a:lnTo>
                  <a:lnTo>
                    <a:pt x="399" y="104"/>
                  </a:lnTo>
                  <a:lnTo>
                    <a:pt x="407" y="101"/>
                  </a:lnTo>
                  <a:lnTo>
                    <a:pt x="414" y="99"/>
                  </a:lnTo>
                  <a:lnTo>
                    <a:pt x="421" y="97"/>
                  </a:lnTo>
                  <a:lnTo>
                    <a:pt x="428" y="94"/>
                  </a:lnTo>
                  <a:lnTo>
                    <a:pt x="434" y="92"/>
                  </a:lnTo>
                  <a:lnTo>
                    <a:pt x="440" y="89"/>
                  </a:lnTo>
                  <a:lnTo>
                    <a:pt x="445" y="87"/>
                  </a:lnTo>
                  <a:lnTo>
                    <a:pt x="450" y="84"/>
                  </a:lnTo>
                  <a:lnTo>
                    <a:pt x="454" y="81"/>
                  </a:lnTo>
                  <a:lnTo>
                    <a:pt x="457" y="78"/>
                  </a:lnTo>
                  <a:lnTo>
                    <a:pt x="461" y="75"/>
                  </a:lnTo>
                  <a:lnTo>
                    <a:pt x="462" y="72"/>
                  </a:lnTo>
                  <a:lnTo>
                    <a:pt x="465" y="70"/>
                  </a:lnTo>
                  <a:lnTo>
                    <a:pt x="467" y="67"/>
                  </a:lnTo>
                  <a:lnTo>
                    <a:pt x="468" y="64"/>
                  </a:lnTo>
                  <a:lnTo>
                    <a:pt x="468" y="61"/>
                  </a:lnTo>
                  <a:lnTo>
                    <a:pt x="468" y="57"/>
                  </a:lnTo>
                  <a:lnTo>
                    <a:pt x="467" y="54"/>
                  </a:lnTo>
                  <a:lnTo>
                    <a:pt x="465" y="51"/>
                  </a:lnTo>
                  <a:lnTo>
                    <a:pt x="462" y="48"/>
                  </a:lnTo>
                  <a:lnTo>
                    <a:pt x="461" y="45"/>
                  </a:lnTo>
                  <a:lnTo>
                    <a:pt x="457" y="42"/>
                  </a:lnTo>
                  <a:lnTo>
                    <a:pt x="454" y="40"/>
                  </a:lnTo>
                  <a:lnTo>
                    <a:pt x="450" y="37"/>
                  </a:lnTo>
                  <a:lnTo>
                    <a:pt x="445" y="34"/>
                  </a:lnTo>
                  <a:lnTo>
                    <a:pt x="440" y="31"/>
                  </a:lnTo>
                  <a:lnTo>
                    <a:pt x="434" y="28"/>
                  </a:lnTo>
                  <a:lnTo>
                    <a:pt x="428" y="27"/>
                  </a:lnTo>
                  <a:lnTo>
                    <a:pt x="421" y="24"/>
                  </a:lnTo>
                  <a:lnTo>
                    <a:pt x="414" y="21"/>
                  </a:lnTo>
                  <a:lnTo>
                    <a:pt x="407" y="20"/>
                  </a:lnTo>
                  <a:lnTo>
                    <a:pt x="399" y="17"/>
                  </a:lnTo>
                  <a:lnTo>
                    <a:pt x="391" y="15"/>
                  </a:lnTo>
                  <a:lnTo>
                    <a:pt x="382" y="14"/>
                  </a:lnTo>
                  <a:lnTo>
                    <a:pt x="365" y="10"/>
                  </a:lnTo>
                  <a:lnTo>
                    <a:pt x="345" y="7"/>
                  </a:lnTo>
                  <a:lnTo>
                    <a:pt x="325" y="4"/>
                  </a:lnTo>
                  <a:lnTo>
                    <a:pt x="304" y="2"/>
                  </a:lnTo>
                  <a:lnTo>
                    <a:pt x="281" y="1"/>
                  </a:lnTo>
                  <a:lnTo>
                    <a:pt x="258" y="0"/>
                  </a:lnTo>
                  <a:lnTo>
                    <a:pt x="235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25" name="Line 160"/>
            <p:cNvSpPr>
              <a:spLocks noChangeShapeType="1"/>
            </p:cNvSpPr>
            <p:nvPr/>
          </p:nvSpPr>
          <p:spPr bwMode="auto">
            <a:xfrm>
              <a:off x="1814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26" name="Line 161"/>
            <p:cNvSpPr>
              <a:spLocks noChangeShapeType="1"/>
            </p:cNvSpPr>
            <p:nvPr/>
          </p:nvSpPr>
          <p:spPr bwMode="auto">
            <a:xfrm>
              <a:off x="2282" y="2581"/>
              <a:ext cx="1" cy="7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27" name="Rectangle 162"/>
            <p:cNvSpPr>
              <a:spLocks noChangeArrowheads="1"/>
            </p:cNvSpPr>
            <p:nvPr/>
          </p:nvSpPr>
          <p:spPr bwMode="auto">
            <a:xfrm>
              <a:off x="1814" y="2575"/>
              <a:ext cx="304" cy="8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28" name="Freeform 163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29" name="Freeform 164"/>
            <p:cNvSpPr>
              <a:spLocks/>
            </p:cNvSpPr>
            <p:nvPr/>
          </p:nvSpPr>
          <p:spPr bwMode="auto">
            <a:xfrm>
              <a:off x="1811" y="2493"/>
              <a:ext cx="467" cy="142"/>
            </a:xfrm>
            <a:custGeom>
              <a:avLst/>
              <a:gdLst>
                <a:gd name="T0" fmla="*/ 209 w 467"/>
                <a:gd name="T1" fmla="*/ 0 h 142"/>
                <a:gd name="T2" fmla="*/ 163 w 467"/>
                <a:gd name="T3" fmla="*/ 3 h 142"/>
                <a:gd name="T4" fmla="*/ 122 w 467"/>
                <a:gd name="T5" fmla="*/ 9 h 142"/>
                <a:gd name="T6" fmla="*/ 85 w 467"/>
                <a:gd name="T7" fmla="*/ 16 h 142"/>
                <a:gd name="T8" fmla="*/ 68 w 467"/>
                <a:gd name="T9" fmla="*/ 20 h 142"/>
                <a:gd name="T10" fmla="*/ 53 w 467"/>
                <a:gd name="T11" fmla="*/ 26 h 142"/>
                <a:gd name="T12" fmla="*/ 39 w 467"/>
                <a:gd name="T13" fmla="*/ 30 h 142"/>
                <a:gd name="T14" fmla="*/ 28 w 467"/>
                <a:gd name="T15" fmla="*/ 38 h 142"/>
                <a:gd name="T16" fmla="*/ 18 w 467"/>
                <a:gd name="T17" fmla="*/ 43 h 142"/>
                <a:gd name="T18" fmla="*/ 10 w 467"/>
                <a:gd name="T19" fmla="*/ 49 h 142"/>
                <a:gd name="T20" fmla="*/ 5 w 467"/>
                <a:gd name="T21" fmla="*/ 56 h 142"/>
                <a:gd name="T22" fmla="*/ 0 w 467"/>
                <a:gd name="T23" fmla="*/ 63 h 142"/>
                <a:gd name="T24" fmla="*/ 0 w 467"/>
                <a:gd name="T25" fmla="*/ 70 h 142"/>
                <a:gd name="T26" fmla="*/ 0 w 467"/>
                <a:gd name="T27" fmla="*/ 78 h 142"/>
                <a:gd name="T28" fmla="*/ 5 w 467"/>
                <a:gd name="T29" fmla="*/ 85 h 142"/>
                <a:gd name="T30" fmla="*/ 10 w 467"/>
                <a:gd name="T31" fmla="*/ 92 h 142"/>
                <a:gd name="T32" fmla="*/ 18 w 467"/>
                <a:gd name="T33" fmla="*/ 98 h 142"/>
                <a:gd name="T34" fmla="*/ 28 w 467"/>
                <a:gd name="T35" fmla="*/ 105 h 142"/>
                <a:gd name="T36" fmla="*/ 39 w 467"/>
                <a:gd name="T37" fmla="*/ 110 h 142"/>
                <a:gd name="T38" fmla="*/ 53 w 467"/>
                <a:gd name="T39" fmla="*/ 116 h 142"/>
                <a:gd name="T40" fmla="*/ 68 w 467"/>
                <a:gd name="T41" fmla="*/ 120 h 142"/>
                <a:gd name="T42" fmla="*/ 85 w 467"/>
                <a:gd name="T43" fmla="*/ 125 h 142"/>
                <a:gd name="T44" fmla="*/ 122 w 467"/>
                <a:gd name="T45" fmla="*/ 133 h 142"/>
                <a:gd name="T46" fmla="*/ 163 w 467"/>
                <a:gd name="T47" fmla="*/ 138 h 142"/>
                <a:gd name="T48" fmla="*/ 209 w 467"/>
                <a:gd name="T49" fmla="*/ 140 h 142"/>
                <a:gd name="T50" fmla="*/ 257 w 467"/>
                <a:gd name="T51" fmla="*/ 140 h 142"/>
                <a:gd name="T52" fmla="*/ 302 w 467"/>
                <a:gd name="T53" fmla="*/ 138 h 142"/>
                <a:gd name="T54" fmla="*/ 344 w 467"/>
                <a:gd name="T55" fmla="*/ 133 h 142"/>
                <a:gd name="T56" fmla="*/ 381 w 467"/>
                <a:gd name="T57" fmla="*/ 125 h 142"/>
                <a:gd name="T58" fmla="*/ 398 w 467"/>
                <a:gd name="T59" fmla="*/ 120 h 142"/>
                <a:gd name="T60" fmla="*/ 414 w 467"/>
                <a:gd name="T61" fmla="*/ 116 h 142"/>
                <a:gd name="T62" fmla="*/ 427 w 467"/>
                <a:gd name="T63" fmla="*/ 110 h 142"/>
                <a:gd name="T64" fmla="*/ 438 w 467"/>
                <a:gd name="T65" fmla="*/ 105 h 142"/>
                <a:gd name="T66" fmla="*/ 448 w 467"/>
                <a:gd name="T67" fmla="*/ 98 h 142"/>
                <a:gd name="T68" fmla="*/ 455 w 467"/>
                <a:gd name="T69" fmla="*/ 92 h 142"/>
                <a:gd name="T70" fmla="*/ 461 w 467"/>
                <a:gd name="T71" fmla="*/ 85 h 142"/>
                <a:gd name="T72" fmla="*/ 465 w 467"/>
                <a:gd name="T73" fmla="*/ 78 h 142"/>
                <a:gd name="T74" fmla="*/ 467 w 467"/>
                <a:gd name="T75" fmla="*/ 70 h 142"/>
                <a:gd name="T76" fmla="*/ 465 w 467"/>
                <a:gd name="T77" fmla="*/ 63 h 142"/>
                <a:gd name="T78" fmla="*/ 461 w 467"/>
                <a:gd name="T79" fmla="*/ 56 h 142"/>
                <a:gd name="T80" fmla="*/ 455 w 467"/>
                <a:gd name="T81" fmla="*/ 49 h 142"/>
                <a:gd name="T82" fmla="*/ 448 w 467"/>
                <a:gd name="T83" fmla="*/ 43 h 142"/>
                <a:gd name="T84" fmla="*/ 438 w 467"/>
                <a:gd name="T85" fmla="*/ 38 h 142"/>
                <a:gd name="T86" fmla="*/ 427 w 467"/>
                <a:gd name="T87" fmla="*/ 30 h 142"/>
                <a:gd name="T88" fmla="*/ 414 w 467"/>
                <a:gd name="T89" fmla="*/ 26 h 142"/>
                <a:gd name="T90" fmla="*/ 398 w 467"/>
                <a:gd name="T91" fmla="*/ 20 h 142"/>
                <a:gd name="T92" fmla="*/ 381 w 467"/>
                <a:gd name="T93" fmla="*/ 16 h 142"/>
                <a:gd name="T94" fmla="*/ 344 w 467"/>
                <a:gd name="T95" fmla="*/ 9 h 142"/>
                <a:gd name="T96" fmla="*/ 302 w 467"/>
                <a:gd name="T97" fmla="*/ 3 h 142"/>
                <a:gd name="T98" fmla="*/ 257 w 467"/>
                <a:gd name="T99" fmla="*/ 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7"/>
                <a:gd name="T151" fmla="*/ 0 h 142"/>
                <a:gd name="T152" fmla="*/ 467 w 467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7" h="142">
                  <a:moveTo>
                    <a:pt x="234" y="0"/>
                  </a:moveTo>
                  <a:lnTo>
                    <a:pt x="209" y="0"/>
                  </a:lnTo>
                  <a:lnTo>
                    <a:pt x="186" y="2"/>
                  </a:lnTo>
                  <a:lnTo>
                    <a:pt x="163" y="3"/>
                  </a:lnTo>
                  <a:lnTo>
                    <a:pt x="142" y="5"/>
                  </a:lnTo>
                  <a:lnTo>
                    <a:pt x="122" y="9"/>
                  </a:lnTo>
                  <a:lnTo>
                    <a:pt x="102" y="12"/>
                  </a:lnTo>
                  <a:lnTo>
                    <a:pt x="85" y="16"/>
                  </a:lnTo>
                  <a:lnTo>
                    <a:pt x="76" y="18"/>
                  </a:lnTo>
                  <a:lnTo>
                    <a:pt x="68" y="20"/>
                  </a:lnTo>
                  <a:lnTo>
                    <a:pt x="60" y="23"/>
                  </a:lnTo>
                  <a:lnTo>
                    <a:pt x="53" y="26"/>
                  </a:lnTo>
                  <a:lnTo>
                    <a:pt x="46" y="28"/>
                  </a:lnTo>
                  <a:lnTo>
                    <a:pt x="39" y="30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0"/>
                  </a:lnTo>
                  <a:lnTo>
                    <a:pt x="18" y="43"/>
                  </a:lnTo>
                  <a:lnTo>
                    <a:pt x="13" y="46"/>
                  </a:lnTo>
                  <a:lnTo>
                    <a:pt x="10" y="49"/>
                  </a:lnTo>
                  <a:lnTo>
                    <a:pt x="7" y="53"/>
                  </a:lnTo>
                  <a:lnTo>
                    <a:pt x="5" y="56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82"/>
                  </a:lnTo>
                  <a:lnTo>
                    <a:pt x="5" y="85"/>
                  </a:lnTo>
                  <a:lnTo>
                    <a:pt x="7" y="89"/>
                  </a:lnTo>
                  <a:lnTo>
                    <a:pt x="10" y="92"/>
                  </a:lnTo>
                  <a:lnTo>
                    <a:pt x="13" y="95"/>
                  </a:lnTo>
                  <a:lnTo>
                    <a:pt x="18" y="98"/>
                  </a:lnTo>
                  <a:lnTo>
                    <a:pt x="23" y="102"/>
                  </a:lnTo>
                  <a:lnTo>
                    <a:pt x="28" y="105"/>
                  </a:lnTo>
                  <a:lnTo>
                    <a:pt x="33" y="108"/>
                  </a:lnTo>
                  <a:lnTo>
                    <a:pt x="39" y="110"/>
                  </a:lnTo>
                  <a:lnTo>
                    <a:pt x="46" y="113"/>
                  </a:lnTo>
                  <a:lnTo>
                    <a:pt x="53" y="116"/>
                  </a:lnTo>
                  <a:lnTo>
                    <a:pt x="60" y="118"/>
                  </a:lnTo>
                  <a:lnTo>
                    <a:pt x="68" y="120"/>
                  </a:lnTo>
                  <a:lnTo>
                    <a:pt x="76" y="123"/>
                  </a:lnTo>
                  <a:lnTo>
                    <a:pt x="85" y="125"/>
                  </a:lnTo>
                  <a:lnTo>
                    <a:pt x="102" y="129"/>
                  </a:lnTo>
                  <a:lnTo>
                    <a:pt x="122" y="133"/>
                  </a:lnTo>
                  <a:lnTo>
                    <a:pt x="142" y="136"/>
                  </a:lnTo>
                  <a:lnTo>
                    <a:pt x="163" y="138"/>
                  </a:lnTo>
                  <a:lnTo>
                    <a:pt x="186" y="140"/>
                  </a:lnTo>
                  <a:lnTo>
                    <a:pt x="209" y="140"/>
                  </a:lnTo>
                  <a:lnTo>
                    <a:pt x="234" y="142"/>
                  </a:lnTo>
                  <a:lnTo>
                    <a:pt x="257" y="140"/>
                  </a:lnTo>
                  <a:lnTo>
                    <a:pt x="281" y="140"/>
                  </a:lnTo>
                  <a:lnTo>
                    <a:pt x="302" y="138"/>
                  </a:lnTo>
                  <a:lnTo>
                    <a:pt x="324" y="136"/>
                  </a:lnTo>
                  <a:lnTo>
                    <a:pt x="344" y="133"/>
                  </a:lnTo>
                  <a:lnTo>
                    <a:pt x="364" y="129"/>
                  </a:lnTo>
                  <a:lnTo>
                    <a:pt x="381" y="125"/>
                  </a:lnTo>
                  <a:lnTo>
                    <a:pt x="390" y="123"/>
                  </a:lnTo>
                  <a:lnTo>
                    <a:pt x="398" y="120"/>
                  </a:lnTo>
                  <a:lnTo>
                    <a:pt x="405" y="118"/>
                  </a:lnTo>
                  <a:lnTo>
                    <a:pt x="414" y="116"/>
                  </a:lnTo>
                  <a:lnTo>
                    <a:pt x="420" y="113"/>
                  </a:lnTo>
                  <a:lnTo>
                    <a:pt x="427" y="110"/>
                  </a:lnTo>
                  <a:lnTo>
                    <a:pt x="433" y="108"/>
                  </a:lnTo>
                  <a:lnTo>
                    <a:pt x="438" y="105"/>
                  </a:lnTo>
                  <a:lnTo>
                    <a:pt x="444" y="102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5" y="92"/>
                  </a:lnTo>
                  <a:lnTo>
                    <a:pt x="460" y="89"/>
                  </a:lnTo>
                  <a:lnTo>
                    <a:pt x="461" y="85"/>
                  </a:lnTo>
                  <a:lnTo>
                    <a:pt x="464" y="82"/>
                  </a:lnTo>
                  <a:lnTo>
                    <a:pt x="465" y="78"/>
                  </a:lnTo>
                  <a:lnTo>
                    <a:pt x="467" y="75"/>
                  </a:lnTo>
                  <a:lnTo>
                    <a:pt x="467" y="70"/>
                  </a:lnTo>
                  <a:lnTo>
                    <a:pt x="467" y="68"/>
                  </a:lnTo>
                  <a:lnTo>
                    <a:pt x="465" y="63"/>
                  </a:lnTo>
                  <a:lnTo>
                    <a:pt x="464" y="60"/>
                  </a:lnTo>
                  <a:lnTo>
                    <a:pt x="461" y="56"/>
                  </a:lnTo>
                  <a:lnTo>
                    <a:pt x="460" y="53"/>
                  </a:lnTo>
                  <a:lnTo>
                    <a:pt x="455" y="49"/>
                  </a:lnTo>
                  <a:lnTo>
                    <a:pt x="453" y="46"/>
                  </a:lnTo>
                  <a:lnTo>
                    <a:pt x="448" y="43"/>
                  </a:lnTo>
                  <a:lnTo>
                    <a:pt x="444" y="40"/>
                  </a:lnTo>
                  <a:lnTo>
                    <a:pt x="438" y="38"/>
                  </a:lnTo>
                  <a:lnTo>
                    <a:pt x="433" y="33"/>
                  </a:lnTo>
                  <a:lnTo>
                    <a:pt x="427" y="30"/>
                  </a:lnTo>
                  <a:lnTo>
                    <a:pt x="420" y="28"/>
                  </a:lnTo>
                  <a:lnTo>
                    <a:pt x="414" y="26"/>
                  </a:lnTo>
                  <a:lnTo>
                    <a:pt x="405" y="23"/>
                  </a:lnTo>
                  <a:lnTo>
                    <a:pt x="398" y="20"/>
                  </a:lnTo>
                  <a:lnTo>
                    <a:pt x="390" y="18"/>
                  </a:lnTo>
                  <a:lnTo>
                    <a:pt x="381" y="16"/>
                  </a:lnTo>
                  <a:lnTo>
                    <a:pt x="364" y="12"/>
                  </a:lnTo>
                  <a:lnTo>
                    <a:pt x="344" y="9"/>
                  </a:lnTo>
                  <a:lnTo>
                    <a:pt x="324" y="5"/>
                  </a:lnTo>
                  <a:lnTo>
                    <a:pt x="302" y="3"/>
                  </a:lnTo>
                  <a:lnTo>
                    <a:pt x="281" y="2"/>
                  </a:lnTo>
                  <a:lnTo>
                    <a:pt x="257" y="0"/>
                  </a:lnTo>
                  <a:lnTo>
                    <a:pt x="234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0" name="Line 165"/>
            <p:cNvSpPr>
              <a:spLocks noChangeShapeType="1"/>
            </p:cNvSpPr>
            <p:nvPr/>
          </p:nvSpPr>
          <p:spPr bwMode="auto">
            <a:xfrm flipV="1">
              <a:off x="1923" y="2525"/>
              <a:ext cx="8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1" name="Line 166"/>
            <p:cNvSpPr>
              <a:spLocks noChangeShapeType="1"/>
            </p:cNvSpPr>
            <p:nvPr/>
          </p:nvSpPr>
          <p:spPr bwMode="auto">
            <a:xfrm>
              <a:off x="2082" y="2608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2" name="Line 167"/>
            <p:cNvSpPr>
              <a:spLocks noChangeShapeType="1"/>
            </p:cNvSpPr>
            <p:nvPr/>
          </p:nvSpPr>
          <p:spPr bwMode="auto">
            <a:xfrm>
              <a:off x="1999" y="2526"/>
              <a:ext cx="87" cy="82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3" name="Line 168"/>
            <p:cNvSpPr>
              <a:spLocks noChangeShapeType="1"/>
            </p:cNvSpPr>
            <p:nvPr/>
          </p:nvSpPr>
          <p:spPr bwMode="auto">
            <a:xfrm>
              <a:off x="1923" y="2603"/>
              <a:ext cx="83" cy="3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4" name="Line 169"/>
            <p:cNvSpPr>
              <a:spLocks noChangeShapeType="1"/>
            </p:cNvSpPr>
            <p:nvPr/>
          </p:nvSpPr>
          <p:spPr bwMode="auto">
            <a:xfrm>
              <a:off x="2082" y="2523"/>
              <a:ext cx="73" cy="1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35" name="Line 170"/>
            <p:cNvSpPr>
              <a:spLocks noChangeShapeType="1"/>
            </p:cNvSpPr>
            <p:nvPr/>
          </p:nvSpPr>
          <p:spPr bwMode="auto">
            <a:xfrm flipV="1">
              <a:off x="1999" y="2523"/>
              <a:ext cx="87" cy="80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5" name="Group 196"/>
          <p:cNvGrpSpPr>
            <a:grpSpLocks/>
          </p:cNvGrpSpPr>
          <p:nvPr/>
        </p:nvGrpSpPr>
        <p:grpSpPr bwMode="auto">
          <a:xfrm>
            <a:off x="3173413" y="4540250"/>
            <a:ext cx="3721100" cy="1058863"/>
            <a:chOff x="3173413" y="4540250"/>
            <a:chExt cx="3721100" cy="1058863"/>
          </a:xfrm>
        </p:grpSpPr>
        <p:sp>
          <p:nvSpPr>
            <p:cNvPr id="15418" name="Rectangle 6"/>
            <p:cNvSpPr>
              <a:spLocks noChangeArrowheads="1"/>
            </p:cNvSpPr>
            <p:nvPr/>
          </p:nvSpPr>
          <p:spPr bwMode="auto">
            <a:xfrm>
              <a:off x="3521075" y="4981575"/>
              <a:ext cx="5492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ea typeface="ＭＳ Ｐゴシック" charset="0"/>
                </a:rPr>
                <a:t>eBGP</a:t>
              </a:r>
            </a:p>
          </p:txBody>
        </p:sp>
        <p:grpSp>
          <p:nvGrpSpPr>
            <p:cNvPr id="183354" name="Group 188"/>
            <p:cNvGrpSpPr>
              <a:grpSpLocks/>
            </p:cNvGrpSpPr>
            <p:nvPr/>
          </p:nvGrpSpPr>
          <p:grpSpPr bwMode="auto">
            <a:xfrm>
              <a:off x="3173413" y="4540250"/>
              <a:ext cx="3721100" cy="1058863"/>
              <a:chOff x="3173413" y="4540250"/>
              <a:chExt cx="3721100" cy="1058863"/>
            </a:xfrm>
          </p:grpSpPr>
          <p:sp>
            <p:nvSpPr>
              <p:cNvPr id="15420" name="Line 171"/>
              <p:cNvSpPr>
                <a:spLocks noChangeShapeType="1"/>
              </p:cNvSpPr>
              <p:nvPr/>
            </p:nvSpPr>
            <p:spPr bwMode="auto">
              <a:xfrm>
                <a:off x="3173413" y="4667250"/>
                <a:ext cx="1277937" cy="522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5421" name="Line 172"/>
              <p:cNvSpPr>
                <a:spLocks noChangeShapeType="1"/>
              </p:cNvSpPr>
              <p:nvPr/>
            </p:nvSpPr>
            <p:spPr bwMode="auto">
              <a:xfrm flipV="1">
                <a:off x="6594475" y="5476875"/>
                <a:ext cx="295275" cy="12223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5422" name="Line 173"/>
              <p:cNvSpPr>
                <a:spLocks noChangeShapeType="1"/>
              </p:cNvSpPr>
              <p:nvPr/>
            </p:nvSpPr>
            <p:spPr bwMode="auto">
              <a:xfrm>
                <a:off x="3225800" y="4540250"/>
                <a:ext cx="3668713" cy="7381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</p:grpSp>
      </p:grpSp>
      <p:grpSp>
        <p:nvGrpSpPr>
          <p:cNvPr id="17" name="Group 190"/>
          <p:cNvGrpSpPr>
            <a:grpSpLocks/>
          </p:cNvGrpSpPr>
          <p:nvPr/>
        </p:nvGrpSpPr>
        <p:grpSpPr bwMode="auto">
          <a:xfrm>
            <a:off x="2468563" y="4297363"/>
            <a:ext cx="5145087" cy="1597025"/>
            <a:chOff x="2468563" y="4297363"/>
            <a:chExt cx="5145087" cy="1597025"/>
          </a:xfrm>
        </p:grpSpPr>
        <p:sp>
          <p:nvSpPr>
            <p:cNvPr id="15414" name="Oval 175"/>
            <p:cNvSpPr>
              <a:spLocks noChangeArrowheads="1"/>
            </p:cNvSpPr>
            <p:nvPr/>
          </p:nvSpPr>
          <p:spPr bwMode="auto">
            <a:xfrm>
              <a:off x="2468563" y="4297363"/>
              <a:ext cx="841375" cy="51276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15" name="Oval 176"/>
            <p:cNvSpPr>
              <a:spLocks noChangeArrowheads="1"/>
            </p:cNvSpPr>
            <p:nvPr/>
          </p:nvSpPr>
          <p:spPr bwMode="auto">
            <a:xfrm>
              <a:off x="4413250" y="4926013"/>
              <a:ext cx="841375" cy="51117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16" name="Oval 177"/>
            <p:cNvSpPr>
              <a:spLocks noChangeArrowheads="1"/>
            </p:cNvSpPr>
            <p:nvPr/>
          </p:nvSpPr>
          <p:spPr bwMode="auto">
            <a:xfrm>
              <a:off x="6772275" y="5089525"/>
              <a:ext cx="841375" cy="512763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17" name="Oval 178"/>
            <p:cNvSpPr>
              <a:spLocks noChangeArrowheads="1"/>
            </p:cNvSpPr>
            <p:nvPr/>
          </p:nvSpPr>
          <p:spPr bwMode="auto">
            <a:xfrm>
              <a:off x="5857875" y="5383213"/>
              <a:ext cx="841375" cy="51117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18" name="Group 193"/>
          <p:cNvGrpSpPr>
            <a:grpSpLocks/>
          </p:cNvGrpSpPr>
          <p:nvPr/>
        </p:nvGrpSpPr>
        <p:grpSpPr bwMode="auto">
          <a:xfrm>
            <a:off x="5208588" y="5097463"/>
            <a:ext cx="798512" cy="419100"/>
            <a:chOff x="5208588" y="5097463"/>
            <a:chExt cx="798512" cy="419100"/>
          </a:xfrm>
        </p:grpSpPr>
        <p:sp>
          <p:nvSpPr>
            <p:cNvPr id="15412" name="Line 174"/>
            <p:cNvSpPr>
              <a:spLocks noChangeShapeType="1"/>
            </p:cNvSpPr>
            <p:nvPr/>
          </p:nvSpPr>
          <p:spPr bwMode="auto">
            <a:xfrm>
              <a:off x="5208588" y="5222875"/>
              <a:ext cx="739775" cy="2936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5413" name="Rectangle 6"/>
            <p:cNvSpPr>
              <a:spLocks noChangeArrowheads="1"/>
            </p:cNvSpPr>
            <p:nvPr/>
          </p:nvSpPr>
          <p:spPr bwMode="auto">
            <a:xfrm>
              <a:off x="5521325" y="5097463"/>
              <a:ext cx="4857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ea typeface="ＭＳ Ｐゴシック" charset="0"/>
                </a:rPr>
                <a:t>iBGP</a:t>
              </a:r>
            </a:p>
          </p:txBody>
        </p:sp>
      </p:grpSp>
      <p:grpSp>
        <p:nvGrpSpPr>
          <p:cNvPr id="19" name="Group 183"/>
          <p:cNvGrpSpPr>
            <a:grpSpLocks/>
          </p:cNvGrpSpPr>
          <p:nvPr/>
        </p:nvGrpSpPr>
        <p:grpSpPr bwMode="auto">
          <a:xfrm>
            <a:off x="6764338" y="1974850"/>
            <a:ext cx="2176463" cy="3114675"/>
            <a:chOff x="6800850" y="1975604"/>
            <a:chExt cx="2176463" cy="3113921"/>
          </a:xfrm>
        </p:grpSpPr>
        <p:sp>
          <p:nvSpPr>
            <p:cNvPr id="15410" name="Rectangle 179"/>
            <p:cNvSpPr>
              <a:spLocks noChangeArrowheads="1"/>
            </p:cNvSpPr>
            <p:nvPr/>
          </p:nvSpPr>
          <p:spPr bwMode="auto">
            <a:xfrm>
              <a:off x="6800850" y="1975604"/>
              <a:ext cx="2176463" cy="163082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  <a:cs typeface="宋体" charset="0"/>
                </a:rPr>
                <a:t>Gateway routers participate in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  <a:cs typeface="宋体" charset="0"/>
                </a:rPr>
                <a:t>intradomain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  <a:cs typeface="宋体" charset="0"/>
                </a:rPr>
                <a:t> to learn internal routes.</a:t>
              </a:r>
              <a:endParaRPr lang="en-US" sz="20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183346" name="Straight Arrow Connector 181"/>
            <p:cNvCxnSpPr>
              <a:cxnSpLocks noChangeShapeType="1"/>
              <a:stCxn id="15410" idx="2"/>
              <a:endCxn id="15416" idx="0"/>
            </p:cNvCxnSpPr>
            <p:nvPr/>
          </p:nvCxnSpPr>
          <p:spPr bwMode="auto">
            <a:xfrm flipH="1">
              <a:off x="7229475" y="3606425"/>
              <a:ext cx="659607" cy="1483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0" name="Group 189"/>
          <p:cNvGrpSpPr>
            <a:grpSpLocks/>
          </p:cNvGrpSpPr>
          <p:nvPr/>
        </p:nvGrpSpPr>
        <p:grpSpPr bwMode="auto">
          <a:xfrm>
            <a:off x="1292224" y="5253037"/>
            <a:ext cx="2874963" cy="1605955"/>
            <a:chOff x="1024528" y="4901935"/>
            <a:chExt cx="2876912" cy="1606908"/>
          </a:xfrm>
        </p:grpSpPr>
        <p:sp>
          <p:nvSpPr>
            <p:cNvPr id="15408" name="Rectangle 185"/>
            <p:cNvSpPr>
              <a:spLocks noChangeArrowheads="1"/>
            </p:cNvSpPr>
            <p:nvPr/>
          </p:nvSpPr>
          <p:spPr bwMode="auto">
            <a:xfrm>
              <a:off x="1024528" y="5584965"/>
              <a:ext cx="2876912" cy="92387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00"/>
                  </a:solidFill>
                  <a:ea typeface="宋体" charset="-122"/>
                </a:rPr>
                <a:t>Gateway routers of diff. auto. systems exchange routes using </a:t>
              </a:r>
              <a:r>
                <a:rPr lang="en-US" altLang="zh-CN" sz="1800" dirty="0" err="1">
                  <a:solidFill>
                    <a:srgbClr val="000000"/>
                  </a:solidFill>
                  <a:ea typeface="宋体" charset="-122"/>
                </a:rPr>
                <a:t>eBGP</a:t>
              </a:r>
              <a:endParaRPr lang="en-US" altLang="en-US" sz="1800" dirty="0">
                <a:solidFill>
                  <a:srgbClr val="000000"/>
                </a:solidFill>
              </a:endParaRPr>
            </a:p>
          </p:txBody>
        </p:sp>
        <p:cxnSp>
          <p:nvCxnSpPr>
            <p:cNvPr id="183344" name="Straight Arrow Connector 186"/>
            <p:cNvCxnSpPr>
              <a:cxnSpLocks noChangeShapeType="1"/>
            </p:cNvCxnSpPr>
            <p:nvPr/>
          </p:nvCxnSpPr>
          <p:spPr bwMode="auto">
            <a:xfrm rot="5400000" flipH="1" flipV="1">
              <a:off x="3217369" y="5086133"/>
              <a:ext cx="657618" cy="2892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190"/>
          <p:cNvGrpSpPr>
            <a:grpSpLocks/>
          </p:cNvGrpSpPr>
          <p:nvPr/>
        </p:nvGrpSpPr>
        <p:grpSpPr bwMode="auto">
          <a:xfrm>
            <a:off x="4360070" y="2422525"/>
            <a:ext cx="2343150" cy="2938462"/>
            <a:chOff x="6801645" y="3083950"/>
            <a:chExt cx="2343150" cy="2939181"/>
          </a:xfrm>
        </p:grpSpPr>
        <p:sp>
          <p:nvSpPr>
            <p:cNvPr id="15406" name="Rectangle 191"/>
            <p:cNvSpPr>
              <a:spLocks noChangeArrowheads="1"/>
            </p:cNvSpPr>
            <p:nvPr/>
          </p:nvSpPr>
          <p:spPr bwMode="auto">
            <a:xfrm>
              <a:off x="6801645" y="3083950"/>
              <a:ext cx="2343150" cy="132376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宋体" charset="0"/>
                </a:rPr>
                <a:t>Gateway routers of same AS share learned external</a:t>
              </a:r>
              <a:b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宋体" charset="0"/>
                </a:rPr>
              </a:b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宋体" charset="0"/>
                </a:rPr>
                <a:t>routes using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lt"/>
                  <a:ea typeface="+mn-ea"/>
                  <a:cs typeface="宋体" charset="0"/>
                </a:rPr>
                <a:t>iBGP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宋体" charset="0"/>
                </a:rPr>
                <a:t>.</a:t>
              </a:r>
              <a:endParaRPr lang="en-US" sz="200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cxnSp>
          <p:nvCxnSpPr>
            <p:cNvPr id="183342" name="Straight Arrow Connector 192"/>
            <p:cNvCxnSpPr>
              <a:cxnSpLocks noChangeShapeType="1"/>
              <a:stCxn id="15406" idx="2"/>
            </p:cNvCxnSpPr>
            <p:nvPr/>
          </p:nvCxnSpPr>
          <p:spPr bwMode="auto">
            <a:xfrm flipH="1">
              <a:off x="7927976" y="4407713"/>
              <a:ext cx="45244" cy="16154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400" name="Rectangle 59"/>
          <p:cNvSpPr>
            <a:spLocks noChangeArrowheads="1"/>
          </p:cNvSpPr>
          <p:nvPr/>
        </p:nvSpPr>
        <p:spPr bwMode="auto">
          <a:xfrm>
            <a:off x="8108950" y="4452938"/>
            <a:ext cx="249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a typeface="宋体" charset="0"/>
                <a:cs typeface="宋体" charset="0"/>
              </a:rPr>
              <a:t>i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401" name="Rectangle 59"/>
          <p:cNvSpPr>
            <a:spLocks noChangeArrowheads="1"/>
          </p:cNvSpPr>
          <p:nvPr/>
        </p:nvSpPr>
        <p:spPr bwMode="auto">
          <a:xfrm>
            <a:off x="4454525" y="4670425"/>
            <a:ext cx="320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a typeface="宋体" charset="0"/>
                <a:cs typeface="宋体" charset="0"/>
              </a:rPr>
              <a:t>e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402" name="Rectangle 59"/>
          <p:cNvSpPr>
            <a:spLocks noChangeArrowheads="1"/>
          </p:cNvSpPr>
          <p:nvPr/>
        </p:nvSpPr>
        <p:spPr bwMode="auto">
          <a:xfrm>
            <a:off x="6265863" y="5702300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a typeface="宋体" charset="0"/>
                <a:cs typeface="宋体" charset="0"/>
              </a:rPr>
              <a:t>f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403" name="Rectangle 59"/>
          <p:cNvSpPr>
            <a:spLocks noChangeArrowheads="1"/>
          </p:cNvSpPr>
          <p:nvPr/>
        </p:nvSpPr>
        <p:spPr bwMode="auto">
          <a:xfrm>
            <a:off x="7015163" y="5568950"/>
            <a:ext cx="3063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a typeface="宋体" charset="0"/>
                <a:cs typeface="宋体" charset="0"/>
              </a:rPr>
              <a:t>g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404" name="Rectangle 59"/>
          <p:cNvSpPr>
            <a:spLocks noChangeArrowheads="1"/>
          </p:cNvSpPr>
          <p:nvPr/>
        </p:nvSpPr>
        <p:spPr bwMode="auto">
          <a:xfrm>
            <a:off x="8593138" y="6100763"/>
            <a:ext cx="3190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a typeface="宋体" charset="0"/>
                <a:cs typeface="宋体" charset="0"/>
              </a:rPr>
              <a:t>h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5405" name="Rectangle 59"/>
          <p:cNvSpPr>
            <a:spLocks noChangeArrowheads="1"/>
          </p:cNvSpPr>
          <p:nvPr/>
        </p:nvSpPr>
        <p:spPr bwMode="auto">
          <a:xfrm>
            <a:off x="4503738" y="5818188"/>
            <a:ext cx="320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a typeface="宋体" charset="0"/>
                <a:cs typeface="宋体" charset="0"/>
              </a:rPr>
              <a:t>d</a:t>
            </a: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199" name="Group 198"/>
          <p:cNvGrpSpPr>
            <a:grpSpLocks/>
          </p:cNvGrpSpPr>
          <p:nvPr/>
        </p:nvGrpSpPr>
        <p:grpSpPr bwMode="auto">
          <a:xfrm>
            <a:off x="157163" y="1170490"/>
            <a:ext cx="6683920" cy="2378073"/>
            <a:chOff x="157163" y="1320802"/>
            <a:chExt cx="6683920" cy="2378073"/>
          </a:xfrm>
        </p:grpSpPr>
        <p:grpSp>
          <p:nvGrpSpPr>
            <p:cNvPr id="200" name="Group 52"/>
            <p:cNvGrpSpPr>
              <a:grpSpLocks/>
            </p:cNvGrpSpPr>
            <p:nvPr/>
          </p:nvGrpSpPr>
          <p:grpSpPr bwMode="auto">
            <a:xfrm>
              <a:off x="157163" y="1530350"/>
              <a:ext cx="4044950" cy="2168525"/>
              <a:chOff x="768" y="1440"/>
              <a:chExt cx="4520" cy="1858"/>
            </a:xfrm>
          </p:grpSpPr>
          <p:pic>
            <p:nvPicPr>
              <p:cNvPr id="204" name="Picture 53" descr="hi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" y="1440"/>
                <a:ext cx="4520" cy="1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5" name="Line 54"/>
              <p:cNvSpPr>
                <a:spLocks noChangeShapeType="1"/>
              </p:cNvSpPr>
              <p:nvPr/>
            </p:nvSpPr>
            <p:spPr bwMode="auto">
              <a:xfrm>
                <a:off x="2043" y="1666"/>
                <a:ext cx="1882" cy="133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206" name="Line 55"/>
              <p:cNvSpPr>
                <a:spLocks noChangeShapeType="1"/>
              </p:cNvSpPr>
              <p:nvPr/>
            </p:nvSpPr>
            <p:spPr bwMode="auto">
              <a:xfrm flipV="1">
                <a:off x="3424" y="1849"/>
                <a:ext cx="568" cy="453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207" name="Line 56"/>
              <p:cNvSpPr>
                <a:spLocks noChangeShapeType="1"/>
              </p:cNvSpPr>
              <p:nvPr/>
            </p:nvSpPr>
            <p:spPr bwMode="auto">
              <a:xfrm flipH="1" flipV="1">
                <a:off x="2052" y="1760"/>
                <a:ext cx="263" cy="181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208" name="Line 57"/>
              <p:cNvSpPr>
                <a:spLocks noChangeShapeType="1"/>
              </p:cNvSpPr>
              <p:nvPr/>
            </p:nvSpPr>
            <p:spPr bwMode="auto">
              <a:xfrm flipH="1" flipV="1">
                <a:off x="2792" y="1988"/>
                <a:ext cx="291" cy="254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</p:grpSp>
        <p:grpSp>
          <p:nvGrpSpPr>
            <p:cNvPr id="201" name="Group 183"/>
            <p:cNvGrpSpPr>
              <a:grpSpLocks/>
            </p:cNvGrpSpPr>
            <p:nvPr/>
          </p:nvGrpSpPr>
          <p:grpSpPr bwMode="auto">
            <a:xfrm>
              <a:off x="2555875" y="1320802"/>
              <a:ext cx="4285208" cy="707886"/>
              <a:chOff x="1430837" y="4765592"/>
              <a:chExt cx="4285104" cy="707955"/>
            </a:xfrm>
          </p:grpSpPr>
          <p:sp>
            <p:nvSpPr>
              <p:cNvPr id="202" name="Rectangle 179"/>
              <p:cNvSpPr>
                <a:spLocks noChangeArrowheads="1"/>
              </p:cNvSpPr>
              <p:nvPr/>
            </p:nvSpPr>
            <p:spPr bwMode="auto">
              <a:xfrm>
                <a:off x="3372848" y="4765592"/>
                <a:ext cx="2343093" cy="707955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+mn-ea"/>
                    <a:ea typeface="+mn-ea"/>
                    <a:cs typeface="宋体" charset="0"/>
                  </a:rPr>
                  <a:t>Inter-AS routers form an overlay</a:t>
                </a:r>
                <a:endParaRPr lang="en-US" sz="200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cxnSp>
            <p:nvCxnSpPr>
              <p:cNvPr id="203" name="Straight Arrow Connector 181"/>
              <p:cNvCxnSpPr>
                <a:cxnSpLocks noChangeShapeType="1"/>
              </p:cNvCxnSpPr>
              <p:nvPr/>
            </p:nvCxnSpPr>
            <p:spPr bwMode="auto">
              <a:xfrm flipH="1">
                <a:off x="1430837" y="4981825"/>
                <a:ext cx="1950253" cy="23818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09" name="Rectangle 2"/>
          <p:cNvSpPr>
            <a:spLocks noChangeArrowheads="1"/>
          </p:cNvSpPr>
          <p:nvPr/>
        </p:nvSpPr>
        <p:spPr bwMode="auto">
          <a:xfrm>
            <a:off x="513556" y="226721"/>
            <a:ext cx="834866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3200" u="sng">
                <a:solidFill>
                  <a:srgbClr val="3333CC"/>
                </a:solidFill>
                <a:ea typeface="宋体" charset="-122"/>
              </a:rPr>
              <a:t>Recap: Routing </a:t>
            </a:r>
            <a:r>
              <a:rPr lang="en-US" altLang="zh-CN" sz="3200" u="sng" dirty="0">
                <a:solidFill>
                  <a:srgbClr val="3333CC"/>
                </a:solidFill>
                <a:ea typeface="宋体" charset="-122"/>
              </a:rPr>
              <a:t>with Autonomous Systems</a:t>
            </a:r>
            <a:endParaRPr lang="en-US" altLang="zh-CN" sz="4400" u="sng" dirty="0">
              <a:solidFill>
                <a:srgbClr val="3333CC"/>
              </a:solidFill>
              <a:ea typeface="宋体" charset="-122"/>
            </a:endParaRPr>
          </a:p>
        </p:txBody>
      </p:sp>
      <p:sp>
        <p:nvSpPr>
          <p:cNvPr id="210" name="Slide Number Placeholder 1">
            <a:extLst>
              <a:ext uri="{FF2B5EF4-FFF2-40B4-BE49-F238E27FC236}">
                <a16:creationId xmlns:a16="http://schemas.microsoft.com/office/drawing/2014/main" id="{8FF8A353-B442-0F47-B62E-F14EC7E66C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61375" y="6565900"/>
            <a:ext cx="425450" cy="292100"/>
          </a:xfrm>
        </p:spPr>
        <p:txBody>
          <a:bodyPr/>
          <a:lstStyle/>
          <a:p>
            <a:fld id="{908C2F51-A38B-A44D-9E69-2739398A7D19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2687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C13CB6D-894C-7D40-8531-439FDEF78F7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en-US" dirty="0">
                <a:ea typeface="ＭＳ Ｐゴシック" charset="-128"/>
              </a:rPr>
              <a:t>Optional Read: IP Multicast</a:t>
            </a:r>
          </a:p>
        </p:txBody>
      </p:sp>
    </p:spTree>
    <p:extLst>
      <p:ext uri="{BB962C8B-B14F-4D97-AF65-F5344CB8AC3E}">
        <p14:creationId xmlns:p14="http://schemas.microsoft.com/office/powerpoint/2010/main" val="777204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8BA3F8-3DFF-374A-B23B-E5767E4B5585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56002" name="Rectangle 2"/>
          <p:cNvSpPr>
            <a:spLocks noChangeArrowheads="1"/>
          </p:cNvSpPr>
          <p:nvPr/>
        </p:nvSpPr>
        <p:spPr bwMode="auto">
          <a:xfrm>
            <a:off x="304800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2" rIns="91420" bIns="45712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IP Multicast: Service Model</a:t>
            </a:r>
          </a:p>
        </p:txBody>
      </p:sp>
      <p:sp>
        <p:nvSpPr>
          <p:cNvPr id="256003" name="Rectangle 3"/>
          <p:cNvSpPr>
            <a:spLocks noChangeArrowheads="1"/>
          </p:cNvSpPr>
          <p:nvPr/>
        </p:nvSpPr>
        <p:spPr bwMode="auto">
          <a:xfrm>
            <a:off x="369888" y="4221163"/>
            <a:ext cx="8534400" cy="20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2" rIns="91420" bIns="45712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1600" dirty="0">
                <a:solidFill>
                  <a:srgbClr val="000000"/>
                </a:solidFill>
              </a:rPr>
              <a:t>Multicast group concept: use of </a:t>
            </a:r>
            <a:r>
              <a:rPr lang="en-US" altLang="en-US" sz="1600" dirty="0">
                <a:solidFill>
                  <a:srgbClr val="3333CC"/>
                </a:solidFill>
              </a:rPr>
              <a:t>indirection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1400" dirty="0">
                <a:solidFill>
                  <a:srgbClr val="000000"/>
                </a:solidFill>
              </a:rPr>
              <a:t>A group is identified by a location-independent</a:t>
            </a:r>
            <a:br>
              <a:rPr lang="en-US" altLang="en-US" sz="1400" dirty="0">
                <a:solidFill>
                  <a:srgbClr val="000000"/>
                </a:solidFill>
              </a:rPr>
            </a:br>
            <a:r>
              <a:rPr lang="en-US" altLang="en-US" sz="1400" dirty="0">
                <a:solidFill>
                  <a:srgbClr val="000000"/>
                </a:solidFill>
              </a:rPr>
              <a:t> logical address (class D IP address: prefix 1110)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1600" dirty="0">
                <a:solidFill>
                  <a:srgbClr val="000000"/>
                </a:solidFill>
              </a:rPr>
              <a:t>Open group model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1400" dirty="0">
                <a:solidFill>
                  <a:srgbClr val="000000"/>
                </a:solidFill>
              </a:rPr>
              <a:t>Anyone can send packets to the </a:t>
            </a:r>
            <a:r>
              <a:rPr lang="ja-JP" altLang="en-US" sz="1400">
                <a:solidFill>
                  <a:srgbClr val="000000"/>
                </a:solidFill>
              </a:rPr>
              <a:t>“</a:t>
            </a:r>
            <a:r>
              <a:rPr lang="en-US" altLang="ja-JP" sz="1400" dirty="0">
                <a:solidFill>
                  <a:srgbClr val="000000"/>
                </a:solidFill>
              </a:rPr>
              <a:t>logical</a:t>
            </a:r>
            <a:r>
              <a:rPr lang="ja-JP" altLang="en-US" sz="1400">
                <a:solidFill>
                  <a:srgbClr val="000000"/>
                </a:solidFill>
              </a:rPr>
              <a:t>”</a:t>
            </a:r>
            <a:r>
              <a:rPr lang="en-US" altLang="ja-JP" sz="1400" dirty="0">
                <a:solidFill>
                  <a:srgbClr val="000000"/>
                </a:solidFill>
              </a:rPr>
              <a:t> group address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1400" dirty="0">
                <a:solidFill>
                  <a:srgbClr val="000000"/>
                </a:solidFill>
              </a:rPr>
              <a:t>Anyone can join a group and receive packets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1600" dirty="0">
                <a:solidFill>
                  <a:srgbClr val="000000"/>
                </a:solidFill>
              </a:rPr>
              <a:t>Normal, best-effort delivery semantics of IP</a:t>
            </a:r>
          </a:p>
        </p:txBody>
      </p:sp>
      <p:grpSp>
        <p:nvGrpSpPr>
          <p:cNvPr id="256004" name="Group 4"/>
          <p:cNvGrpSpPr>
            <a:grpSpLocks/>
          </p:cNvGrpSpPr>
          <p:nvPr/>
        </p:nvGrpSpPr>
        <p:grpSpPr bwMode="auto">
          <a:xfrm>
            <a:off x="522288" y="1196975"/>
            <a:ext cx="6707187" cy="2949575"/>
            <a:chOff x="536" y="809"/>
            <a:chExt cx="4225" cy="1858"/>
          </a:xfrm>
        </p:grpSpPr>
        <p:sp>
          <p:nvSpPr>
            <p:cNvPr id="256007" name="Freeform 5"/>
            <p:cNvSpPr>
              <a:spLocks/>
            </p:cNvSpPr>
            <p:nvPr/>
          </p:nvSpPr>
          <p:spPr bwMode="auto">
            <a:xfrm>
              <a:off x="2021" y="1409"/>
              <a:ext cx="1273" cy="898"/>
            </a:xfrm>
            <a:custGeom>
              <a:avLst/>
              <a:gdLst>
                <a:gd name="T0" fmla="*/ 274 w 1273"/>
                <a:gd name="T1" fmla="*/ 0 h 898"/>
                <a:gd name="T2" fmla="*/ 95 w 1273"/>
                <a:gd name="T3" fmla="*/ 126 h 898"/>
                <a:gd name="T4" fmla="*/ 21 w 1273"/>
                <a:gd name="T5" fmla="*/ 468 h 898"/>
                <a:gd name="T6" fmla="*/ 99 w 1273"/>
                <a:gd name="T7" fmla="*/ 747 h 898"/>
                <a:gd name="T8" fmla="*/ 614 w 1273"/>
                <a:gd name="T9" fmla="*/ 878 h 898"/>
                <a:gd name="T10" fmla="*/ 1007 w 1273"/>
                <a:gd name="T11" fmla="*/ 869 h 898"/>
                <a:gd name="T12" fmla="*/ 1225 w 1273"/>
                <a:gd name="T13" fmla="*/ 765 h 898"/>
                <a:gd name="T14" fmla="*/ 1260 w 1273"/>
                <a:gd name="T15" fmla="*/ 477 h 898"/>
                <a:gd name="T16" fmla="*/ 1146 w 1273"/>
                <a:gd name="T17" fmla="*/ 75 h 898"/>
                <a:gd name="T18" fmla="*/ 728 w 1273"/>
                <a:gd name="T19" fmla="*/ 49 h 898"/>
                <a:gd name="T20" fmla="*/ 274 w 1273"/>
                <a:gd name="T21" fmla="*/ 0 h 8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73"/>
                <a:gd name="T34" fmla="*/ 0 h 898"/>
                <a:gd name="T35" fmla="*/ 1273 w 1273"/>
                <a:gd name="T36" fmla="*/ 898 h 89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73" h="898">
                  <a:moveTo>
                    <a:pt x="274" y="0"/>
                  </a:moveTo>
                  <a:cubicBezTo>
                    <a:pt x="169" y="6"/>
                    <a:pt x="137" y="48"/>
                    <a:pt x="95" y="126"/>
                  </a:cubicBezTo>
                  <a:cubicBezTo>
                    <a:pt x="53" y="204"/>
                    <a:pt x="20" y="365"/>
                    <a:pt x="21" y="468"/>
                  </a:cubicBezTo>
                  <a:cubicBezTo>
                    <a:pt x="22" y="571"/>
                    <a:pt x="0" y="679"/>
                    <a:pt x="99" y="747"/>
                  </a:cubicBezTo>
                  <a:cubicBezTo>
                    <a:pt x="198" y="815"/>
                    <a:pt x="463" y="858"/>
                    <a:pt x="614" y="878"/>
                  </a:cubicBezTo>
                  <a:cubicBezTo>
                    <a:pt x="765" y="898"/>
                    <a:pt x="905" y="888"/>
                    <a:pt x="1007" y="869"/>
                  </a:cubicBezTo>
                  <a:cubicBezTo>
                    <a:pt x="1109" y="850"/>
                    <a:pt x="1183" y="830"/>
                    <a:pt x="1225" y="765"/>
                  </a:cubicBezTo>
                  <a:cubicBezTo>
                    <a:pt x="1267" y="700"/>
                    <a:pt x="1273" y="592"/>
                    <a:pt x="1260" y="477"/>
                  </a:cubicBezTo>
                  <a:cubicBezTo>
                    <a:pt x="1247" y="362"/>
                    <a:pt x="1235" y="146"/>
                    <a:pt x="1146" y="75"/>
                  </a:cubicBezTo>
                  <a:cubicBezTo>
                    <a:pt x="1057" y="4"/>
                    <a:pt x="873" y="61"/>
                    <a:pt x="728" y="49"/>
                  </a:cubicBezTo>
                  <a:cubicBezTo>
                    <a:pt x="583" y="37"/>
                    <a:pt x="369" y="10"/>
                    <a:pt x="274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6008" name="Group 6"/>
            <p:cNvGrpSpPr>
              <a:grpSpLocks/>
            </p:cNvGrpSpPr>
            <p:nvPr/>
          </p:nvGrpSpPr>
          <p:grpSpPr bwMode="auto">
            <a:xfrm>
              <a:off x="1543" y="1918"/>
              <a:ext cx="312" cy="261"/>
              <a:chOff x="4765" y="1531"/>
              <a:chExt cx="312" cy="261"/>
            </a:xfrm>
          </p:grpSpPr>
          <p:sp>
            <p:nvSpPr>
              <p:cNvPr id="256309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0" name="Freeform 8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1" name="Freeform 9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2" name="Freeform 10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3" name="Freeform 11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4" name="Freeform 12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5" name="Freeform 13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6" name="Freeform 14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7" name="Freeform 15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8" name="Freeform 16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9" name="Freeform 17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0" name="Freeform 18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1" name="Freeform 19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2" name="Freeform 20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3" name="Freeform 21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4" name="Freeform 22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5" name="Freeform 23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6" name="Freeform 24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7" name="Freeform 25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8" name="Freeform 26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9" name="Freeform 27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0" name="Freeform 28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1" name="Freeform 29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2" name="Freeform 30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3" name="Freeform 31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4" name="Freeform 32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5" name="Freeform 33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6" name="Freeform 34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7" name="Freeform 35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8" name="Rectangle 36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39" name="Freeform 37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0" name="Freeform 38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1" name="Freeform 39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2" name="Freeform 40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3" name="Freeform 41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4" name="Freeform 42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5" name="Freeform 43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6" name="Freeform 44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7" name="Freeform 45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009" name="Group 46"/>
            <p:cNvGrpSpPr>
              <a:grpSpLocks/>
            </p:cNvGrpSpPr>
            <p:nvPr/>
          </p:nvGrpSpPr>
          <p:grpSpPr bwMode="auto">
            <a:xfrm>
              <a:off x="2952" y="1039"/>
              <a:ext cx="318" cy="262"/>
              <a:chOff x="4781" y="1833"/>
              <a:chExt cx="318" cy="262"/>
            </a:xfrm>
          </p:grpSpPr>
          <p:sp>
            <p:nvSpPr>
              <p:cNvPr id="256269" name="AutoShape 47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0" name="Freeform 48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1" name="Freeform 49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0 w 690"/>
                  <a:gd name="T1" fmla="*/ 0 h 782"/>
                  <a:gd name="T2" fmla="*/ 0 w 690"/>
                  <a:gd name="T3" fmla="*/ 0 h 782"/>
                  <a:gd name="T4" fmla="*/ 0 w 690"/>
                  <a:gd name="T5" fmla="*/ 0 h 782"/>
                  <a:gd name="T6" fmla="*/ 0 w 690"/>
                  <a:gd name="T7" fmla="*/ 0 h 782"/>
                  <a:gd name="T8" fmla="*/ 0 w 690"/>
                  <a:gd name="T9" fmla="*/ 0 h 782"/>
                  <a:gd name="T10" fmla="*/ 0 w 690"/>
                  <a:gd name="T11" fmla="*/ 0 h 782"/>
                  <a:gd name="T12" fmla="*/ 0 w 690"/>
                  <a:gd name="T13" fmla="*/ 0 h 782"/>
                  <a:gd name="T14" fmla="*/ 0 w 690"/>
                  <a:gd name="T15" fmla="*/ 0 h 782"/>
                  <a:gd name="T16" fmla="*/ 0 w 690"/>
                  <a:gd name="T17" fmla="*/ 0 h 782"/>
                  <a:gd name="T18" fmla="*/ 0 w 690"/>
                  <a:gd name="T19" fmla="*/ 0 h 782"/>
                  <a:gd name="T20" fmla="*/ 0 w 690"/>
                  <a:gd name="T21" fmla="*/ 0 h 782"/>
                  <a:gd name="T22" fmla="*/ 0 w 690"/>
                  <a:gd name="T23" fmla="*/ 0 h 782"/>
                  <a:gd name="T24" fmla="*/ 0 w 690"/>
                  <a:gd name="T25" fmla="*/ 0 h 782"/>
                  <a:gd name="T26" fmla="*/ 0 w 690"/>
                  <a:gd name="T27" fmla="*/ 0 h 782"/>
                  <a:gd name="T28" fmla="*/ 0 w 690"/>
                  <a:gd name="T29" fmla="*/ 0 h 782"/>
                  <a:gd name="T30" fmla="*/ 0 w 690"/>
                  <a:gd name="T31" fmla="*/ 0 h 782"/>
                  <a:gd name="T32" fmla="*/ 0 w 690"/>
                  <a:gd name="T33" fmla="*/ 0 h 782"/>
                  <a:gd name="T34" fmla="*/ 0 w 690"/>
                  <a:gd name="T35" fmla="*/ 0 h 782"/>
                  <a:gd name="T36" fmla="*/ 0 w 690"/>
                  <a:gd name="T37" fmla="*/ 0 h 782"/>
                  <a:gd name="T38" fmla="*/ 0 w 690"/>
                  <a:gd name="T39" fmla="*/ 0 h 782"/>
                  <a:gd name="T40" fmla="*/ 0 w 690"/>
                  <a:gd name="T41" fmla="*/ 0 h 782"/>
                  <a:gd name="T42" fmla="*/ 0 w 690"/>
                  <a:gd name="T43" fmla="*/ 0 h 782"/>
                  <a:gd name="T44" fmla="*/ 0 w 690"/>
                  <a:gd name="T45" fmla="*/ 0 h 782"/>
                  <a:gd name="T46" fmla="*/ 0 w 690"/>
                  <a:gd name="T47" fmla="*/ 0 h 782"/>
                  <a:gd name="T48" fmla="*/ 0 w 690"/>
                  <a:gd name="T49" fmla="*/ 0 h 782"/>
                  <a:gd name="T50" fmla="*/ 0 w 690"/>
                  <a:gd name="T51" fmla="*/ 0 h 782"/>
                  <a:gd name="T52" fmla="*/ 0 w 690"/>
                  <a:gd name="T53" fmla="*/ 0 h 782"/>
                  <a:gd name="T54" fmla="*/ 0 w 690"/>
                  <a:gd name="T55" fmla="*/ 0 h 782"/>
                  <a:gd name="T56" fmla="*/ 0 w 690"/>
                  <a:gd name="T57" fmla="*/ 0 h 782"/>
                  <a:gd name="T58" fmla="*/ 0 w 690"/>
                  <a:gd name="T59" fmla="*/ 0 h 782"/>
                  <a:gd name="T60" fmla="*/ 0 w 690"/>
                  <a:gd name="T61" fmla="*/ 0 h 782"/>
                  <a:gd name="T62" fmla="*/ 0 w 690"/>
                  <a:gd name="T63" fmla="*/ 0 h 782"/>
                  <a:gd name="T64" fmla="*/ 0 w 690"/>
                  <a:gd name="T65" fmla="*/ 0 h 782"/>
                  <a:gd name="T66" fmla="*/ 0 w 690"/>
                  <a:gd name="T67" fmla="*/ 0 h 782"/>
                  <a:gd name="T68" fmla="*/ 0 w 690"/>
                  <a:gd name="T69" fmla="*/ 0 h 782"/>
                  <a:gd name="T70" fmla="*/ 0 w 690"/>
                  <a:gd name="T71" fmla="*/ 0 h 782"/>
                  <a:gd name="T72" fmla="*/ 0 w 690"/>
                  <a:gd name="T73" fmla="*/ 0 h 782"/>
                  <a:gd name="T74" fmla="*/ 0 w 690"/>
                  <a:gd name="T75" fmla="*/ 0 h 782"/>
                  <a:gd name="T76" fmla="*/ 0 w 690"/>
                  <a:gd name="T77" fmla="*/ 0 h 782"/>
                  <a:gd name="T78" fmla="*/ 0 w 690"/>
                  <a:gd name="T79" fmla="*/ 0 h 782"/>
                  <a:gd name="T80" fmla="*/ 0 w 690"/>
                  <a:gd name="T81" fmla="*/ 0 h 782"/>
                  <a:gd name="T82" fmla="*/ 0 w 690"/>
                  <a:gd name="T83" fmla="*/ 0 h 782"/>
                  <a:gd name="T84" fmla="*/ 0 w 690"/>
                  <a:gd name="T85" fmla="*/ 0 h 782"/>
                  <a:gd name="T86" fmla="*/ 0 w 690"/>
                  <a:gd name="T87" fmla="*/ 0 h 782"/>
                  <a:gd name="T88" fmla="*/ 0 w 690"/>
                  <a:gd name="T89" fmla="*/ 0 h 782"/>
                  <a:gd name="T90" fmla="*/ 0 w 690"/>
                  <a:gd name="T91" fmla="*/ 0 h 782"/>
                  <a:gd name="T92" fmla="*/ 0 w 690"/>
                  <a:gd name="T93" fmla="*/ 0 h 782"/>
                  <a:gd name="T94" fmla="*/ 0 w 690"/>
                  <a:gd name="T95" fmla="*/ 0 h 782"/>
                  <a:gd name="T96" fmla="*/ 0 w 690"/>
                  <a:gd name="T97" fmla="*/ 0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2" name="Freeform 50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3" name="Freeform 51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4" name="Freeform 52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5" name="Freeform 53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6" name="Freeform 54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7" name="Freeform 55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8" name="Freeform 56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9" name="Freeform 57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0" name="Freeform 58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1" name="Freeform 59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2" name="Freeform 60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3" name="Freeform 61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4" name="Freeform 62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5" name="Freeform 63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6" name="Freeform 64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7" name="Freeform 65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8" name="Freeform 66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9" name="Freeform 67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0" name="Freeform 68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1" name="Freeform 69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2" name="Freeform 70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3" name="Freeform 71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4" name="Freeform 72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5" name="Freeform 73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6" name="Freeform 74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7" name="Freeform 75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8" name="Freeform 76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9" name="Rectangle 77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00" name="Freeform 78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1" name="Freeform 79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2" name="Freeform 80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3" name="Freeform 81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4" name="Freeform 82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5" name="Freeform 83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6" name="Freeform 84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7" name="Freeform 85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8" name="Freeform 86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010" name="Group 87"/>
            <p:cNvGrpSpPr>
              <a:grpSpLocks/>
            </p:cNvGrpSpPr>
            <p:nvPr/>
          </p:nvGrpSpPr>
          <p:grpSpPr bwMode="auto">
            <a:xfrm>
              <a:off x="3454" y="1581"/>
              <a:ext cx="318" cy="262"/>
              <a:chOff x="4781" y="1833"/>
              <a:chExt cx="318" cy="262"/>
            </a:xfrm>
          </p:grpSpPr>
          <p:sp>
            <p:nvSpPr>
              <p:cNvPr id="256229" name="AutoShape 88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0" name="Freeform 89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1" name="Freeform 90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0 w 690"/>
                  <a:gd name="T1" fmla="*/ 0 h 782"/>
                  <a:gd name="T2" fmla="*/ 0 w 690"/>
                  <a:gd name="T3" fmla="*/ 0 h 782"/>
                  <a:gd name="T4" fmla="*/ 0 w 690"/>
                  <a:gd name="T5" fmla="*/ 0 h 782"/>
                  <a:gd name="T6" fmla="*/ 0 w 690"/>
                  <a:gd name="T7" fmla="*/ 0 h 782"/>
                  <a:gd name="T8" fmla="*/ 0 w 690"/>
                  <a:gd name="T9" fmla="*/ 0 h 782"/>
                  <a:gd name="T10" fmla="*/ 0 w 690"/>
                  <a:gd name="T11" fmla="*/ 0 h 782"/>
                  <a:gd name="T12" fmla="*/ 0 w 690"/>
                  <a:gd name="T13" fmla="*/ 0 h 782"/>
                  <a:gd name="T14" fmla="*/ 0 w 690"/>
                  <a:gd name="T15" fmla="*/ 0 h 782"/>
                  <a:gd name="T16" fmla="*/ 0 w 690"/>
                  <a:gd name="T17" fmla="*/ 0 h 782"/>
                  <a:gd name="T18" fmla="*/ 0 w 690"/>
                  <a:gd name="T19" fmla="*/ 0 h 782"/>
                  <a:gd name="T20" fmla="*/ 0 w 690"/>
                  <a:gd name="T21" fmla="*/ 0 h 782"/>
                  <a:gd name="T22" fmla="*/ 0 w 690"/>
                  <a:gd name="T23" fmla="*/ 0 h 782"/>
                  <a:gd name="T24" fmla="*/ 0 w 690"/>
                  <a:gd name="T25" fmla="*/ 0 h 782"/>
                  <a:gd name="T26" fmla="*/ 0 w 690"/>
                  <a:gd name="T27" fmla="*/ 0 h 782"/>
                  <a:gd name="T28" fmla="*/ 0 w 690"/>
                  <a:gd name="T29" fmla="*/ 0 h 782"/>
                  <a:gd name="T30" fmla="*/ 0 w 690"/>
                  <a:gd name="T31" fmla="*/ 0 h 782"/>
                  <a:gd name="T32" fmla="*/ 0 w 690"/>
                  <a:gd name="T33" fmla="*/ 0 h 782"/>
                  <a:gd name="T34" fmla="*/ 0 w 690"/>
                  <a:gd name="T35" fmla="*/ 0 h 782"/>
                  <a:gd name="T36" fmla="*/ 0 w 690"/>
                  <a:gd name="T37" fmla="*/ 0 h 782"/>
                  <a:gd name="T38" fmla="*/ 0 w 690"/>
                  <a:gd name="T39" fmla="*/ 0 h 782"/>
                  <a:gd name="T40" fmla="*/ 0 w 690"/>
                  <a:gd name="T41" fmla="*/ 0 h 782"/>
                  <a:gd name="T42" fmla="*/ 0 w 690"/>
                  <a:gd name="T43" fmla="*/ 0 h 782"/>
                  <a:gd name="T44" fmla="*/ 0 w 690"/>
                  <a:gd name="T45" fmla="*/ 0 h 782"/>
                  <a:gd name="T46" fmla="*/ 0 w 690"/>
                  <a:gd name="T47" fmla="*/ 0 h 782"/>
                  <a:gd name="T48" fmla="*/ 0 w 690"/>
                  <a:gd name="T49" fmla="*/ 0 h 782"/>
                  <a:gd name="T50" fmla="*/ 0 w 690"/>
                  <a:gd name="T51" fmla="*/ 0 h 782"/>
                  <a:gd name="T52" fmla="*/ 0 w 690"/>
                  <a:gd name="T53" fmla="*/ 0 h 782"/>
                  <a:gd name="T54" fmla="*/ 0 w 690"/>
                  <a:gd name="T55" fmla="*/ 0 h 782"/>
                  <a:gd name="T56" fmla="*/ 0 w 690"/>
                  <a:gd name="T57" fmla="*/ 0 h 782"/>
                  <a:gd name="T58" fmla="*/ 0 w 690"/>
                  <a:gd name="T59" fmla="*/ 0 h 782"/>
                  <a:gd name="T60" fmla="*/ 0 w 690"/>
                  <a:gd name="T61" fmla="*/ 0 h 782"/>
                  <a:gd name="T62" fmla="*/ 0 w 690"/>
                  <a:gd name="T63" fmla="*/ 0 h 782"/>
                  <a:gd name="T64" fmla="*/ 0 w 690"/>
                  <a:gd name="T65" fmla="*/ 0 h 782"/>
                  <a:gd name="T66" fmla="*/ 0 w 690"/>
                  <a:gd name="T67" fmla="*/ 0 h 782"/>
                  <a:gd name="T68" fmla="*/ 0 w 690"/>
                  <a:gd name="T69" fmla="*/ 0 h 782"/>
                  <a:gd name="T70" fmla="*/ 0 w 690"/>
                  <a:gd name="T71" fmla="*/ 0 h 782"/>
                  <a:gd name="T72" fmla="*/ 0 w 690"/>
                  <a:gd name="T73" fmla="*/ 0 h 782"/>
                  <a:gd name="T74" fmla="*/ 0 w 690"/>
                  <a:gd name="T75" fmla="*/ 0 h 782"/>
                  <a:gd name="T76" fmla="*/ 0 w 690"/>
                  <a:gd name="T77" fmla="*/ 0 h 782"/>
                  <a:gd name="T78" fmla="*/ 0 w 690"/>
                  <a:gd name="T79" fmla="*/ 0 h 782"/>
                  <a:gd name="T80" fmla="*/ 0 w 690"/>
                  <a:gd name="T81" fmla="*/ 0 h 782"/>
                  <a:gd name="T82" fmla="*/ 0 w 690"/>
                  <a:gd name="T83" fmla="*/ 0 h 782"/>
                  <a:gd name="T84" fmla="*/ 0 w 690"/>
                  <a:gd name="T85" fmla="*/ 0 h 782"/>
                  <a:gd name="T86" fmla="*/ 0 w 690"/>
                  <a:gd name="T87" fmla="*/ 0 h 782"/>
                  <a:gd name="T88" fmla="*/ 0 w 690"/>
                  <a:gd name="T89" fmla="*/ 0 h 782"/>
                  <a:gd name="T90" fmla="*/ 0 w 690"/>
                  <a:gd name="T91" fmla="*/ 0 h 782"/>
                  <a:gd name="T92" fmla="*/ 0 w 690"/>
                  <a:gd name="T93" fmla="*/ 0 h 782"/>
                  <a:gd name="T94" fmla="*/ 0 w 690"/>
                  <a:gd name="T95" fmla="*/ 0 h 782"/>
                  <a:gd name="T96" fmla="*/ 0 w 690"/>
                  <a:gd name="T97" fmla="*/ 0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2" name="Freeform 91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3" name="Freeform 92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4" name="Freeform 93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5" name="Freeform 94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6" name="Freeform 95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7" name="Freeform 96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8" name="Freeform 97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39" name="Freeform 98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0" name="Freeform 99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1" name="Freeform 100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2" name="Freeform 101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3" name="Freeform 102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4" name="Freeform 103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5" name="Freeform 104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6" name="Freeform 105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7" name="Freeform 106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8" name="Freeform 107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9" name="Freeform 108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0" name="Freeform 109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1" name="Freeform 110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2" name="Freeform 111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3" name="Freeform 112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4" name="Freeform 113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5" name="Freeform 114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6" name="Freeform 115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7" name="Freeform 116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8" name="Freeform 117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9" name="Rectangle 118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60" name="Freeform 119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1" name="Freeform 120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2" name="Freeform 121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3" name="Freeform 122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4" name="Freeform 123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5" name="Freeform 124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6" name="Freeform 125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7" name="Freeform 126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8" name="Freeform 127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011" name="Group 128"/>
            <p:cNvGrpSpPr>
              <a:grpSpLocks/>
            </p:cNvGrpSpPr>
            <p:nvPr/>
          </p:nvGrpSpPr>
          <p:grpSpPr bwMode="auto">
            <a:xfrm>
              <a:off x="3462" y="2188"/>
              <a:ext cx="318" cy="262"/>
              <a:chOff x="4781" y="1833"/>
              <a:chExt cx="318" cy="262"/>
            </a:xfrm>
          </p:grpSpPr>
          <p:sp>
            <p:nvSpPr>
              <p:cNvPr id="256189" name="AutoShape 129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0" name="Freeform 130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1" name="Freeform 131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0 w 690"/>
                  <a:gd name="T1" fmla="*/ 0 h 782"/>
                  <a:gd name="T2" fmla="*/ 0 w 690"/>
                  <a:gd name="T3" fmla="*/ 0 h 782"/>
                  <a:gd name="T4" fmla="*/ 0 w 690"/>
                  <a:gd name="T5" fmla="*/ 0 h 782"/>
                  <a:gd name="T6" fmla="*/ 0 w 690"/>
                  <a:gd name="T7" fmla="*/ 0 h 782"/>
                  <a:gd name="T8" fmla="*/ 0 w 690"/>
                  <a:gd name="T9" fmla="*/ 0 h 782"/>
                  <a:gd name="T10" fmla="*/ 0 w 690"/>
                  <a:gd name="T11" fmla="*/ 0 h 782"/>
                  <a:gd name="T12" fmla="*/ 0 w 690"/>
                  <a:gd name="T13" fmla="*/ 0 h 782"/>
                  <a:gd name="T14" fmla="*/ 0 w 690"/>
                  <a:gd name="T15" fmla="*/ 0 h 782"/>
                  <a:gd name="T16" fmla="*/ 0 w 690"/>
                  <a:gd name="T17" fmla="*/ 0 h 782"/>
                  <a:gd name="T18" fmla="*/ 0 w 690"/>
                  <a:gd name="T19" fmla="*/ 0 h 782"/>
                  <a:gd name="T20" fmla="*/ 0 w 690"/>
                  <a:gd name="T21" fmla="*/ 0 h 782"/>
                  <a:gd name="T22" fmla="*/ 0 w 690"/>
                  <a:gd name="T23" fmla="*/ 0 h 782"/>
                  <a:gd name="T24" fmla="*/ 0 w 690"/>
                  <a:gd name="T25" fmla="*/ 0 h 782"/>
                  <a:gd name="T26" fmla="*/ 0 w 690"/>
                  <a:gd name="T27" fmla="*/ 0 h 782"/>
                  <a:gd name="T28" fmla="*/ 0 w 690"/>
                  <a:gd name="T29" fmla="*/ 0 h 782"/>
                  <a:gd name="T30" fmla="*/ 0 w 690"/>
                  <a:gd name="T31" fmla="*/ 0 h 782"/>
                  <a:gd name="T32" fmla="*/ 0 w 690"/>
                  <a:gd name="T33" fmla="*/ 0 h 782"/>
                  <a:gd name="T34" fmla="*/ 0 w 690"/>
                  <a:gd name="T35" fmla="*/ 0 h 782"/>
                  <a:gd name="T36" fmla="*/ 0 w 690"/>
                  <a:gd name="T37" fmla="*/ 0 h 782"/>
                  <a:gd name="T38" fmla="*/ 0 w 690"/>
                  <a:gd name="T39" fmla="*/ 0 h 782"/>
                  <a:gd name="T40" fmla="*/ 0 w 690"/>
                  <a:gd name="T41" fmla="*/ 0 h 782"/>
                  <a:gd name="T42" fmla="*/ 0 w 690"/>
                  <a:gd name="T43" fmla="*/ 0 h 782"/>
                  <a:gd name="T44" fmla="*/ 0 w 690"/>
                  <a:gd name="T45" fmla="*/ 0 h 782"/>
                  <a:gd name="T46" fmla="*/ 0 w 690"/>
                  <a:gd name="T47" fmla="*/ 0 h 782"/>
                  <a:gd name="T48" fmla="*/ 0 w 690"/>
                  <a:gd name="T49" fmla="*/ 0 h 782"/>
                  <a:gd name="T50" fmla="*/ 0 w 690"/>
                  <a:gd name="T51" fmla="*/ 0 h 782"/>
                  <a:gd name="T52" fmla="*/ 0 w 690"/>
                  <a:gd name="T53" fmla="*/ 0 h 782"/>
                  <a:gd name="T54" fmla="*/ 0 w 690"/>
                  <a:gd name="T55" fmla="*/ 0 h 782"/>
                  <a:gd name="T56" fmla="*/ 0 w 690"/>
                  <a:gd name="T57" fmla="*/ 0 h 782"/>
                  <a:gd name="T58" fmla="*/ 0 w 690"/>
                  <a:gd name="T59" fmla="*/ 0 h 782"/>
                  <a:gd name="T60" fmla="*/ 0 w 690"/>
                  <a:gd name="T61" fmla="*/ 0 h 782"/>
                  <a:gd name="T62" fmla="*/ 0 w 690"/>
                  <a:gd name="T63" fmla="*/ 0 h 782"/>
                  <a:gd name="T64" fmla="*/ 0 w 690"/>
                  <a:gd name="T65" fmla="*/ 0 h 782"/>
                  <a:gd name="T66" fmla="*/ 0 w 690"/>
                  <a:gd name="T67" fmla="*/ 0 h 782"/>
                  <a:gd name="T68" fmla="*/ 0 w 690"/>
                  <a:gd name="T69" fmla="*/ 0 h 782"/>
                  <a:gd name="T70" fmla="*/ 0 w 690"/>
                  <a:gd name="T71" fmla="*/ 0 h 782"/>
                  <a:gd name="T72" fmla="*/ 0 w 690"/>
                  <a:gd name="T73" fmla="*/ 0 h 782"/>
                  <a:gd name="T74" fmla="*/ 0 w 690"/>
                  <a:gd name="T75" fmla="*/ 0 h 782"/>
                  <a:gd name="T76" fmla="*/ 0 w 690"/>
                  <a:gd name="T77" fmla="*/ 0 h 782"/>
                  <a:gd name="T78" fmla="*/ 0 w 690"/>
                  <a:gd name="T79" fmla="*/ 0 h 782"/>
                  <a:gd name="T80" fmla="*/ 0 w 690"/>
                  <a:gd name="T81" fmla="*/ 0 h 782"/>
                  <a:gd name="T82" fmla="*/ 0 w 690"/>
                  <a:gd name="T83" fmla="*/ 0 h 782"/>
                  <a:gd name="T84" fmla="*/ 0 w 690"/>
                  <a:gd name="T85" fmla="*/ 0 h 782"/>
                  <a:gd name="T86" fmla="*/ 0 w 690"/>
                  <a:gd name="T87" fmla="*/ 0 h 782"/>
                  <a:gd name="T88" fmla="*/ 0 w 690"/>
                  <a:gd name="T89" fmla="*/ 0 h 782"/>
                  <a:gd name="T90" fmla="*/ 0 w 690"/>
                  <a:gd name="T91" fmla="*/ 0 h 782"/>
                  <a:gd name="T92" fmla="*/ 0 w 690"/>
                  <a:gd name="T93" fmla="*/ 0 h 782"/>
                  <a:gd name="T94" fmla="*/ 0 w 690"/>
                  <a:gd name="T95" fmla="*/ 0 h 782"/>
                  <a:gd name="T96" fmla="*/ 0 w 690"/>
                  <a:gd name="T97" fmla="*/ 0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2" name="Freeform 132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3" name="Freeform 133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4" name="Freeform 134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5" name="Freeform 135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6" name="Freeform 136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7" name="Freeform 137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8" name="Freeform 138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9" name="Freeform 139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0" name="Freeform 140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1" name="Freeform 141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2" name="Freeform 142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3" name="Freeform 143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4" name="Freeform 144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5" name="Freeform 145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6" name="Freeform 146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7" name="Freeform 147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8" name="Freeform 148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9" name="Freeform 149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0" name="Freeform 150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1" name="Freeform 151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2" name="Freeform 152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3" name="Freeform 153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4" name="Freeform 154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5" name="Freeform 155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6" name="Freeform 156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7" name="Freeform 157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8" name="Freeform 158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9" name="Rectangle 159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20" name="Freeform 160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1" name="Freeform 161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2" name="Freeform 162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3" name="Freeform 163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4" name="Freeform 164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5" name="Freeform 165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6" name="Freeform 166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7" name="Freeform 167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8" name="Freeform 168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012" name="Group 169"/>
            <p:cNvGrpSpPr>
              <a:grpSpLocks/>
            </p:cNvGrpSpPr>
            <p:nvPr/>
          </p:nvGrpSpPr>
          <p:grpSpPr bwMode="auto">
            <a:xfrm>
              <a:off x="1552" y="1290"/>
              <a:ext cx="318" cy="262"/>
              <a:chOff x="4781" y="1833"/>
              <a:chExt cx="318" cy="262"/>
            </a:xfrm>
          </p:grpSpPr>
          <p:sp>
            <p:nvSpPr>
              <p:cNvPr id="256149" name="AutoShape 170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0" name="Freeform 171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1" name="Freeform 172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0 w 690"/>
                  <a:gd name="T1" fmla="*/ 0 h 782"/>
                  <a:gd name="T2" fmla="*/ 0 w 690"/>
                  <a:gd name="T3" fmla="*/ 0 h 782"/>
                  <a:gd name="T4" fmla="*/ 0 w 690"/>
                  <a:gd name="T5" fmla="*/ 0 h 782"/>
                  <a:gd name="T6" fmla="*/ 0 w 690"/>
                  <a:gd name="T7" fmla="*/ 0 h 782"/>
                  <a:gd name="T8" fmla="*/ 0 w 690"/>
                  <a:gd name="T9" fmla="*/ 0 h 782"/>
                  <a:gd name="T10" fmla="*/ 0 w 690"/>
                  <a:gd name="T11" fmla="*/ 0 h 782"/>
                  <a:gd name="T12" fmla="*/ 0 w 690"/>
                  <a:gd name="T13" fmla="*/ 0 h 782"/>
                  <a:gd name="T14" fmla="*/ 0 w 690"/>
                  <a:gd name="T15" fmla="*/ 0 h 782"/>
                  <a:gd name="T16" fmla="*/ 0 w 690"/>
                  <a:gd name="T17" fmla="*/ 0 h 782"/>
                  <a:gd name="T18" fmla="*/ 0 w 690"/>
                  <a:gd name="T19" fmla="*/ 0 h 782"/>
                  <a:gd name="T20" fmla="*/ 0 w 690"/>
                  <a:gd name="T21" fmla="*/ 0 h 782"/>
                  <a:gd name="T22" fmla="*/ 0 w 690"/>
                  <a:gd name="T23" fmla="*/ 0 h 782"/>
                  <a:gd name="T24" fmla="*/ 0 w 690"/>
                  <a:gd name="T25" fmla="*/ 0 h 782"/>
                  <a:gd name="T26" fmla="*/ 0 w 690"/>
                  <a:gd name="T27" fmla="*/ 0 h 782"/>
                  <a:gd name="T28" fmla="*/ 0 w 690"/>
                  <a:gd name="T29" fmla="*/ 0 h 782"/>
                  <a:gd name="T30" fmla="*/ 0 w 690"/>
                  <a:gd name="T31" fmla="*/ 0 h 782"/>
                  <a:gd name="T32" fmla="*/ 0 w 690"/>
                  <a:gd name="T33" fmla="*/ 0 h 782"/>
                  <a:gd name="T34" fmla="*/ 0 w 690"/>
                  <a:gd name="T35" fmla="*/ 0 h 782"/>
                  <a:gd name="T36" fmla="*/ 0 w 690"/>
                  <a:gd name="T37" fmla="*/ 0 h 782"/>
                  <a:gd name="T38" fmla="*/ 0 w 690"/>
                  <a:gd name="T39" fmla="*/ 0 h 782"/>
                  <a:gd name="T40" fmla="*/ 0 w 690"/>
                  <a:gd name="T41" fmla="*/ 0 h 782"/>
                  <a:gd name="T42" fmla="*/ 0 w 690"/>
                  <a:gd name="T43" fmla="*/ 0 h 782"/>
                  <a:gd name="T44" fmla="*/ 0 w 690"/>
                  <a:gd name="T45" fmla="*/ 0 h 782"/>
                  <a:gd name="T46" fmla="*/ 0 w 690"/>
                  <a:gd name="T47" fmla="*/ 0 h 782"/>
                  <a:gd name="T48" fmla="*/ 0 w 690"/>
                  <a:gd name="T49" fmla="*/ 0 h 782"/>
                  <a:gd name="T50" fmla="*/ 0 w 690"/>
                  <a:gd name="T51" fmla="*/ 0 h 782"/>
                  <a:gd name="T52" fmla="*/ 0 w 690"/>
                  <a:gd name="T53" fmla="*/ 0 h 782"/>
                  <a:gd name="T54" fmla="*/ 0 w 690"/>
                  <a:gd name="T55" fmla="*/ 0 h 782"/>
                  <a:gd name="T56" fmla="*/ 0 w 690"/>
                  <a:gd name="T57" fmla="*/ 0 h 782"/>
                  <a:gd name="T58" fmla="*/ 0 w 690"/>
                  <a:gd name="T59" fmla="*/ 0 h 782"/>
                  <a:gd name="T60" fmla="*/ 0 w 690"/>
                  <a:gd name="T61" fmla="*/ 0 h 782"/>
                  <a:gd name="T62" fmla="*/ 0 w 690"/>
                  <a:gd name="T63" fmla="*/ 0 h 782"/>
                  <a:gd name="T64" fmla="*/ 0 w 690"/>
                  <a:gd name="T65" fmla="*/ 0 h 782"/>
                  <a:gd name="T66" fmla="*/ 0 w 690"/>
                  <a:gd name="T67" fmla="*/ 0 h 782"/>
                  <a:gd name="T68" fmla="*/ 0 w 690"/>
                  <a:gd name="T69" fmla="*/ 0 h 782"/>
                  <a:gd name="T70" fmla="*/ 0 w 690"/>
                  <a:gd name="T71" fmla="*/ 0 h 782"/>
                  <a:gd name="T72" fmla="*/ 0 w 690"/>
                  <a:gd name="T73" fmla="*/ 0 h 782"/>
                  <a:gd name="T74" fmla="*/ 0 w 690"/>
                  <a:gd name="T75" fmla="*/ 0 h 782"/>
                  <a:gd name="T76" fmla="*/ 0 w 690"/>
                  <a:gd name="T77" fmla="*/ 0 h 782"/>
                  <a:gd name="T78" fmla="*/ 0 w 690"/>
                  <a:gd name="T79" fmla="*/ 0 h 782"/>
                  <a:gd name="T80" fmla="*/ 0 w 690"/>
                  <a:gd name="T81" fmla="*/ 0 h 782"/>
                  <a:gd name="T82" fmla="*/ 0 w 690"/>
                  <a:gd name="T83" fmla="*/ 0 h 782"/>
                  <a:gd name="T84" fmla="*/ 0 w 690"/>
                  <a:gd name="T85" fmla="*/ 0 h 782"/>
                  <a:gd name="T86" fmla="*/ 0 w 690"/>
                  <a:gd name="T87" fmla="*/ 0 h 782"/>
                  <a:gd name="T88" fmla="*/ 0 w 690"/>
                  <a:gd name="T89" fmla="*/ 0 h 782"/>
                  <a:gd name="T90" fmla="*/ 0 w 690"/>
                  <a:gd name="T91" fmla="*/ 0 h 782"/>
                  <a:gd name="T92" fmla="*/ 0 w 690"/>
                  <a:gd name="T93" fmla="*/ 0 h 782"/>
                  <a:gd name="T94" fmla="*/ 0 w 690"/>
                  <a:gd name="T95" fmla="*/ 0 h 782"/>
                  <a:gd name="T96" fmla="*/ 0 w 690"/>
                  <a:gd name="T97" fmla="*/ 0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2" name="Freeform 173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3" name="Freeform 174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4" name="Freeform 175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5" name="Freeform 176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6" name="Freeform 177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7" name="Freeform 178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8" name="Freeform 179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9" name="Freeform 180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0" name="Freeform 181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1" name="Freeform 182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2" name="Freeform 183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3" name="Freeform 184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4" name="Freeform 185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5" name="Freeform 186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6" name="Freeform 187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7" name="Freeform 188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8" name="Freeform 189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9" name="Freeform 190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0" name="Freeform 191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1" name="Freeform 192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2" name="Freeform 193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3" name="Freeform 194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4" name="Freeform 195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5" name="Freeform 196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6" name="Freeform 197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7" name="Freeform 198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8" name="Freeform 199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9" name="Rectangle 200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80" name="Freeform 201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1" name="Freeform 202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2" name="Freeform 203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3" name="Freeform 204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4" name="Freeform 205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5" name="Freeform 206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6" name="Freeform 207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7" name="Freeform 208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8" name="Freeform 209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013" name="Group 210"/>
            <p:cNvGrpSpPr>
              <a:grpSpLocks/>
            </p:cNvGrpSpPr>
            <p:nvPr/>
          </p:nvGrpSpPr>
          <p:grpSpPr bwMode="auto">
            <a:xfrm>
              <a:off x="2237" y="1035"/>
              <a:ext cx="312" cy="261"/>
              <a:chOff x="4765" y="1531"/>
              <a:chExt cx="312" cy="261"/>
            </a:xfrm>
          </p:grpSpPr>
          <p:sp>
            <p:nvSpPr>
              <p:cNvPr id="256110" name="AutoShape 211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1" name="Freeform 212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2" name="Freeform 213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3" name="Freeform 214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4" name="Freeform 215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5" name="Freeform 216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6" name="Freeform 217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7" name="Freeform 218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8" name="Freeform 219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19" name="Freeform 220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0" name="Freeform 221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1" name="Freeform 222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2" name="Freeform 223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3" name="Freeform 224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4" name="Freeform 225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5" name="Freeform 226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6" name="Freeform 227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7" name="Freeform 228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8" name="Freeform 229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9" name="Freeform 230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0" name="Freeform 231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1" name="Freeform 232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2" name="Freeform 233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3" name="Freeform 234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4" name="Freeform 235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5" name="Freeform 236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6" name="Freeform 237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7" name="Freeform 238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8" name="Freeform 239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9" name="Rectangle 240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40" name="Freeform 241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1" name="Freeform 242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2" name="Freeform 243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3" name="Freeform 244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4" name="Freeform 245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5" name="Freeform 246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6" name="Freeform 247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7" name="Freeform 248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8" name="Freeform 249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014" name="Group 250"/>
            <p:cNvGrpSpPr>
              <a:grpSpLocks/>
            </p:cNvGrpSpPr>
            <p:nvPr/>
          </p:nvGrpSpPr>
          <p:grpSpPr bwMode="auto">
            <a:xfrm>
              <a:off x="2629" y="2397"/>
              <a:ext cx="312" cy="261"/>
              <a:chOff x="4765" y="1531"/>
              <a:chExt cx="312" cy="261"/>
            </a:xfrm>
          </p:grpSpPr>
          <p:sp>
            <p:nvSpPr>
              <p:cNvPr id="256071" name="AutoShape 251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2" name="Freeform 252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3" name="Freeform 253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4" name="Freeform 254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5" name="Freeform 255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6" name="Freeform 256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7" name="Freeform 257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8" name="Freeform 258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9" name="Freeform 259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0" name="Freeform 260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1" name="Freeform 261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2" name="Freeform 262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3" name="Freeform 263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4" name="Freeform 264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5" name="Freeform 265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6" name="Freeform 266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7" name="Freeform 267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8" name="Freeform 268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89" name="Freeform 269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0" name="Freeform 270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1" name="Freeform 271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2" name="Freeform 272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3" name="Freeform 273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4" name="Freeform 274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5" name="Freeform 275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6" name="Freeform 276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7" name="Freeform 277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8" name="Freeform 278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9" name="Freeform 279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0" name="Rectangle 280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01" name="Freeform 281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2" name="Freeform 282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3" name="Freeform 283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4" name="Freeform 284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5" name="Freeform 285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6" name="Freeform 286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7" name="Freeform 287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8" name="Freeform 288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9" name="Freeform 289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015" name="Group 290"/>
            <p:cNvGrpSpPr>
              <a:grpSpLocks/>
            </p:cNvGrpSpPr>
            <p:nvPr/>
          </p:nvGrpSpPr>
          <p:grpSpPr bwMode="auto">
            <a:xfrm>
              <a:off x="1942" y="2406"/>
              <a:ext cx="312" cy="261"/>
              <a:chOff x="4765" y="1531"/>
              <a:chExt cx="312" cy="261"/>
            </a:xfrm>
          </p:grpSpPr>
          <p:sp>
            <p:nvSpPr>
              <p:cNvPr id="256032" name="AutoShape 291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33" name="Freeform 292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34" name="Freeform 293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35" name="Freeform 294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36" name="Freeform 295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37" name="Freeform 296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38" name="Freeform 297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39" name="Freeform 298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0" name="Freeform 299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1" name="Freeform 300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2" name="Freeform 301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3" name="Freeform 302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4" name="Freeform 303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5" name="Freeform 304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6" name="Freeform 305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7" name="Freeform 306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8" name="Freeform 307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49" name="Freeform 308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0" name="Freeform 309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1" name="Freeform 310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2" name="Freeform 311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3" name="Freeform 312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4" name="Freeform 313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5" name="Freeform 314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6" name="Freeform 315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7" name="Freeform 316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8" name="Freeform 317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59" name="Freeform 318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0" name="Freeform 319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1" name="Rectangle 320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062" name="Freeform 321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3" name="Freeform 322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4" name="Freeform 323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5" name="Freeform 324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6" name="Freeform 325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7" name="Freeform 326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8" name="Freeform 327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9" name="Freeform 328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70" name="Freeform 329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016" name="Freeform 330"/>
            <p:cNvSpPr>
              <a:spLocks/>
            </p:cNvSpPr>
            <p:nvPr/>
          </p:nvSpPr>
          <p:spPr bwMode="auto">
            <a:xfrm>
              <a:off x="2414" y="1299"/>
              <a:ext cx="720" cy="56"/>
            </a:xfrm>
            <a:custGeom>
              <a:avLst/>
              <a:gdLst>
                <a:gd name="T0" fmla="*/ 0 w 720"/>
                <a:gd name="T1" fmla="*/ 0 h 56"/>
                <a:gd name="T2" fmla="*/ 0 w 720"/>
                <a:gd name="T3" fmla="*/ 56 h 56"/>
                <a:gd name="T4" fmla="*/ 720 w 720"/>
                <a:gd name="T5" fmla="*/ 56 h 56"/>
                <a:gd name="T6" fmla="*/ 720 w 720"/>
                <a:gd name="T7" fmla="*/ 8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56"/>
                <a:gd name="T14" fmla="*/ 720 w 720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56">
                  <a:moveTo>
                    <a:pt x="0" y="0"/>
                  </a:moveTo>
                  <a:lnTo>
                    <a:pt x="0" y="56"/>
                  </a:lnTo>
                  <a:lnTo>
                    <a:pt x="720" y="56"/>
                  </a:lnTo>
                  <a:lnTo>
                    <a:pt x="720" y="8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17" name="Freeform 331"/>
            <p:cNvSpPr>
              <a:spLocks/>
            </p:cNvSpPr>
            <p:nvPr/>
          </p:nvSpPr>
          <p:spPr bwMode="auto">
            <a:xfrm flipV="1">
              <a:off x="2146" y="2347"/>
              <a:ext cx="720" cy="56"/>
            </a:xfrm>
            <a:custGeom>
              <a:avLst/>
              <a:gdLst>
                <a:gd name="T0" fmla="*/ 0 w 720"/>
                <a:gd name="T1" fmla="*/ 0 h 56"/>
                <a:gd name="T2" fmla="*/ 0 w 720"/>
                <a:gd name="T3" fmla="*/ 56 h 56"/>
                <a:gd name="T4" fmla="*/ 720 w 720"/>
                <a:gd name="T5" fmla="*/ 56 h 56"/>
                <a:gd name="T6" fmla="*/ 720 w 720"/>
                <a:gd name="T7" fmla="*/ 8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56"/>
                <a:gd name="T14" fmla="*/ 720 w 720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56">
                  <a:moveTo>
                    <a:pt x="0" y="0"/>
                  </a:moveTo>
                  <a:lnTo>
                    <a:pt x="0" y="56"/>
                  </a:lnTo>
                  <a:lnTo>
                    <a:pt x="720" y="56"/>
                  </a:lnTo>
                  <a:lnTo>
                    <a:pt x="720" y="8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18" name="Line 332"/>
            <p:cNvSpPr>
              <a:spLocks noChangeShapeType="1"/>
            </p:cNvSpPr>
            <p:nvPr/>
          </p:nvSpPr>
          <p:spPr bwMode="auto">
            <a:xfrm>
              <a:off x="2526" y="2283"/>
              <a:ext cx="0" cy="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19" name="Line 333"/>
            <p:cNvSpPr>
              <a:spLocks noChangeShapeType="1"/>
            </p:cNvSpPr>
            <p:nvPr/>
          </p:nvSpPr>
          <p:spPr bwMode="auto">
            <a:xfrm>
              <a:off x="2774" y="1355"/>
              <a:ext cx="0" cy="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0" name="Freeform 334"/>
            <p:cNvSpPr>
              <a:spLocks/>
            </p:cNvSpPr>
            <p:nvPr/>
          </p:nvSpPr>
          <p:spPr bwMode="auto">
            <a:xfrm rot="5400000">
              <a:off x="3094" y="2007"/>
              <a:ext cx="720" cy="56"/>
            </a:xfrm>
            <a:custGeom>
              <a:avLst/>
              <a:gdLst>
                <a:gd name="T0" fmla="*/ 0 w 720"/>
                <a:gd name="T1" fmla="*/ 0 h 56"/>
                <a:gd name="T2" fmla="*/ 0 w 720"/>
                <a:gd name="T3" fmla="*/ 56 h 56"/>
                <a:gd name="T4" fmla="*/ 720 w 720"/>
                <a:gd name="T5" fmla="*/ 56 h 56"/>
                <a:gd name="T6" fmla="*/ 720 w 720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56"/>
                <a:gd name="T14" fmla="*/ 720 w 720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56">
                  <a:moveTo>
                    <a:pt x="0" y="0"/>
                  </a:moveTo>
                  <a:lnTo>
                    <a:pt x="0" y="56"/>
                  </a:lnTo>
                  <a:lnTo>
                    <a:pt x="720" y="56"/>
                  </a:lnTo>
                  <a:lnTo>
                    <a:pt x="72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1" name="Line 335"/>
            <p:cNvSpPr>
              <a:spLocks noChangeShapeType="1"/>
            </p:cNvSpPr>
            <p:nvPr/>
          </p:nvSpPr>
          <p:spPr bwMode="auto">
            <a:xfrm rot="5400000">
              <a:off x="3394" y="1971"/>
              <a:ext cx="1" cy="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2" name="Freeform 336"/>
            <p:cNvSpPr>
              <a:spLocks/>
            </p:cNvSpPr>
            <p:nvPr/>
          </p:nvSpPr>
          <p:spPr bwMode="auto">
            <a:xfrm rot="16200000" flipH="1">
              <a:off x="1514" y="1731"/>
              <a:ext cx="720" cy="56"/>
            </a:xfrm>
            <a:custGeom>
              <a:avLst/>
              <a:gdLst>
                <a:gd name="T0" fmla="*/ 0 w 720"/>
                <a:gd name="T1" fmla="*/ 0 h 56"/>
                <a:gd name="T2" fmla="*/ 0 w 720"/>
                <a:gd name="T3" fmla="*/ 56 h 56"/>
                <a:gd name="T4" fmla="*/ 720 w 720"/>
                <a:gd name="T5" fmla="*/ 56 h 56"/>
                <a:gd name="T6" fmla="*/ 720 w 720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56"/>
                <a:gd name="T14" fmla="*/ 720 w 720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56">
                  <a:moveTo>
                    <a:pt x="0" y="0"/>
                  </a:moveTo>
                  <a:lnTo>
                    <a:pt x="0" y="56"/>
                  </a:lnTo>
                  <a:lnTo>
                    <a:pt x="720" y="56"/>
                  </a:lnTo>
                  <a:lnTo>
                    <a:pt x="72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3" name="Line 337"/>
            <p:cNvSpPr>
              <a:spLocks noChangeShapeType="1"/>
            </p:cNvSpPr>
            <p:nvPr/>
          </p:nvSpPr>
          <p:spPr bwMode="auto">
            <a:xfrm rot="5400000">
              <a:off x="1930" y="1715"/>
              <a:ext cx="1" cy="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4" name="Freeform 338"/>
            <p:cNvSpPr>
              <a:spLocks/>
            </p:cNvSpPr>
            <p:nvPr/>
          </p:nvSpPr>
          <p:spPr bwMode="auto">
            <a:xfrm>
              <a:off x="2713" y="1266"/>
              <a:ext cx="552" cy="489"/>
            </a:xfrm>
            <a:custGeom>
              <a:avLst/>
              <a:gdLst>
                <a:gd name="T0" fmla="*/ 9 w 552"/>
                <a:gd name="T1" fmla="*/ 489 h 489"/>
                <a:gd name="T2" fmla="*/ 79 w 552"/>
                <a:gd name="T3" fmla="*/ 166 h 489"/>
                <a:gd name="T4" fmla="*/ 481 w 552"/>
                <a:gd name="T5" fmla="*/ 157 h 489"/>
                <a:gd name="T6" fmla="*/ 507 w 552"/>
                <a:gd name="T7" fmla="*/ 0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2"/>
                <a:gd name="T13" fmla="*/ 0 h 489"/>
                <a:gd name="T14" fmla="*/ 552 w 552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2" h="489">
                  <a:moveTo>
                    <a:pt x="9" y="489"/>
                  </a:moveTo>
                  <a:cubicBezTo>
                    <a:pt x="21" y="435"/>
                    <a:pt x="0" y="221"/>
                    <a:pt x="79" y="166"/>
                  </a:cubicBezTo>
                  <a:cubicBezTo>
                    <a:pt x="158" y="111"/>
                    <a:pt x="410" y="185"/>
                    <a:pt x="481" y="157"/>
                  </a:cubicBezTo>
                  <a:cubicBezTo>
                    <a:pt x="552" y="129"/>
                    <a:pt x="502" y="33"/>
                    <a:pt x="507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5" name="Freeform 339"/>
            <p:cNvSpPr>
              <a:spLocks/>
            </p:cNvSpPr>
            <p:nvPr/>
          </p:nvSpPr>
          <p:spPr bwMode="auto">
            <a:xfrm>
              <a:off x="1849" y="1389"/>
              <a:ext cx="1659" cy="590"/>
            </a:xfrm>
            <a:custGeom>
              <a:avLst/>
              <a:gdLst>
                <a:gd name="T0" fmla="*/ 0 w 1659"/>
                <a:gd name="T1" fmla="*/ 34 h 590"/>
                <a:gd name="T2" fmla="*/ 105 w 1659"/>
                <a:gd name="T3" fmla="*/ 51 h 590"/>
                <a:gd name="T4" fmla="*/ 227 w 1659"/>
                <a:gd name="T5" fmla="*/ 339 h 590"/>
                <a:gd name="T6" fmla="*/ 891 w 1659"/>
                <a:gd name="T7" fmla="*/ 435 h 590"/>
                <a:gd name="T8" fmla="*/ 1318 w 1659"/>
                <a:gd name="T9" fmla="*/ 575 h 590"/>
                <a:gd name="T10" fmla="*/ 1528 w 1659"/>
                <a:gd name="T11" fmla="*/ 523 h 590"/>
                <a:gd name="T12" fmla="*/ 1528 w 1659"/>
                <a:gd name="T13" fmla="*/ 261 h 590"/>
                <a:gd name="T14" fmla="*/ 1659 w 1659"/>
                <a:gd name="T15" fmla="*/ 235 h 59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59"/>
                <a:gd name="T25" fmla="*/ 0 h 590"/>
                <a:gd name="T26" fmla="*/ 1659 w 1659"/>
                <a:gd name="T27" fmla="*/ 590 h 59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59" h="590">
                  <a:moveTo>
                    <a:pt x="0" y="34"/>
                  </a:moveTo>
                  <a:cubicBezTo>
                    <a:pt x="17" y="37"/>
                    <a:pt x="67" y="0"/>
                    <a:pt x="105" y="51"/>
                  </a:cubicBezTo>
                  <a:cubicBezTo>
                    <a:pt x="143" y="102"/>
                    <a:pt x="96" y="275"/>
                    <a:pt x="227" y="339"/>
                  </a:cubicBezTo>
                  <a:cubicBezTo>
                    <a:pt x="358" y="403"/>
                    <a:pt x="709" y="396"/>
                    <a:pt x="891" y="435"/>
                  </a:cubicBezTo>
                  <a:cubicBezTo>
                    <a:pt x="1073" y="474"/>
                    <a:pt x="1212" y="560"/>
                    <a:pt x="1318" y="575"/>
                  </a:cubicBezTo>
                  <a:cubicBezTo>
                    <a:pt x="1424" y="590"/>
                    <a:pt x="1493" y="575"/>
                    <a:pt x="1528" y="523"/>
                  </a:cubicBezTo>
                  <a:cubicBezTo>
                    <a:pt x="1563" y="471"/>
                    <a:pt x="1506" y="309"/>
                    <a:pt x="1528" y="261"/>
                  </a:cubicBezTo>
                  <a:cubicBezTo>
                    <a:pt x="1550" y="213"/>
                    <a:pt x="1632" y="240"/>
                    <a:pt x="1659" y="235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6" name="Freeform 340"/>
            <p:cNvSpPr>
              <a:spLocks/>
            </p:cNvSpPr>
            <p:nvPr/>
          </p:nvSpPr>
          <p:spPr bwMode="auto">
            <a:xfrm>
              <a:off x="3124" y="1995"/>
              <a:ext cx="401" cy="465"/>
            </a:xfrm>
            <a:custGeom>
              <a:avLst/>
              <a:gdLst>
                <a:gd name="T0" fmla="*/ 0 w 401"/>
                <a:gd name="T1" fmla="*/ 13 h 465"/>
                <a:gd name="T2" fmla="*/ 253 w 401"/>
                <a:gd name="T3" fmla="*/ 65 h 465"/>
                <a:gd name="T4" fmla="*/ 244 w 401"/>
                <a:gd name="T5" fmla="*/ 405 h 465"/>
                <a:gd name="T6" fmla="*/ 401 w 401"/>
                <a:gd name="T7" fmla="*/ 423 h 4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1"/>
                <a:gd name="T13" fmla="*/ 0 h 465"/>
                <a:gd name="T14" fmla="*/ 401 w 401"/>
                <a:gd name="T15" fmla="*/ 465 h 4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1" h="465">
                  <a:moveTo>
                    <a:pt x="0" y="13"/>
                  </a:moveTo>
                  <a:cubicBezTo>
                    <a:pt x="42" y="22"/>
                    <a:pt x="212" y="0"/>
                    <a:pt x="253" y="65"/>
                  </a:cubicBezTo>
                  <a:cubicBezTo>
                    <a:pt x="294" y="130"/>
                    <a:pt x="219" y="345"/>
                    <a:pt x="244" y="405"/>
                  </a:cubicBezTo>
                  <a:cubicBezTo>
                    <a:pt x="269" y="465"/>
                    <a:pt x="368" y="419"/>
                    <a:pt x="401" y="42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027" name="Text Box 341"/>
            <p:cNvSpPr txBox="1">
              <a:spLocks noChangeArrowheads="1"/>
            </p:cNvSpPr>
            <p:nvPr/>
          </p:nvSpPr>
          <p:spPr bwMode="auto">
            <a:xfrm>
              <a:off x="536" y="1315"/>
              <a:ext cx="9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128.119.40.186</a:t>
              </a:r>
            </a:p>
          </p:txBody>
        </p:sp>
        <p:sp>
          <p:nvSpPr>
            <p:cNvPr id="256028" name="Text Box 342"/>
            <p:cNvSpPr txBox="1">
              <a:spLocks noChangeArrowheads="1"/>
            </p:cNvSpPr>
            <p:nvPr/>
          </p:nvSpPr>
          <p:spPr bwMode="auto">
            <a:xfrm>
              <a:off x="2718" y="809"/>
              <a:ext cx="85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128.59.16.12</a:t>
              </a:r>
            </a:p>
          </p:txBody>
        </p:sp>
        <p:sp>
          <p:nvSpPr>
            <p:cNvPr id="256029" name="Text Box 343"/>
            <p:cNvSpPr txBox="1">
              <a:spLocks noChangeArrowheads="1"/>
            </p:cNvSpPr>
            <p:nvPr/>
          </p:nvSpPr>
          <p:spPr bwMode="auto">
            <a:xfrm>
              <a:off x="3765" y="1586"/>
              <a:ext cx="9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128.34.108.63</a:t>
              </a:r>
            </a:p>
          </p:txBody>
        </p:sp>
        <p:sp>
          <p:nvSpPr>
            <p:cNvPr id="256030" name="Text Box 344"/>
            <p:cNvSpPr txBox="1">
              <a:spLocks noChangeArrowheads="1"/>
            </p:cNvSpPr>
            <p:nvPr/>
          </p:nvSpPr>
          <p:spPr bwMode="auto">
            <a:xfrm>
              <a:off x="3809" y="2223"/>
              <a:ext cx="9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128.34.108.60</a:t>
              </a:r>
            </a:p>
          </p:txBody>
        </p:sp>
        <p:sp>
          <p:nvSpPr>
            <p:cNvPr id="256031" name="Text Box 345"/>
            <p:cNvSpPr txBox="1">
              <a:spLocks noChangeArrowheads="1"/>
            </p:cNvSpPr>
            <p:nvPr/>
          </p:nvSpPr>
          <p:spPr bwMode="auto">
            <a:xfrm>
              <a:off x="2098" y="1556"/>
              <a:ext cx="116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FFFFFF"/>
                  </a:solidFill>
                </a:rPr>
                <a:t>multicast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FFFFFF"/>
                  </a:solidFill>
                </a:rPr>
                <a:t>group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FFFFFF"/>
                  </a:solidFill>
                </a:rPr>
                <a:t>226.17.30.197</a:t>
              </a:r>
            </a:p>
          </p:txBody>
        </p:sp>
      </p:grpSp>
      <p:pic>
        <p:nvPicPr>
          <p:cNvPr id="256005" name="Picture 34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5" y="4281488"/>
            <a:ext cx="360521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06" name="Rectangle 347"/>
          <p:cNvSpPr>
            <a:spLocks noChangeArrowheads="1"/>
          </p:cNvSpPr>
          <p:nvPr/>
        </p:nvSpPr>
        <p:spPr bwMode="auto">
          <a:xfrm>
            <a:off x="676275" y="6078538"/>
            <a:ext cx="72469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SzTx/>
              <a:buFont typeface="Wingdings" charset="2"/>
              <a:buNone/>
            </a:pPr>
            <a:r>
              <a:rPr lang="en-US" altLang="en-US" sz="1800" i="1" u="sng">
                <a:solidFill>
                  <a:srgbClr val="FF0000"/>
                </a:solidFill>
              </a:rPr>
              <a:t>Needed:</a:t>
            </a:r>
            <a:r>
              <a:rPr lang="en-US" altLang="en-US" sz="1800">
                <a:solidFill>
                  <a:srgbClr val="000000"/>
                </a:solidFill>
              </a:rPr>
              <a:t> infrastructure to deliver mcast-addressed datagrams to 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all hosts that have joined that multicast group</a:t>
            </a:r>
          </a:p>
        </p:txBody>
      </p:sp>
    </p:spTree>
    <p:extLst>
      <p:ext uri="{BB962C8B-B14F-4D97-AF65-F5344CB8AC3E}">
        <p14:creationId xmlns:p14="http://schemas.microsoft.com/office/powerpoint/2010/main" val="2133240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36BC1E7-5395-E344-B94C-3E4AB0DA6326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58050" name="Rectangle 2"/>
          <p:cNvSpPr>
            <a:spLocks noChangeArrowheads="1"/>
          </p:cNvSpPr>
          <p:nvPr/>
        </p:nvSpPr>
        <p:spPr bwMode="auto">
          <a:xfrm>
            <a:off x="512763" y="357188"/>
            <a:ext cx="56737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Multicast Across LANs</a:t>
            </a:r>
          </a:p>
        </p:txBody>
      </p:sp>
      <p:grpSp>
        <p:nvGrpSpPr>
          <p:cNvPr id="258051" name="Group 3"/>
          <p:cNvGrpSpPr>
            <a:grpSpLocks/>
          </p:cNvGrpSpPr>
          <p:nvPr/>
        </p:nvGrpSpPr>
        <p:grpSpPr bwMode="auto">
          <a:xfrm>
            <a:off x="1298575" y="3816350"/>
            <a:ext cx="2787650" cy="2327275"/>
            <a:chOff x="818" y="2404"/>
            <a:chExt cx="1756" cy="1466"/>
          </a:xfrm>
        </p:grpSpPr>
        <p:sp>
          <p:nvSpPr>
            <p:cNvPr id="258663" name="Line 4"/>
            <p:cNvSpPr>
              <a:spLocks noChangeShapeType="1"/>
            </p:cNvSpPr>
            <p:nvPr/>
          </p:nvSpPr>
          <p:spPr bwMode="auto">
            <a:xfrm flipV="1">
              <a:off x="1457" y="2909"/>
              <a:ext cx="660" cy="1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664" name="Line 5"/>
            <p:cNvSpPr>
              <a:spLocks noChangeShapeType="1"/>
            </p:cNvSpPr>
            <p:nvPr/>
          </p:nvSpPr>
          <p:spPr bwMode="auto">
            <a:xfrm>
              <a:off x="1329" y="3077"/>
              <a:ext cx="412" cy="51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665" name="Line 6"/>
            <p:cNvSpPr>
              <a:spLocks noChangeShapeType="1"/>
            </p:cNvSpPr>
            <p:nvPr/>
          </p:nvSpPr>
          <p:spPr bwMode="auto">
            <a:xfrm>
              <a:off x="1613" y="2677"/>
              <a:ext cx="480" cy="2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666" name="Line 7"/>
            <p:cNvSpPr>
              <a:spLocks noChangeShapeType="1"/>
            </p:cNvSpPr>
            <p:nvPr/>
          </p:nvSpPr>
          <p:spPr bwMode="auto">
            <a:xfrm flipV="1">
              <a:off x="1869" y="3377"/>
              <a:ext cx="260" cy="2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667" name="Line 8"/>
            <p:cNvSpPr>
              <a:spLocks noChangeShapeType="1"/>
            </p:cNvSpPr>
            <p:nvPr/>
          </p:nvSpPr>
          <p:spPr bwMode="auto">
            <a:xfrm>
              <a:off x="2121" y="2965"/>
              <a:ext cx="0" cy="3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668" name="Line 9"/>
            <p:cNvSpPr>
              <a:spLocks noChangeShapeType="1"/>
            </p:cNvSpPr>
            <p:nvPr/>
          </p:nvSpPr>
          <p:spPr bwMode="auto">
            <a:xfrm>
              <a:off x="1173" y="3621"/>
              <a:ext cx="4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669" name="Line 10"/>
            <p:cNvSpPr>
              <a:spLocks noChangeShapeType="1"/>
            </p:cNvSpPr>
            <p:nvPr/>
          </p:nvSpPr>
          <p:spPr bwMode="auto">
            <a:xfrm flipH="1">
              <a:off x="1109" y="3133"/>
              <a:ext cx="180" cy="44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670" name="Line 11"/>
            <p:cNvSpPr>
              <a:spLocks noChangeShapeType="1"/>
            </p:cNvSpPr>
            <p:nvPr/>
          </p:nvSpPr>
          <p:spPr bwMode="auto">
            <a:xfrm flipH="1">
              <a:off x="1325" y="2685"/>
              <a:ext cx="168" cy="39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258671" name="Group 12"/>
            <p:cNvGrpSpPr>
              <a:grpSpLocks/>
            </p:cNvGrpSpPr>
            <p:nvPr/>
          </p:nvGrpSpPr>
          <p:grpSpPr bwMode="auto">
            <a:xfrm>
              <a:off x="1470" y="3555"/>
              <a:ext cx="544" cy="315"/>
              <a:chOff x="1659" y="3364"/>
              <a:chExt cx="544" cy="315"/>
            </a:xfrm>
          </p:grpSpPr>
          <p:grpSp>
            <p:nvGrpSpPr>
              <p:cNvPr id="327772" name="Group 13"/>
              <p:cNvGrpSpPr>
                <a:grpSpLocks/>
              </p:cNvGrpSpPr>
              <p:nvPr/>
            </p:nvGrpSpPr>
            <p:grpSpPr bwMode="auto">
              <a:xfrm>
                <a:off x="2044" y="3533"/>
                <a:ext cx="159" cy="146"/>
                <a:chOff x="4781" y="1833"/>
                <a:chExt cx="318" cy="262"/>
              </a:xfrm>
            </p:grpSpPr>
            <p:sp>
              <p:nvSpPr>
                <p:cNvPr id="327829" name="AutoShape 1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0" name="Freeform 15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1" name="Freeform 16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2" name="Freeform 17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3" name="Freeform 18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4" name="Freeform 19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5" name="Freeform 20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6" name="Freeform 21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7" name="Freeform 22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8" name="Freeform 23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9" name="Freeform 24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0" name="Freeform 25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1" name="Freeform 26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2" name="Freeform 27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3" name="Freeform 28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4" name="Freeform 29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5" name="Freeform 30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6" name="Freeform 31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7" name="Freeform 32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8" name="Freeform 33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9" name="Freeform 34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0" name="Freeform 35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1" name="Freeform 36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2" name="Freeform 37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3" name="Freeform 38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4" name="Freeform 39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5" name="Freeform 40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6" name="Freeform 41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7" name="Freeform 42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8" name="Freeform 43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9" name="Rectangle 44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7860" name="Freeform 45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1" name="Freeform 46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2" name="Freeform 47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3" name="Freeform 48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4" name="Freeform 49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5" name="Freeform 50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6" name="Freeform 51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7" name="Freeform 52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8" name="Freeform 53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773" name="Group 54"/>
              <p:cNvGrpSpPr>
                <a:grpSpLocks/>
              </p:cNvGrpSpPr>
              <p:nvPr/>
            </p:nvGrpSpPr>
            <p:grpSpPr bwMode="auto">
              <a:xfrm>
                <a:off x="1659" y="3525"/>
                <a:ext cx="176" cy="150"/>
                <a:chOff x="4765" y="1531"/>
                <a:chExt cx="312" cy="261"/>
              </a:xfrm>
            </p:grpSpPr>
            <p:sp>
              <p:nvSpPr>
                <p:cNvPr id="327790" name="AutoShape 5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1" name="Freeform 56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2" name="Freeform 57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3" name="Freeform 58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4" name="Freeform 59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5" name="Freeform 60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6" name="Freeform 61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7" name="Freeform 62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8" name="Freeform 63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99" name="Freeform 64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0" name="Freeform 65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1" name="Freeform 66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2" name="Freeform 67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3" name="Freeform 68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4" name="Freeform 69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5" name="Freeform 70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6" name="Freeform 71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7" name="Freeform 72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8" name="Freeform 73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09" name="Freeform 74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0" name="Freeform 75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1" name="Freeform 76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2" name="Freeform 77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3" name="Freeform 78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4" name="Freeform 79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5" name="Freeform 80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6" name="Freeform 81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7" name="Freeform 82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8" name="Freeform 83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9" name="Rectangle 84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7820" name="Freeform 85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1" name="Freeform 86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2" name="Freeform 87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3" name="Freeform 88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4" name="Freeform 89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5" name="Freeform 90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6" name="Freeform 91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7" name="Freeform 92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8" name="Freeform 93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7774" name="Freeform 94"/>
              <p:cNvSpPr>
                <a:spLocks/>
              </p:cNvSpPr>
              <p:nvPr/>
            </p:nvSpPr>
            <p:spPr bwMode="auto">
              <a:xfrm flipV="1">
                <a:off x="1740" y="3512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0 h 56"/>
                  <a:gd name="T4" fmla="*/ 1 w 720"/>
                  <a:gd name="T5" fmla="*/ 0 h 56"/>
                  <a:gd name="T6" fmla="*/ 1 w 720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7775" name="Line 95"/>
              <p:cNvSpPr>
                <a:spLocks noChangeShapeType="1"/>
              </p:cNvSpPr>
              <p:nvPr/>
            </p:nvSpPr>
            <p:spPr bwMode="auto">
              <a:xfrm>
                <a:off x="1932" y="3451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327776" name="Group 96"/>
              <p:cNvGrpSpPr>
                <a:grpSpLocks/>
              </p:cNvGrpSpPr>
              <p:nvPr/>
            </p:nvGrpSpPr>
            <p:grpSpPr bwMode="auto">
              <a:xfrm>
                <a:off x="1791" y="3364"/>
                <a:ext cx="275" cy="118"/>
                <a:chOff x="3600" y="219"/>
                <a:chExt cx="360" cy="175"/>
              </a:xfrm>
            </p:grpSpPr>
            <p:sp>
              <p:nvSpPr>
                <p:cNvPr id="327777" name="Oval 97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7778" name="Line 98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79" name="Line 99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80" name="Rectangle 100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327781" name="Oval 101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327782" name="Group 102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327787" name="Line 10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788" name="Line 10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789" name="Line 10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7783" name="Group 106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327784" name="Line 10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785" name="Line 10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786" name="Line 10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58672" name="Group 110"/>
            <p:cNvGrpSpPr>
              <a:grpSpLocks/>
            </p:cNvGrpSpPr>
            <p:nvPr/>
          </p:nvGrpSpPr>
          <p:grpSpPr bwMode="auto">
            <a:xfrm>
              <a:off x="1982" y="2676"/>
              <a:ext cx="492" cy="498"/>
              <a:chOff x="1533" y="3235"/>
              <a:chExt cx="492" cy="498"/>
            </a:xfrm>
          </p:grpSpPr>
          <p:grpSp>
            <p:nvGrpSpPr>
              <p:cNvPr id="259066" name="Group 111"/>
              <p:cNvGrpSpPr>
                <a:grpSpLocks/>
              </p:cNvGrpSpPr>
              <p:nvPr/>
            </p:nvGrpSpPr>
            <p:grpSpPr bwMode="auto">
              <a:xfrm>
                <a:off x="1850" y="3235"/>
                <a:ext cx="159" cy="146"/>
                <a:chOff x="4781" y="1833"/>
                <a:chExt cx="318" cy="262"/>
              </a:xfrm>
            </p:grpSpPr>
            <p:sp>
              <p:nvSpPr>
                <p:cNvPr id="327732" name="AutoShape 112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3" name="Freeform 113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4" name="Freeform 114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5" name="Freeform 115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6" name="Freeform 116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7" name="Freeform 117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8" name="Freeform 118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9" name="Freeform 119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0" name="Freeform 120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1" name="Freeform 121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2" name="Freeform 122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3" name="Freeform 123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4" name="Freeform 124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5" name="Freeform 125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6" name="Freeform 126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7" name="Freeform 127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8" name="Freeform 128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9" name="Freeform 129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0" name="Freeform 130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1" name="Freeform 131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2" name="Freeform 132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3" name="Freeform 133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4" name="Freeform 134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5" name="Freeform 135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6" name="Freeform 136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7" name="Freeform 137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8" name="Freeform 138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59" name="Freeform 139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0" name="Freeform 140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1" name="Freeform 141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2" name="Rectangle 142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7763" name="Freeform 143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4" name="Freeform 144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5" name="Freeform 145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6" name="Freeform 146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7" name="Freeform 147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8" name="Freeform 148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69" name="Freeform 149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70" name="Freeform 150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71" name="Freeform 151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9067" name="Group 152"/>
              <p:cNvGrpSpPr>
                <a:grpSpLocks/>
              </p:cNvGrpSpPr>
              <p:nvPr/>
            </p:nvGrpSpPr>
            <p:grpSpPr bwMode="auto">
              <a:xfrm>
                <a:off x="1849" y="3583"/>
                <a:ext cx="176" cy="150"/>
                <a:chOff x="4765" y="1531"/>
                <a:chExt cx="312" cy="261"/>
              </a:xfrm>
            </p:grpSpPr>
            <p:sp>
              <p:nvSpPr>
                <p:cNvPr id="327693" name="AutoShape 15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4" name="Freeform 154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5" name="Freeform 155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6" name="Freeform 156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7" name="Freeform 157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8" name="Freeform 158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9" name="Freeform 159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0" name="Freeform 160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1" name="Freeform 161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2" name="Freeform 162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3" name="Freeform 163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4" name="Freeform 164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5" name="Freeform 165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6" name="Freeform 166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7" name="Freeform 167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8" name="Freeform 168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9" name="Freeform 169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0" name="Freeform 170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1" name="Freeform 171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2" name="Freeform 172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3" name="Freeform 173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4" name="Freeform 174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5" name="Freeform 175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6" name="Freeform 176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7" name="Freeform 177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8" name="Freeform 178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9" name="Freeform 179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0" name="Freeform 180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1" name="Freeform 181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2" name="Rectangle 182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7723" name="Freeform 183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4" name="Freeform 184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5" name="Freeform 185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6" name="Freeform 186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7" name="Freeform 187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8" name="Freeform 188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9" name="Freeform 189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0" name="Freeform 190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1" name="Freeform 191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9068" name="Group 192"/>
              <p:cNvGrpSpPr>
                <a:grpSpLocks/>
              </p:cNvGrpSpPr>
              <p:nvPr/>
            </p:nvGrpSpPr>
            <p:grpSpPr bwMode="auto">
              <a:xfrm rot="-5400000">
                <a:off x="1626" y="3445"/>
                <a:ext cx="391" cy="88"/>
                <a:chOff x="1450" y="3513"/>
                <a:chExt cx="391" cy="88"/>
              </a:xfrm>
            </p:grpSpPr>
            <p:sp>
              <p:nvSpPr>
                <p:cNvPr id="327691" name="Freeform 193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27692" name="Line 194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9069" name="Group 195"/>
              <p:cNvGrpSpPr>
                <a:grpSpLocks/>
              </p:cNvGrpSpPr>
              <p:nvPr/>
            </p:nvGrpSpPr>
            <p:grpSpPr bwMode="auto">
              <a:xfrm>
                <a:off x="1533" y="3422"/>
                <a:ext cx="275" cy="118"/>
                <a:chOff x="3600" y="219"/>
                <a:chExt cx="360" cy="175"/>
              </a:xfrm>
            </p:grpSpPr>
            <p:sp>
              <p:nvSpPr>
                <p:cNvPr id="259070" name="Oval 196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9071" name="Line 197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680" name="Line 198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681" name="Rectangle 199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327682" name="Oval 200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327683" name="Group 201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327688" name="Line 20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689" name="Line 203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690" name="Line 204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7684" name="Group 205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327685" name="Line 20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686" name="Line 207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7687" name="Line 208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58673" name="Group 209"/>
            <p:cNvGrpSpPr>
              <a:grpSpLocks/>
            </p:cNvGrpSpPr>
            <p:nvPr/>
          </p:nvGrpSpPr>
          <p:grpSpPr bwMode="auto">
            <a:xfrm>
              <a:off x="818" y="3551"/>
              <a:ext cx="544" cy="315"/>
              <a:chOff x="1659" y="3364"/>
              <a:chExt cx="544" cy="315"/>
            </a:xfrm>
          </p:grpSpPr>
          <p:grpSp>
            <p:nvGrpSpPr>
              <p:cNvPr id="258969" name="Group 210"/>
              <p:cNvGrpSpPr>
                <a:grpSpLocks/>
              </p:cNvGrpSpPr>
              <p:nvPr/>
            </p:nvGrpSpPr>
            <p:grpSpPr bwMode="auto">
              <a:xfrm>
                <a:off x="2044" y="3533"/>
                <a:ext cx="159" cy="146"/>
                <a:chOff x="4781" y="1833"/>
                <a:chExt cx="318" cy="262"/>
              </a:xfrm>
            </p:grpSpPr>
            <p:sp>
              <p:nvSpPr>
                <p:cNvPr id="259026" name="AutoShape 21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7" name="Freeform 212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8" name="Freeform 213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9" name="Freeform 214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0" name="Freeform 215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1" name="Freeform 216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2" name="Freeform 217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3" name="Freeform 218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4" name="Freeform 219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5" name="Freeform 220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6" name="Freeform 221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7" name="Freeform 222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8" name="Freeform 223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39" name="Freeform 224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0" name="Freeform 225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1" name="Freeform 226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2" name="Freeform 227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3" name="Freeform 228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4" name="Freeform 229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5" name="Freeform 230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6" name="Freeform 231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7" name="Freeform 232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8" name="Freeform 233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49" name="Freeform 234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0" name="Freeform 235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1" name="Freeform 236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2" name="Freeform 237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3" name="Freeform 238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4" name="Freeform 239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5" name="Freeform 240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6" name="Rectangle 241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9057" name="Freeform 242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8" name="Freeform 243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59" name="Freeform 244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60" name="Freeform 245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61" name="Freeform 246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62" name="Freeform 247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63" name="Freeform 248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64" name="Freeform 249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65" name="Freeform 250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970" name="Group 251"/>
              <p:cNvGrpSpPr>
                <a:grpSpLocks/>
              </p:cNvGrpSpPr>
              <p:nvPr/>
            </p:nvGrpSpPr>
            <p:grpSpPr bwMode="auto">
              <a:xfrm>
                <a:off x="1659" y="3525"/>
                <a:ext cx="176" cy="150"/>
                <a:chOff x="4765" y="1531"/>
                <a:chExt cx="312" cy="261"/>
              </a:xfrm>
            </p:grpSpPr>
            <p:sp>
              <p:nvSpPr>
                <p:cNvPr id="258987" name="AutoShape 252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88" name="Freeform 253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89" name="Freeform 254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0" name="Freeform 255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1" name="Freeform 256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2" name="Freeform 257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3" name="Freeform 258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4" name="Freeform 259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5" name="Freeform 260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6" name="Freeform 261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7" name="Freeform 262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8" name="Freeform 263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99" name="Freeform 264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0" name="Freeform 265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1" name="Freeform 266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2" name="Freeform 267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3" name="Freeform 268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4" name="Freeform 269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5" name="Freeform 270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6" name="Freeform 271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7" name="Freeform 272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8" name="Freeform 273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09" name="Freeform 274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0" name="Freeform 275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1" name="Freeform 276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2" name="Freeform 277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3" name="Freeform 278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4" name="Freeform 279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5" name="Freeform 280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6" name="Rectangle 281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9017" name="Freeform 282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8" name="Freeform 283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19" name="Freeform 284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0" name="Freeform 285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1" name="Freeform 286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2" name="Freeform 287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3" name="Freeform 288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4" name="Freeform 289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025" name="Freeform 290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971" name="Freeform 291"/>
              <p:cNvSpPr>
                <a:spLocks/>
              </p:cNvSpPr>
              <p:nvPr/>
            </p:nvSpPr>
            <p:spPr bwMode="auto">
              <a:xfrm flipV="1">
                <a:off x="1740" y="3512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0 h 56"/>
                  <a:gd name="T4" fmla="*/ 1 w 720"/>
                  <a:gd name="T5" fmla="*/ 0 h 56"/>
                  <a:gd name="T6" fmla="*/ 1 w 720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8972" name="Line 292"/>
              <p:cNvSpPr>
                <a:spLocks noChangeShapeType="1"/>
              </p:cNvSpPr>
              <p:nvPr/>
            </p:nvSpPr>
            <p:spPr bwMode="auto">
              <a:xfrm>
                <a:off x="1932" y="3451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58973" name="Group 293"/>
              <p:cNvGrpSpPr>
                <a:grpSpLocks/>
              </p:cNvGrpSpPr>
              <p:nvPr/>
            </p:nvGrpSpPr>
            <p:grpSpPr bwMode="auto">
              <a:xfrm>
                <a:off x="1791" y="3364"/>
                <a:ext cx="275" cy="118"/>
                <a:chOff x="3600" y="219"/>
                <a:chExt cx="360" cy="175"/>
              </a:xfrm>
            </p:grpSpPr>
            <p:sp>
              <p:nvSpPr>
                <p:cNvPr id="258974" name="Oval 294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975" name="Line 295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976" name="Line 296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977" name="Rectangle 297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978" name="Oval 298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979" name="Group 299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984" name="Line 30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85" name="Line 301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86" name="Line 302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980" name="Group 303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981" name="Line 30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82" name="Line 305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83" name="Line 306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58674" name="Group 307"/>
            <p:cNvGrpSpPr>
              <a:grpSpLocks/>
            </p:cNvGrpSpPr>
            <p:nvPr/>
          </p:nvGrpSpPr>
          <p:grpSpPr bwMode="auto">
            <a:xfrm>
              <a:off x="1993" y="3272"/>
              <a:ext cx="581" cy="426"/>
              <a:chOff x="2408" y="3183"/>
              <a:chExt cx="581" cy="426"/>
            </a:xfrm>
          </p:grpSpPr>
          <p:grpSp>
            <p:nvGrpSpPr>
              <p:cNvPr id="258872" name="Group 308"/>
              <p:cNvGrpSpPr>
                <a:grpSpLocks/>
              </p:cNvGrpSpPr>
              <p:nvPr/>
            </p:nvGrpSpPr>
            <p:grpSpPr bwMode="auto">
              <a:xfrm>
                <a:off x="2517" y="3459"/>
                <a:ext cx="176" cy="150"/>
                <a:chOff x="4765" y="1531"/>
                <a:chExt cx="312" cy="261"/>
              </a:xfrm>
            </p:grpSpPr>
            <p:sp>
              <p:nvSpPr>
                <p:cNvPr id="258930" name="AutoShape 30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1" name="Freeform 310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2" name="Freeform 311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3" name="Freeform 312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4" name="Freeform 313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5" name="Freeform 314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6" name="Freeform 315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7" name="Freeform 316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8" name="Freeform 317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39" name="Freeform 318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0" name="Freeform 319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1" name="Freeform 320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2" name="Freeform 321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3" name="Freeform 322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4" name="Freeform 323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5" name="Freeform 324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6" name="Freeform 325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7" name="Freeform 326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8" name="Freeform 327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49" name="Freeform 328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0" name="Freeform 329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1" name="Freeform 330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2" name="Freeform 331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3" name="Freeform 332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4" name="Freeform 333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5" name="Freeform 334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6" name="Freeform 335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7" name="Freeform 336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8" name="Freeform 337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59" name="Rectangle 338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960" name="Freeform 339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1" name="Freeform 340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2" name="Freeform 341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3" name="Freeform 342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4" name="Freeform 343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5" name="Freeform 344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6" name="Freeform 345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7" name="Freeform 346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68" name="Freeform 347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873" name="Group 348"/>
              <p:cNvGrpSpPr>
                <a:grpSpLocks/>
              </p:cNvGrpSpPr>
              <p:nvPr/>
            </p:nvGrpSpPr>
            <p:grpSpPr bwMode="auto">
              <a:xfrm rot="-2599131">
                <a:off x="2482" y="3285"/>
                <a:ext cx="391" cy="88"/>
                <a:chOff x="1450" y="3513"/>
                <a:chExt cx="391" cy="88"/>
              </a:xfrm>
            </p:grpSpPr>
            <p:sp>
              <p:nvSpPr>
                <p:cNvPr id="258928" name="Freeform 349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58929" name="Line 350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8874" name="Group 351"/>
              <p:cNvGrpSpPr>
                <a:grpSpLocks/>
              </p:cNvGrpSpPr>
              <p:nvPr/>
            </p:nvGrpSpPr>
            <p:grpSpPr bwMode="auto">
              <a:xfrm>
                <a:off x="2408" y="3217"/>
                <a:ext cx="265" cy="123"/>
                <a:chOff x="3600" y="219"/>
                <a:chExt cx="360" cy="175"/>
              </a:xfrm>
            </p:grpSpPr>
            <p:sp>
              <p:nvSpPr>
                <p:cNvPr id="258915" name="Oval 352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916" name="Line 353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917" name="Line 354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918" name="Rectangle 355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919" name="Oval 356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920" name="Group 357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925" name="Line 3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26" name="Line 359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27" name="Line 360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921" name="Group 361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922" name="Line 36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23" name="Line 363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924" name="Line 364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58875" name="Group 365"/>
              <p:cNvGrpSpPr>
                <a:grpSpLocks/>
              </p:cNvGrpSpPr>
              <p:nvPr/>
            </p:nvGrpSpPr>
            <p:grpSpPr bwMode="auto">
              <a:xfrm>
                <a:off x="2813" y="3183"/>
                <a:ext cx="176" cy="150"/>
                <a:chOff x="4765" y="1531"/>
                <a:chExt cx="312" cy="261"/>
              </a:xfrm>
            </p:grpSpPr>
            <p:sp>
              <p:nvSpPr>
                <p:cNvPr id="258876" name="AutoShape 36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77" name="Freeform 367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78" name="Freeform 368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79" name="Freeform 369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0" name="Freeform 370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1" name="Freeform 371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2" name="Freeform 372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3" name="Freeform 373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4" name="Freeform 374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5" name="Freeform 375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6" name="Freeform 376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7" name="Freeform 377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8" name="Freeform 378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89" name="Freeform 379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0" name="Freeform 380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1" name="Freeform 381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2" name="Freeform 382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3" name="Freeform 383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4" name="Freeform 384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5" name="Freeform 385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6" name="Freeform 386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7" name="Freeform 387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8" name="Freeform 388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9" name="Freeform 389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0" name="Freeform 390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1" name="Freeform 391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2" name="Freeform 392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3" name="Freeform 393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4" name="Freeform 394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5" name="Rectangle 395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906" name="Freeform 396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7" name="Freeform 397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8" name="Freeform 398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09" name="Freeform 399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10" name="Freeform 400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11" name="Freeform 401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12" name="Freeform 402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13" name="Freeform 403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914" name="Freeform 404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8675" name="Group 405"/>
            <p:cNvGrpSpPr>
              <a:grpSpLocks/>
            </p:cNvGrpSpPr>
            <p:nvPr/>
          </p:nvGrpSpPr>
          <p:grpSpPr bwMode="auto">
            <a:xfrm>
              <a:off x="962" y="2848"/>
              <a:ext cx="496" cy="530"/>
              <a:chOff x="521" y="3063"/>
              <a:chExt cx="496" cy="530"/>
            </a:xfrm>
          </p:grpSpPr>
          <p:grpSp>
            <p:nvGrpSpPr>
              <p:cNvPr id="258775" name="Group 406"/>
              <p:cNvGrpSpPr>
                <a:grpSpLocks/>
              </p:cNvGrpSpPr>
              <p:nvPr/>
            </p:nvGrpSpPr>
            <p:grpSpPr bwMode="auto">
              <a:xfrm>
                <a:off x="537" y="3443"/>
                <a:ext cx="176" cy="150"/>
                <a:chOff x="4765" y="1531"/>
                <a:chExt cx="312" cy="261"/>
              </a:xfrm>
            </p:grpSpPr>
            <p:sp>
              <p:nvSpPr>
                <p:cNvPr id="258833" name="AutoShape 40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34" name="Freeform 408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35" name="Freeform 409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36" name="Freeform 410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37" name="Freeform 411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38" name="Freeform 412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39" name="Freeform 413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0" name="Freeform 414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1" name="Freeform 415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2" name="Freeform 416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3" name="Freeform 417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4" name="Freeform 418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5" name="Freeform 419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6" name="Freeform 420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7" name="Freeform 421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8" name="Freeform 422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49" name="Freeform 423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0" name="Freeform 424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1" name="Freeform 425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2" name="Freeform 426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3" name="Freeform 427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4" name="Freeform 428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5" name="Freeform 429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6" name="Freeform 430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7" name="Freeform 431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8" name="Freeform 432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59" name="Freeform 433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0" name="Freeform 434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1" name="Freeform 435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2" name="Rectangle 436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863" name="Freeform 437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4" name="Freeform 438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5" name="Freeform 439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6" name="Freeform 440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7" name="Freeform 441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8" name="Freeform 442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69" name="Freeform 443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70" name="Freeform 444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71" name="Freeform 445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776" name="Group 446"/>
              <p:cNvGrpSpPr>
                <a:grpSpLocks/>
              </p:cNvGrpSpPr>
              <p:nvPr/>
            </p:nvGrpSpPr>
            <p:grpSpPr bwMode="auto">
              <a:xfrm rot="5400000">
                <a:off x="534" y="3281"/>
                <a:ext cx="391" cy="88"/>
                <a:chOff x="1450" y="3513"/>
                <a:chExt cx="391" cy="88"/>
              </a:xfrm>
            </p:grpSpPr>
            <p:sp>
              <p:nvSpPr>
                <p:cNvPr id="258831" name="Freeform 447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58832" name="Line 448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8777" name="Group 449"/>
              <p:cNvGrpSpPr>
                <a:grpSpLocks/>
              </p:cNvGrpSpPr>
              <p:nvPr/>
            </p:nvGrpSpPr>
            <p:grpSpPr bwMode="auto">
              <a:xfrm>
                <a:off x="752" y="3249"/>
                <a:ext cx="265" cy="123"/>
                <a:chOff x="3600" y="219"/>
                <a:chExt cx="360" cy="175"/>
              </a:xfrm>
            </p:grpSpPr>
            <p:sp>
              <p:nvSpPr>
                <p:cNvPr id="258818" name="Oval 450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819" name="Line 451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820" name="Line 452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821" name="Rectangle 453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822" name="Oval 454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823" name="Group 455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828" name="Line 45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829" name="Line 457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830" name="Line 458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824" name="Group 459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825" name="Line 46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826" name="Line 461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827" name="Line 462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58778" name="Group 463"/>
              <p:cNvGrpSpPr>
                <a:grpSpLocks/>
              </p:cNvGrpSpPr>
              <p:nvPr/>
            </p:nvGrpSpPr>
            <p:grpSpPr bwMode="auto">
              <a:xfrm>
                <a:off x="521" y="3063"/>
                <a:ext cx="176" cy="150"/>
                <a:chOff x="4765" y="1531"/>
                <a:chExt cx="312" cy="261"/>
              </a:xfrm>
            </p:grpSpPr>
            <p:sp>
              <p:nvSpPr>
                <p:cNvPr id="258779" name="AutoShape 46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0" name="Freeform 465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1" name="Freeform 466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2" name="Freeform 467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3" name="Freeform 468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4" name="Freeform 469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5" name="Freeform 470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6" name="Freeform 471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7" name="Freeform 472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8" name="Freeform 473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89" name="Freeform 474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0" name="Freeform 475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1" name="Freeform 476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2" name="Freeform 477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3" name="Freeform 478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4" name="Freeform 479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5" name="Freeform 480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6" name="Freeform 481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7" name="Freeform 482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8" name="Freeform 483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99" name="Freeform 484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0" name="Freeform 485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1" name="Freeform 486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2" name="Freeform 487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3" name="Freeform 488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4" name="Freeform 489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5" name="Freeform 490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6" name="Freeform 491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7" name="Freeform 492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08" name="Rectangle 493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809" name="Freeform 494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0" name="Freeform 495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1" name="Freeform 496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2" name="Freeform 497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3" name="Freeform 498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4" name="Freeform 499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5" name="Freeform 500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6" name="Freeform 501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7" name="Freeform 502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8676" name="Group 503"/>
            <p:cNvGrpSpPr>
              <a:grpSpLocks/>
            </p:cNvGrpSpPr>
            <p:nvPr/>
          </p:nvGrpSpPr>
          <p:grpSpPr bwMode="auto">
            <a:xfrm>
              <a:off x="1231" y="2404"/>
              <a:ext cx="559" cy="309"/>
              <a:chOff x="1170" y="3095"/>
              <a:chExt cx="559" cy="309"/>
            </a:xfrm>
          </p:grpSpPr>
          <p:grpSp>
            <p:nvGrpSpPr>
              <p:cNvPr id="258677" name="Group 504"/>
              <p:cNvGrpSpPr>
                <a:grpSpLocks/>
              </p:cNvGrpSpPr>
              <p:nvPr/>
            </p:nvGrpSpPr>
            <p:grpSpPr bwMode="auto">
              <a:xfrm>
                <a:off x="1170" y="3095"/>
                <a:ext cx="159" cy="146"/>
                <a:chOff x="4781" y="1833"/>
                <a:chExt cx="318" cy="262"/>
              </a:xfrm>
            </p:grpSpPr>
            <p:sp>
              <p:nvSpPr>
                <p:cNvPr id="258735" name="AutoShape 50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6" name="Freeform 506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7" name="Freeform 507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8" name="Freeform 508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9" name="Freeform 509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0" name="Freeform 510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1" name="Freeform 511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2" name="Freeform 512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3" name="Freeform 513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4" name="Freeform 514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5" name="Freeform 515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6" name="Freeform 516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7" name="Freeform 517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8" name="Freeform 518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49" name="Freeform 519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0" name="Freeform 520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1" name="Freeform 521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2" name="Freeform 522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3" name="Freeform 523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4" name="Freeform 524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5" name="Freeform 525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6" name="Freeform 526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7" name="Freeform 527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8" name="Freeform 528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59" name="Freeform 529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0" name="Freeform 530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1" name="Freeform 531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2" name="Freeform 532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3" name="Freeform 533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4" name="Freeform 534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5" name="Rectangle 535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766" name="Freeform 536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7" name="Freeform 537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8" name="Freeform 538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69" name="Freeform 539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70" name="Freeform 540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71" name="Freeform 541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72" name="Freeform 542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73" name="Freeform 543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74" name="Freeform 544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678" name="Group 545"/>
              <p:cNvGrpSpPr>
                <a:grpSpLocks/>
              </p:cNvGrpSpPr>
              <p:nvPr/>
            </p:nvGrpSpPr>
            <p:grpSpPr bwMode="auto">
              <a:xfrm>
                <a:off x="1553" y="3099"/>
                <a:ext cx="176" cy="150"/>
                <a:chOff x="4765" y="1531"/>
                <a:chExt cx="312" cy="261"/>
              </a:xfrm>
            </p:grpSpPr>
            <p:sp>
              <p:nvSpPr>
                <p:cNvPr id="258696" name="AutoShape 54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97" name="Freeform 547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98" name="Freeform 548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99" name="Freeform 549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0" name="Freeform 550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1" name="Freeform 551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2" name="Freeform 552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3" name="Freeform 553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4" name="Freeform 554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5" name="Freeform 555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6" name="Freeform 556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7" name="Freeform 557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8" name="Freeform 558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09" name="Freeform 559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0" name="Freeform 560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1" name="Freeform 561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2" name="Freeform 562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3" name="Freeform 563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4" name="Freeform 564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5" name="Freeform 565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6" name="Freeform 566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7" name="Freeform 567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8" name="Freeform 568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19" name="Freeform 569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0" name="Freeform 570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1" name="Freeform 571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2" name="Freeform 572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3" name="Freeform 573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4" name="Freeform 574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5" name="Rectangle 575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726" name="Freeform 576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7" name="Freeform 577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8" name="Freeform 578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29" name="Freeform 579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0" name="Freeform 580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1" name="Freeform 581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2" name="Freeform 582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3" name="Freeform 583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4" name="Freeform 584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679" name="Group 585"/>
              <p:cNvGrpSpPr>
                <a:grpSpLocks/>
              </p:cNvGrpSpPr>
              <p:nvPr/>
            </p:nvGrpSpPr>
            <p:grpSpPr bwMode="auto">
              <a:xfrm rot="10800000">
                <a:off x="1234" y="3229"/>
                <a:ext cx="391" cy="88"/>
                <a:chOff x="1450" y="3513"/>
                <a:chExt cx="391" cy="88"/>
              </a:xfrm>
            </p:grpSpPr>
            <p:sp>
              <p:nvSpPr>
                <p:cNvPr id="258694" name="Freeform 586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58695" name="Line 587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8680" name="Group 588"/>
              <p:cNvGrpSpPr>
                <a:grpSpLocks/>
              </p:cNvGrpSpPr>
              <p:nvPr/>
            </p:nvGrpSpPr>
            <p:grpSpPr bwMode="auto">
              <a:xfrm>
                <a:off x="1305" y="3286"/>
                <a:ext cx="275" cy="118"/>
                <a:chOff x="3600" y="219"/>
                <a:chExt cx="360" cy="175"/>
              </a:xfrm>
            </p:grpSpPr>
            <p:sp>
              <p:nvSpPr>
                <p:cNvPr id="258681" name="Oval 589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682" name="Line 590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683" name="Line 591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684" name="Rectangle 592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685" name="Oval 593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686" name="Group 594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691" name="Line 59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692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693" name="Line 597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687" name="Group 598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688" name="Line 59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689" name="Line 600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690" name="Line 601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258052" name="Text Box 602"/>
          <p:cNvSpPr txBox="1">
            <a:spLocks noChangeArrowheads="1"/>
          </p:cNvSpPr>
          <p:nvPr/>
        </p:nvSpPr>
        <p:spPr bwMode="auto">
          <a:xfrm>
            <a:off x="1941513" y="6296025"/>
            <a:ext cx="1450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shared tree</a:t>
            </a:r>
          </a:p>
        </p:txBody>
      </p:sp>
      <p:grpSp>
        <p:nvGrpSpPr>
          <p:cNvPr id="258053" name="Group 603"/>
          <p:cNvGrpSpPr>
            <a:grpSpLocks/>
          </p:cNvGrpSpPr>
          <p:nvPr/>
        </p:nvGrpSpPr>
        <p:grpSpPr bwMode="auto">
          <a:xfrm>
            <a:off x="4297363" y="3814763"/>
            <a:ext cx="2787650" cy="2846387"/>
            <a:chOff x="2860" y="1420"/>
            <a:chExt cx="1756" cy="1793"/>
          </a:xfrm>
        </p:grpSpPr>
        <p:sp>
          <p:nvSpPr>
            <p:cNvPr id="258055" name="Line 604"/>
            <p:cNvSpPr>
              <a:spLocks noChangeShapeType="1"/>
            </p:cNvSpPr>
            <p:nvPr/>
          </p:nvSpPr>
          <p:spPr bwMode="auto">
            <a:xfrm flipV="1">
              <a:off x="3492" y="1932"/>
              <a:ext cx="660" cy="1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56" name="Line 605"/>
            <p:cNvSpPr>
              <a:spLocks noChangeShapeType="1"/>
            </p:cNvSpPr>
            <p:nvPr/>
          </p:nvSpPr>
          <p:spPr bwMode="auto">
            <a:xfrm flipH="1">
              <a:off x="3208" y="1716"/>
              <a:ext cx="356" cy="84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57" name="Line 606"/>
            <p:cNvSpPr>
              <a:spLocks noChangeShapeType="1"/>
            </p:cNvSpPr>
            <p:nvPr/>
          </p:nvSpPr>
          <p:spPr bwMode="auto">
            <a:xfrm>
              <a:off x="3371" y="2093"/>
              <a:ext cx="412" cy="5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58" name="Line 607"/>
            <p:cNvSpPr>
              <a:spLocks noChangeShapeType="1"/>
            </p:cNvSpPr>
            <p:nvPr/>
          </p:nvSpPr>
          <p:spPr bwMode="auto">
            <a:xfrm>
              <a:off x="3655" y="1693"/>
              <a:ext cx="480" cy="2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59" name="Line 608"/>
            <p:cNvSpPr>
              <a:spLocks noChangeShapeType="1"/>
            </p:cNvSpPr>
            <p:nvPr/>
          </p:nvSpPr>
          <p:spPr bwMode="auto">
            <a:xfrm flipV="1">
              <a:off x="3911" y="2393"/>
              <a:ext cx="260" cy="2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60" name="Line 609"/>
            <p:cNvSpPr>
              <a:spLocks noChangeShapeType="1"/>
            </p:cNvSpPr>
            <p:nvPr/>
          </p:nvSpPr>
          <p:spPr bwMode="auto">
            <a:xfrm>
              <a:off x="4163" y="1981"/>
              <a:ext cx="0" cy="3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61" name="Line 610"/>
            <p:cNvSpPr>
              <a:spLocks noChangeShapeType="1"/>
            </p:cNvSpPr>
            <p:nvPr/>
          </p:nvSpPr>
          <p:spPr bwMode="auto">
            <a:xfrm>
              <a:off x="3215" y="2637"/>
              <a:ext cx="4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62" name="Line 611"/>
            <p:cNvSpPr>
              <a:spLocks noChangeShapeType="1"/>
            </p:cNvSpPr>
            <p:nvPr/>
          </p:nvSpPr>
          <p:spPr bwMode="auto">
            <a:xfrm flipH="1">
              <a:off x="3151" y="2149"/>
              <a:ext cx="180" cy="4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63" name="Line 612"/>
            <p:cNvSpPr>
              <a:spLocks noChangeShapeType="1"/>
            </p:cNvSpPr>
            <p:nvPr/>
          </p:nvSpPr>
          <p:spPr bwMode="auto">
            <a:xfrm flipH="1">
              <a:off x="3367" y="1701"/>
              <a:ext cx="168" cy="3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258064" name="Group 613"/>
            <p:cNvGrpSpPr>
              <a:grpSpLocks/>
            </p:cNvGrpSpPr>
            <p:nvPr/>
          </p:nvGrpSpPr>
          <p:grpSpPr bwMode="auto">
            <a:xfrm>
              <a:off x="3512" y="2571"/>
              <a:ext cx="544" cy="315"/>
              <a:chOff x="1659" y="3364"/>
              <a:chExt cx="544" cy="315"/>
            </a:xfrm>
          </p:grpSpPr>
          <p:grpSp>
            <p:nvGrpSpPr>
              <p:cNvPr id="258566" name="Group 614"/>
              <p:cNvGrpSpPr>
                <a:grpSpLocks/>
              </p:cNvGrpSpPr>
              <p:nvPr/>
            </p:nvGrpSpPr>
            <p:grpSpPr bwMode="auto">
              <a:xfrm>
                <a:off x="2044" y="3533"/>
                <a:ext cx="159" cy="146"/>
                <a:chOff x="4781" y="1833"/>
                <a:chExt cx="318" cy="262"/>
              </a:xfrm>
            </p:grpSpPr>
            <p:sp>
              <p:nvSpPr>
                <p:cNvPr id="258623" name="AutoShape 61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4" name="Freeform 616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5" name="Freeform 617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6" name="Freeform 618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7" name="Freeform 619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8" name="Freeform 620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9" name="Freeform 621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0" name="Freeform 622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1" name="Freeform 623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2" name="Freeform 624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3" name="Freeform 625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4" name="Freeform 626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5" name="Freeform 627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6" name="Freeform 628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7" name="Freeform 629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8" name="Freeform 630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39" name="Freeform 631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0" name="Freeform 632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1" name="Freeform 633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2" name="Freeform 634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3" name="Freeform 635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4" name="Freeform 636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5" name="Freeform 637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6" name="Freeform 638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7" name="Freeform 639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8" name="Freeform 640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49" name="Freeform 641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0" name="Freeform 642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1" name="Freeform 643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2" name="Freeform 644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3" name="Rectangle 645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654" name="Freeform 646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5" name="Freeform 647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6" name="Freeform 648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7" name="Freeform 649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8" name="Freeform 650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9" name="Freeform 651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60" name="Freeform 652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61" name="Freeform 653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62" name="Freeform 654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567" name="Group 655"/>
              <p:cNvGrpSpPr>
                <a:grpSpLocks/>
              </p:cNvGrpSpPr>
              <p:nvPr/>
            </p:nvGrpSpPr>
            <p:grpSpPr bwMode="auto">
              <a:xfrm>
                <a:off x="1659" y="3525"/>
                <a:ext cx="176" cy="150"/>
                <a:chOff x="4765" y="1531"/>
                <a:chExt cx="312" cy="261"/>
              </a:xfrm>
            </p:grpSpPr>
            <p:sp>
              <p:nvSpPr>
                <p:cNvPr id="258584" name="AutoShape 65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85" name="Freeform 657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86" name="Freeform 658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87" name="Freeform 659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88" name="Freeform 660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89" name="Freeform 661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0" name="Freeform 662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1" name="Freeform 663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2" name="Freeform 664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3" name="Freeform 665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4" name="Freeform 666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5" name="Freeform 667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6" name="Freeform 668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7" name="Freeform 669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8" name="Freeform 670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99" name="Freeform 671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0" name="Freeform 672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1" name="Freeform 673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2" name="Freeform 674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3" name="Freeform 675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4" name="Freeform 676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5" name="Freeform 677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6" name="Freeform 678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7" name="Freeform 679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8" name="Freeform 680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09" name="Freeform 681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0" name="Freeform 682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1" name="Freeform 683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2" name="Freeform 684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3" name="Rectangle 685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614" name="Freeform 686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5" name="Freeform 687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6" name="Freeform 688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7" name="Freeform 689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8" name="Freeform 690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19" name="Freeform 691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0" name="Freeform 692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1" name="Freeform 693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22" name="Freeform 694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568" name="Freeform 695"/>
              <p:cNvSpPr>
                <a:spLocks/>
              </p:cNvSpPr>
              <p:nvPr/>
            </p:nvSpPr>
            <p:spPr bwMode="auto">
              <a:xfrm flipV="1">
                <a:off x="1740" y="3512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0 h 56"/>
                  <a:gd name="T4" fmla="*/ 1 w 720"/>
                  <a:gd name="T5" fmla="*/ 0 h 56"/>
                  <a:gd name="T6" fmla="*/ 1 w 720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8569" name="Line 696"/>
              <p:cNvSpPr>
                <a:spLocks noChangeShapeType="1"/>
              </p:cNvSpPr>
              <p:nvPr/>
            </p:nvSpPr>
            <p:spPr bwMode="auto">
              <a:xfrm>
                <a:off x="1932" y="3451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58570" name="Group 697"/>
              <p:cNvGrpSpPr>
                <a:grpSpLocks/>
              </p:cNvGrpSpPr>
              <p:nvPr/>
            </p:nvGrpSpPr>
            <p:grpSpPr bwMode="auto">
              <a:xfrm>
                <a:off x="1791" y="3364"/>
                <a:ext cx="275" cy="118"/>
                <a:chOff x="3600" y="219"/>
                <a:chExt cx="360" cy="175"/>
              </a:xfrm>
            </p:grpSpPr>
            <p:sp>
              <p:nvSpPr>
                <p:cNvPr id="258571" name="Oval 698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572" name="Line 699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573" name="Line 700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574" name="Rectangle 701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575" name="Oval 702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576" name="Group 703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581" name="Line 70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582" name="Line 705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583" name="Line 706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577" name="Group 707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578" name="Line 70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579" name="Line 709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580" name="Line 710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58065" name="Group 711"/>
            <p:cNvGrpSpPr>
              <a:grpSpLocks/>
            </p:cNvGrpSpPr>
            <p:nvPr/>
          </p:nvGrpSpPr>
          <p:grpSpPr bwMode="auto">
            <a:xfrm>
              <a:off x="4024" y="1692"/>
              <a:ext cx="492" cy="498"/>
              <a:chOff x="1533" y="3235"/>
              <a:chExt cx="492" cy="498"/>
            </a:xfrm>
          </p:grpSpPr>
          <p:grpSp>
            <p:nvGrpSpPr>
              <p:cNvPr id="258468" name="Group 712"/>
              <p:cNvGrpSpPr>
                <a:grpSpLocks/>
              </p:cNvGrpSpPr>
              <p:nvPr/>
            </p:nvGrpSpPr>
            <p:grpSpPr bwMode="auto">
              <a:xfrm>
                <a:off x="1850" y="3235"/>
                <a:ext cx="159" cy="146"/>
                <a:chOff x="4781" y="1833"/>
                <a:chExt cx="318" cy="262"/>
              </a:xfrm>
            </p:grpSpPr>
            <p:sp>
              <p:nvSpPr>
                <p:cNvPr id="258526" name="AutoShape 71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7" name="Freeform 714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8" name="Freeform 715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9" name="Freeform 716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0" name="Freeform 717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1" name="Freeform 718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2" name="Freeform 719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3" name="Freeform 720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4" name="Freeform 721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5" name="Freeform 722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6" name="Freeform 723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7" name="Freeform 724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8" name="Freeform 725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39" name="Freeform 726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0" name="Freeform 727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1" name="Freeform 728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2" name="Freeform 729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3" name="Freeform 730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4" name="Freeform 731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5" name="Freeform 732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6" name="Freeform 733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7" name="Freeform 734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8" name="Freeform 735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49" name="Freeform 736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0" name="Freeform 737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1" name="Freeform 738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2" name="Freeform 739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3" name="Freeform 740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4" name="Freeform 741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5" name="Freeform 742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6" name="Rectangle 743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557" name="Freeform 744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8" name="Freeform 745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59" name="Freeform 746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60" name="Freeform 747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61" name="Freeform 748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62" name="Freeform 749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63" name="Freeform 750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64" name="Freeform 751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65" name="Freeform 752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469" name="Group 753"/>
              <p:cNvGrpSpPr>
                <a:grpSpLocks/>
              </p:cNvGrpSpPr>
              <p:nvPr/>
            </p:nvGrpSpPr>
            <p:grpSpPr bwMode="auto">
              <a:xfrm>
                <a:off x="1849" y="3583"/>
                <a:ext cx="176" cy="150"/>
                <a:chOff x="4765" y="1531"/>
                <a:chExt cx="312" cy="261"/>
              </a:xfrm>
            </p:grpSpPr>
            <p:sp>
              <p:nvSpPr>
                <p:cNvPr id="258487" name="AutoShape 75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88" name="Freeform 755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89" name="Freeform 756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0" name="Freeform 757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1" name="Freeform 758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2" name="Freeform 759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3" name="Freeform 760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4" name="Freeform 761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5" name="Freeform 762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6" name="Freeform 763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7" name="Freeform 764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8" name="Freeform 765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9" name="Freeform 766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0" name="Freeform 767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1" name="Freeform 768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2" name="Freeform 769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3" name="Freeform 770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4" name="Freeform 771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5" name="Freeform 772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6" name="Freeform 773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7" name="Freeform 774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8" name="Freeform 775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09" name="Freeform 776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0" name="Freeform 777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1" name="Freeform 778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2" name="Freeform 779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3" name="Freeform 780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4" name="Freeform 781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5" name="Freeform 782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6" name="Rectangle 783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517" name="Freeform 784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8" name="Freeform 785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19" name="Freeform 786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0" name="Freeform 787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1" name="Freeform 788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2" name="Freeform 789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3" name="Freeform 790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4" name="Freeform 791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25" name="Freeform 792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470" name="Group 793"/>
              <p:cNvGrpSpPr>
                <a:grpSpLocks/>
              </p:cNvGrpSpPr>
              <p:nvPr/>
            </p:nvGrpSpPr>
            <p:grpSpPr bwMode="auto">
              <a:xfrm rot="-5400000">
                <a:off x="1626" y="3445"/>
                <a:ext cx="391" cy="88"/>
                <a:chOff x="1450" y="3513"/>
                <a:chExt cx="391" cy="88"/>
              </a:xfrm>
            </p:grpSpPr>
            <p:sp>
              <p:nvSpPr>
                <p:cNvPr id="258485" name="Freeform 794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58486" name="Line 795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8471" name="Group 796"/>
              <p:cNvGrpSpPr>
                <a:grpSpLocks/>
              </p:cNvGrpSpPr>
              <p:nvPr/>
            </p:nvGrpSpPr>
            <p:grpSpPr bwMode="auto">
              <a:xfrm>
                <a:off x="1533" y="3422"/>
                <a:ext cx="275" cy="118"/>
                <a:chOff x="3600" y="219"/>
                <a:chExt cx="360" cy="175"/>
              </a:xfrm>
            </p:grpSpPr>
            <p:sp>
              <p:nvSpPr>
                <p:cNvPr id="258472" name="Oval 797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473" name="Line 798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474" name="Line 799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475" name="Rectangle 800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476" name="Oval 801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477" name="Group 802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482" name="Line 80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483" name="Line 80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484" name="Line 80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478" name="Group 806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479" name="Line 80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480" name="Line 80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481" name="Line 80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58066" name="Group 810"/>
            <p:cNvGrpSpPr>
              <a:grpSpLocks/>
            </p:cNvGrpSpPr>
            <p:nvPr/>
          </p:nvGrpSpPr>
          <p:grpSpPr bwMode="auto">
            <a:xfrm>
              <a:off x="2860" y="2567"/>
              <a:ext cx="544" cy="315"/>
              <a:chOff x="1659" y="3364"/>
              <a:chExt cx="544" cy="315"/>
            </a:xfrm>
          </p:grpSpPr>
          <p:grpSp>
            <p:nvGrpSpPr>
              <p:cNvPr id="258371" name="Group 811"/>
              <p:cNvGrpSpPr>
                <a:grpSpLocks/>
              </p:cNvGrpSpPr>
              <p:nvPr/>
            </p:nvGrpSpPr>
            <p:grpSpPr bwMode="auto">
              <a:xfrm>
                <a:off x="2044" y="3533"/>
                <a:ext cx="159" cy="146"/>
                <a:chOff x="4781" y="1833"/>
                <a:chExt cx="318" cy="262"/>
              </a:xfrm>
            </p:grpSpPr>
            <p:sp>
              <p:nvSpPr>
                <p:cNvPr id="258428" name="AutoShape 812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9" name="Freeform 813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0" name="Freeform 814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1" name="Freeform 815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2" name="Freeform 816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3" name="Freeform 817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4" name="Freeform 818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5" name="Freeform 819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6" name="Freeform 820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7" name="Freeform 821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8" name="Freeform 822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39" name="Freeform 823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0" name="Freeform 824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1" name="Freeform 825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2" name="Freeform 826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3" name="Freeform 827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4" name="Freeform 828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5" name="Freeform 829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6" name="Freeform 830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7" name="Freeform 831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8" name="Freeform 832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49" name="Freeform 833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0" name="Freeform 834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1" name="Freeform 835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2" name="Freeform 836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3" name="Freeform 837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4" name="Freeform 838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5" name="Freeform 839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6" name="Freeform 840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7" name="Freeform 841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58" name="Rectangle 842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459" name="Freeform 843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0" name="Freeform 844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1" name="Freeform 845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2" name="Freeform 846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3" name="Freeform 847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4" name="Freeform 848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5" name="Freeform 849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6" name="Freeform 850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67" name="Freeform 851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372" name="Group 852"/>
              <p:cNvGrpSpPr>
                <a:grpSpLocks/>
              </p:cNvGrpSpPr>
              <p:nvPr/>
            </p:nvGrpSpPr>
            <p:grpSpPr bwMode="auto">
              <a:xfrm>
                <a:off x="1659" y="3525"/>
                <a:ext cx="176" cy="150"/>
                <a:chOff x="4765" y="1531"/>
                <a:chExt cx="312" cy="261"/>
              </a:xfrm>
            </p:grpSpPr>
            <p:sp>
              <p:nvSpPr>
                <p:cNvPr id="258389" name="AutoShape 85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0" name="Freeform 854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1" name="Freeform 855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2" name="Freeform 856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3" name="Freeform 857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4" name="Freeform 858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5" name="Freeform 859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6" name="Freeform 860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7" name="Freeform 861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8" name="Freeform 862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99" name="Freeform 863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0" name="Freeform 864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1" name="Freeform 865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2" name="Freeform 866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3" name="Freeform 867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4" name="Freeform 868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5" name="Freeform 869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6" name="Freeform 870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7" name="Freeform 871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8" name="Freeform 872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09" name="Freeform 873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0" name="Freeform 874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1" name="Freeform 875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2" name="Freeform 876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3" name="Freeform 877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4" name="Freeform 878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5" name="Freeform 879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6" name="Freeform 880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7" name="Freeform 881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18" name="Rectangle 882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419" name="Freeform 883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0" name="Freeform 884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1" name="Freeform 885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2" name="Freeform 886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3" name="Freeform 887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4" name="Freeform 888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5" name="Freeform 889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6" name="Freeform 890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27" name="Freeform 891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373" name="Freeform 892"/>
              <p:cNvSpPr>
                <a:spLocks/>
              </p:cNvSpPr>
              <p:nvPr/>
            </p:nvSpPr>
            <p:spPr bwMode="auto">
              <a:xfrm flipV="1">
                <a:off x="1740" y="3512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0 h 56"/>
                  <a:gd name="T4" fmla="*/ 1 w 720"/>
                  <a:gd name="T5" fmla="*/ 0 h 56"/>
                  <a:gd name="T6" fmla="*/ 1 w 720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8374" name="Line 893"/>
              <p:cNvSpPr>
                <a:spLocks noChangeShapeType="1"/>
              </p:cNvSpPr>
              <p:nvPr/>
            </p:nvSpPr>
            <p:spPr bwMode="auto">
              <a:xfrm>
                <a:off x="1932" y="3451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58375" name="Group 894"/>
              <p:cNvGrpSpPr>
                <a:grpSpLocks/>
              </p:cNvGrpSpPr>
              <p:nvPr/>
            </p:nvGrpSpPr>
            <p:grpSpPr bwMode="auto">
              <a:xfrm>
                <a:off x="1791" y="3364"/>
                <a:ext cx="275" cy="118"/>
                <a:chOff x="3600" y="219"/>
                <a:chExt cx="360" cy="175"/>
              </a:xfrm>
            </p:grpSpPr>
            <p:sp>
              <p:nvSpPr>
                <p:cNvPr id="258376" name="Oval 895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377" name="Line 896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378" name="Line 897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379" name="Rectangle 898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380" name="Oval 899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381" name="Group 900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386" name="Line 90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87" name="Line 902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88" name="Line 903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382" name="Group 904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383" name="Line 90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84" name="Line 906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85" name="Line 907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58067" name="Group 908"/>
            <p:cNvGrpSpPr>
              <a:grpSpLocks/>
            </p:cNvGrpSpPr>
            <p:nvPr/>
          </p:nvGrpSpPr>
          <p:grpSpPr bwMode="auto">
            <a:xfrm>
              <a:off x="4035" y="2288"/>
              <a:ext cx="581" cy="426"/>
              <a:chOff x="2408" y="3183"/>
              <a:chExt cx="581" cy="426"/>
            </a:xfrm>
          </p:grpSpPr>
          <p:grpSp>
            <p:nvGrpSpPr>
              <p:cNvPr id="258274" name="Group 909"/>
              <p:cNvGrpSpPr>
                <a:grpSpLocks/>
              </p:cNvGrpSpPr>
              <p:nvPr/>
            </p:nvGrpSpPr>
            <p:grpSpPr bwMode="auto">
              <a:xfrm>
                <a:off x="2517" y="3459"/>
                <a:ext cx="176" cy="150"/>
                <a:chOff x="4765" y="1531"/>
                <a:chExt cx="312" cy="261"/>
              </a:xfrm>
            </p:grpSpPr>
            <p:sp>
              <p:nvSpPr>
                <p:cNvPr id="258332" name="AutoShape 91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33" name="Freeform 911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34" name="Freeform 912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35" name="Freeform 913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36" name="Freeform 914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37" name="Freeform 915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38" name="Freeform 916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39" name="Freeform 917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0" name="Freeform 918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1" name="Freeform 919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2" name="Freeform 920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3" name="Freeform 921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4" name="Freeform 922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5" name="Freeform 923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6" name="Freeform 924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7" name="Freeform 925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8" name="Freeform 926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49" name="Freeform 927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0" name="Freeform 928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1" name="Freeform 929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2" name="Freeform 930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3" name="Freeform 931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4" name="Freeform 932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5" name="Freeform 933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6" name="Freeform 934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7" name="Freeform 935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8" name="Freeform 936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59" name="Freeform 937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0" name="Freeform 938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1" name="Rectangle 939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362" name="Freeform 940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3" name="Freeform 941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4" name="Freeform 942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5" name="Freeform 943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6" name="Freeform 944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7" name="Freeform 945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8" name="Freeform 946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69" name="Freeform 947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70" name="Freeform 948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275" name="Group 949"/>
              <p:cNvGrpSpPr>
                <a:grpSpLocks/>
              </p:cNvGrpSpPr>
              <p:nvPr/>
            </p:nvGrpSpPr>
            <p:grpSpPr bwMode="auto">
              <a:xfrm rot="-2599131">
                <a:off x="2482" y="3285"/>
                <a:ext cx="391" cy="88"/>
                <a:chOff x="1450" y="3513"/>
                <a:chExt cx="391" cy="88"/>
              </a:xfrm>
            </p:grpSpPr>
            <p:sp>
              <p:nvSpPr>
                <p:cNvPr id="258330" name="Freeform 950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58331" name="Line 951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8276" name="Group 952"/>
              <p:cNvGrpSpPr>
                <a:grpSpLocks/>
              </p:cNvGrpSpPr>
              <p:nvPr/>
            </p:nvGrpSpPr>
            <p:grpSpPr bwMode="auto">
              <a:xfrm>
                <a:off x="2408" y="3217"/>
                <a:ext cx="265" cy="123"/>
                <a:chOff x="3600" y="219"/>
                <a:chExt cx="360" cy="175"/>
              </a:xfrm>
            </p:grpSpPr>
            <p:sp>
              <p:nvSpPr>
                <p:cNvPr id="258317" name="Oval 953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318" name="Line 954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319" name="Line 955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320" name="Rectangle 956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321" name="Oval 957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322" name="Group 958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327" name="Line 95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28" name="Line 960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29" name="Line 961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323" name="Group 962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324" name="Line 96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25" name="Line 96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326" name="Line 96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58277" name="Group 966"/>
              <p:cNvGrpSpPr>
                <a:grpSpLocks/>
              </p:cNvGrpSpPr>
              <p:nvPr/>
            </p:nvGrpSpPr>
            <p:grpSpPr bwMode="auto">
              <a:xfrm>
                <a:off x="2813" y="3183"/>
                <a:ext cx="176" cy="150"/>
                <a:chOff x="4765" y="1531"/>
                <a:chExt cx="312" cy="261"/>
              </a:xfrm>
            </p:grpSpPr>
            <p:sp>
              <p:nvSpPr>
                <p:cNvPr id="258278" name="AutoShape 96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79" name="Freeform 968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0" name="Freeform 969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1" name="Freeform 970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2" name="Freeform 971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3" name="Freeform 972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4" name="Freeform 973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5" name="Freeform 974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6" name="Freeform 975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7" name="Freeform 976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8" name="Freeform 977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89" name="Freeform 978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0" name="Freeform 979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1" name="Freeform 980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2" name="Freeform 981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3" name="Freeform 982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4" name="Freeform 983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5" name="Freeform 984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6" name="Freeform 985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7" name="Freeform 986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8" name="Freeform 987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99" name="Freeform 988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0" name="Freeform 989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1" name="Freeform 990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2" name="Freeform 991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3" name="Freeform 992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4" name="Freeform 993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5" name="Freeform 994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6" name="Freeform 995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7" name="Rectangle 996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308" name="Freeform 997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09" name="Freeform 998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10" name="Freeform 999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11" name="Freeform 1000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12" name="Freeform 1001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13" name="Freeform 1002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14" name="Freeform 1003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15" name="Freeform 1004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316" name="Freeform 1005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8068" name="Group 1006"/>
            <p:cNvGrpSpPr>
              <a:grpSpLocks/>
            </p:cNvGrpSpPr>
            <p:nvPr/>
          </p:nvGrpSpPr>
          <p:grpSpPr bwMode="auto">
            <a:xfrm>
              <a:off x="3004" y="1864"/>
              <a:ext cx="496" cy="530"/>
              <a:chOff x="521" y="3063"/>
              <a:chExt cx="496" cy="530"/>
            </a:xfrm>
          </p:grpSpPr>
          <p:grpSp>
            <p:nvGrpSpPr>
              <p:cNvPr id="258177" name="Group 1007"/>
              <p:cNvGrpSpPr>
                <a:grpSpLocks/>
              </p:cNvGrpSpPr>
              <p:nvPr/>
            </p:nvGrpSpPr>
            <p:grpSpPr bwMode="auto">
              <a:xfrm>
                <a:off x="537" y="3443"/>
                <a:ext cx="176" cy="150"/>
                <a:chOff x="4765" y="1531"/>
                <a:chExt cx="312" cy="261"/>
              </a:xfrm>
            </p:grpSpPr>
            <p:sp>
              <p:nvSpPr>
                <p:cNvPr id="258235" name="AutoShape 100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36" name="Freeform 1009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37" name="Freeform 1010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38" name="Freeform 1011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39" name="Freeform 1012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0" name="Freeform 1013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1" name="Freeform 1014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2" name="Freeform 1015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3" name="Freeform 1016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4" name="Freeform 1017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5" name="Freeform 1018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6" name="Freeform 1019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7" name="Freeform 1020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8" name="Freeform 1021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49" name="Freeform 1022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0" name="Freeform 1023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1" name="Freeform 1024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2" name="Freeform 1025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3" name="Freeform 1026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4" name="Freeform 1027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5" name="Freeform 1028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6" name="Freeform 1029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7" name="Freeform 1030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8" name="Freeform 1031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59" name="Freeform 1032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0" name="Freeform 1033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1" name="Freeform 1034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2" name="Freeform 1035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3" name="Freeform 1036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4" name="Rectangle 1037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265" name="Freeform 1038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6" name="Freeform 1039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7" name="Freeform 1040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8" name="Freeform 1041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69" name="Freeform 1042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70" name="Freeform 1043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71" name="Freeform 1044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72" name="Freeform 1045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73" name="Freeform 1046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178" name="Group 1047"/>
              <p:cNvGrpSpPr>
                <a:grpSpLocks/>
              </p:cNvGrpSpPr>
              <p:nvPr/>
            </p:nvGrpSpPr>
            <p:grpSpPr bwMode="auto">
              <a:xfrm rot="5400000">
                <a:off x="534" y="3281"/>
                <a:ext cx="391" cy="88"/>
                <a:chOff x="1450" y="3513"/>
                <a:chExt cx="391" cy="88"/>
              </a:xfrm>
            </p:grpSpPr>
            <p:sp>
              <p:nvSpPr>
                <p:cNvPr id="258233" name="Freeform 1048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58234" name="Line 1049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8179" name="Group 1050"/>
              <p:cNvGrpSpPr>
                <a:grpSpLocks/>
              </p:cNvGrpSpPr>
              <p:nvPr/>
            </p:nvGrpSpPr>
            <p:grpSpPr bwMode="auto">
              <a:xfrm>
                <a:off x="752" y="3249"/>
                <a:ext cx="265" cy="123"/>
                <a:chOff x="3600" y="219"/>
                <a:chExt cx="360" cy="175"/>
              </a:xfrm>
            </p:grpSpPr>
            <p:sp>
              <p:nvSpPr>
                <p:cNvPr id="258220" name="Oval 1051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221" name="Line 1052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222" name="Line 1053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223" name="Rectangle 1054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224" name="Oval 1055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225" name="Group 1056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230" name="Line 105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231" name="Line 105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232" name="Line 105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226" name="Group 1060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227" name="Line 10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228" name="Line 1062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229" name="Line 1063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58180" name="Group 1064"/>
              <p:cNvGrpSpPr>
                <a:grpSpLocks/>
              </p:cNvGrpSpPr>
              <p:nvPr/>
            </p:nvGrpSpPr>
            <p:grpSpPr bwMode="auto">
              <a:xfrm>
                <a:off x="521" y="3063"/>
                <a:ext cx="176" cy="150"/>
                <a:chOff x="4765" y="1531"/>
                <a:chExt cx="312" cy="261"/>
              </a:xfrm>
            </p:grpSpPr>
            <p:sp>
              <p:nvSpPr>
                <p:cNvPr id="258181" name="AutoShape 106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2" name="Freeform 1066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3" name="Freeform 1067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4" name="Freeform 1068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5" name="Freeform 1069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6" name="Freeform 1070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7" name="Freeform 1071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8" name="Freeform 1072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89" name="Freeform 1073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0" name="Freeform 1074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1" name="Freeform 1075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2" name="Freeform 1076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3" name="Freeform 1077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4" name="Freeform 1078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5" name="Freeform 1079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6" name="Freeform 1080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7" name="Freeform 1081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8" name="Freeform 1082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99" name="Freeform 1083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0" name="Freeform 1084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1" name="Freeform 1085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2" name="Freeform 1086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3" name="Freeform 1087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4" name="Freeform 1088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5" name="Freeform 1089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6" name="Freeform 1090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7" name="Freeform 1091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8" name="Freeform 1092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09" name="Freeform 1093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0" name="Rectangle 1094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211" name="Freeform 1095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2" name="Freeform 1096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3" name="Freeform 1097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4" name="Freeform 1098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5" name="Freeform 1099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6" name="Freeform 1100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7" name="Freeform 1101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8" name="Freeform 1102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219" name="Freeform 1103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8069" name="Group 1104"/>
            <p:cNvGrpSpPr>
              <a:grpSpLocks/>
            </p:cNvGrpSpPr>
            <p:nvPr/>
          </p:nvGrpSpPr>
          <p:grpSpPr bwMode="auto">
            <a:xfrm>
              <a:off x="3273" y="1420"/>
              <a:ext cx="559" cy="309"/>
              <a:chOff x="1170" y="3095"/>
              <a:chExt cx="559" cy="309"/>
            </a:xfrm>
          </p:grpSpPr>
          <p:grpSp>
            <p:nvGrpSpPr>
              <p:cNvPr id="258079" name="Group 1105"/>
              <p:cNvGrpSpPr>
                <a:grpSpLocks/>
              </p:cNvGrpSpPr>
              <p:nvPr/>
            </p:nvGrpSpPr>
            <p:grpSpPr bwMode="auto">
              <a:xfrm>
                <a:off x="1170" y="3095"/>
                <a:ext cx="159" cy="146"/>
                <a:chOff x="4781" y="1833"/>
                <a:chExt cx="318" cy="262"/>
              </a:xfrm>
            </p:grpSpPr>
            <p:sp>
              <p:nvSpPr>
                <p:cNvPr id="258137" name="AutoShape 110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8" name="Freeform 1107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9" name="Freeform 1108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0" name="Freeform 1109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1" name="Freeform 1110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2" name="Freeform 1111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3" name="Freeform 1112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4" name="Freeform 1113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5" name="Freeform 1114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6" name="Freeform 1115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7" name="Freeform 1116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8" name="Freeform 1117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49" name="Freeform 1118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0" name="Freeform 1119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1" name="Freeform 1120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2" name="Freeform 1121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3" name="Freeform 1122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4" name="Freeform 1123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5" name="Freeform 1124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6" name="Freeform 1125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7" name="Freeform 1126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8" name="Freeform 1127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59" name="Freeform 1128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0" name="Freeform 1129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1" name="Freeform 1130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2" name="Freeform 1131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3" name="Freeform 1132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4" name="Freeform 1133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5" name="Freeform 1134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6" name="Freeform 1135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7" name="Rectangle 1136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168" name="Freeform 1137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69" name="Freeform 1138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70" name="Freeform 1139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71" name="Freeform 1140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72" name="Freeform 1141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73" name="Freeform 1142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74" name="Freeform 1143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75" name="Freeform 1144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76" name="Freeform 1145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080" name="Group 1146"/>
              <p:cNvGrpSpPr>
                <a:grpSpLocks/>
              </p:cNvGrpSpPr>
              <p:nvPr/>
            </p:nvGrpSpPr>
            <p:grpSpPr bwMode="auto">
              <a:xfrm>
                <a:off x="1553" y="3099"/>
                <a:ext cx="176" cy="150"/>
                <a:chOff x="4765" y="1531"/>
                <a:chExt cx="312" cy="261"/>
              </a:xfrm>
            </p:grpSpPr>
            <p:sp>
              <p:nvSpPr>
                <p:cNvPr id="258098" name="AutoShape 114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099" name="Freeform 1148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0" name="Freeform 1149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1" name="Freeform 1150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2" name="Freeform 1151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3" name="Freeform 1152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4" name="Freeform 1153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5" name="Freeform 1154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6" name="Freeform 1155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7" name="Freeform 1156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8" name="Freeform 1157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09" name="Freeform 1158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0" name="Freeform 1159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1" name="Freeform 1160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2" name="Freeform 1161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3" name="Freeform 1162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4" name="Freeform 1163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5" name="Freeform 1164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6" name="Freeform 1165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7" name="Freeform 1166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8" name="Freeform 1167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19" name="Freeform 1168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0" name="Freeform 1169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1" name="Freeform 1170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2" name="Freeform 1171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3" name="Freeform 1172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4" name="Freeform 1173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5" name="Freeform 1174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6" name="Freeform 1175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7" name="Rectangle 1176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128" name="Freeform 1177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29" name="Freeform 1178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0" name="Freeform 1179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1" name="Freeform 1180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2" name="Freeform 1181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3" name="Freeform 1182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4" name="Freeform 1183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5" name="Freeform 1184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136" name="Freeform 1185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8081" name="Group 1186"/>
              <p:cNvGrpSpPr>
                <a:grpSpLocks/>
              </p:cNvGrpSpPr>
              <p:nvPr/>
            </p:nvGrpSpPr>
            <p:grpSpPr bwMode="auto">
              <a:xfrm rot="10800000">
                <a:off x="1234" y="3229"/>
                <a:ext cx="391" cy="88"/>
                <a:chOff x="1450" y="3513"/>
                <a:chExt cx="391" cy="88"/>
              </a:xfrm>
            </p:grpSpPr>
            <p:sp>
              <p:nvSpPr>
                <p:cNvPr id="258096" name="Freeform 1187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58097" name="Line 1188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8082" name="Group 1189"/>
              <p:cNvGrpSpPr>
                <a:grpSpLocks/>
              </p:cNvGrpSpPr>
              <p:nvPr/>
            </p:nvGrpSpPr>
            <p:grpSpPr bwMode="auto">
              <a:xfrm>
                <a:off x="1305" y="3286"/>
                <a:ext cx="275" cy="118"/>
                <a:chOff x="3600" y="219"/>
                <a:chExt cx="360" cy="175"/>
              </a:xfrm>
            </p:grpSpPr>
            <p:sp>
              <p:nvSpPr>
                <p:cNvPr id="258083" name="Oval 1190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084" name="Line 1191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085" name="Line 1192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086" name="Rectangle 1193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58087" name="Oval 1194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58088" name="Group 1195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8093" name="Line 11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094" name="Line 1197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095" name="Line 1198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089" name="Group 1199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8090" name="Line 120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091" name="Line 1201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092" name="Line 1202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258070" name="Text Box 1203"/>
            <p:cNvSpPr txBox="1">
              <a:spLocks noChangeArrowheads="1"/>
            </p:cNvSpPr>
            <p:nvPr/>
          </p:nvSpPr>
          <p:spPr bwMode="auto">
            <a:xfrm>
              <a:off x="3036" y="2982"/>
              <a:ext cx="1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source-based trees</a:t>
              </a:r>
            </a:p>
          </p:txBody>
        </p:sp>
        <p:sp>
          <p:nvSpPr>
            <p:cNvPr id="258071" name="Line 1204"/>
            <p:cNvSpPr>
              <a:spLocks noChangeShapeType="1"/>
            </p:cNvSpPr>
            <p:nvPr/>
          </p:nvSpPr>
          <p:spPr bwMode="auto">
            <a:xfrm>
              <a:off x="3552" y="1728"/>
              <a:ext cx="484" cy="2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72" name="Line 1205"/>
            <p:cNvSpPr>
              <a:spLocks noChangeShapeType="1"/>
            </p:cNvSpPr>
            <p:nvPr/>
          </p:nvSpPr>
          <p:spPr bwMode="auto">
            <a:xfrm>
              <a:off x="3380" y="2176"/>
              <a:ext cx="292" cy="37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73" name="Line 1206"/>
            <p:cNvSpPr>
              <a:spLocks noChangeShapeType="1"/>
            </p:cNvSpPr>
            <p:nvPr/>
          </p:nvSpPr>
          <p:spPr bwMode="auto">
            <a:xfrm flipH="1">
              <a:off x="3484" y="1996"/>
              <a:ext cx="584" cy="15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74" name="Line 1207"/>
            <p:cNvSpPr>
              <a:spLocks noChangeShapeType="1"/>
            </p:cNvSpPr>
            <p:nvPr/>
          </p:nvSpPr>
          <p:spPr bwMode="auto">
            <a:xfrm flipH="1">
              <a:off x="3336" y="2144"/>
              <a:ext cx="152" cy="33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75" name="Line 1208"/>
            <p:cNvSpPr>
              <a:spLocks noChangeShapeType="1"/>
            </p:cNvSpPr>
            <p:nvPr/>
          </p:nvSpPr>
          <p:spPr bwMode="auto">
            <a:xfrm>
              <a:off x="3484" y="2144"/>
              <a:ext cx="232" cy="2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76" name="Line 1209"/>
            <p:cNvSpPr>
              <a:spLocks noChangeShapeType="1"/>
            </p:cNvSpPr>
            <p:nvPr/>
          </p:nvSpPr>
          <p:spPr bwMode="auto">
            <a:xfrm flipV="1">
              <a:off x="3488" y="1868"/>
              <a:ext cx="112" cy="27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077" name="Oval 1210"/>
            <p:cNvSpPr>
              <a:spLocks noChangeArrowheads="1"/>
            </p:cNvSpPr>
            <p:nvPr/>
          </p:nvSpPr>
          <p:spPr bwMode="auto">
            <a:xfrm>
              <a:off x="3994" y="1972"/>
              <a:ext cx="78" cy="6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58078" name="Oval 1211"/>
            <p:cNvSpPr>
              <a:spLocks noChangeArrowheads="1"/>
            </p:cNvSpPr>
            <p:nvPr/>
          </p:nvSpPr>
          <p:spPr bwMode="auto">
            <a:xfrm>
              <a:off x="3526" y="1702"/>
              <a:ext cx="78" cy="6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258054" name="Rectangle 1212"/>
          <p:cNvSpPr>
            <a:spLocks noChangeArrowheads="1"/>
          </p:cNvSpPr>
          <p:nvPr/>
        </p:nvSpPr>
        <p:spPr bwMode="auto">
          <a:xfrm>
            <a:off x="569913" y="1335088"/>
            <a:ext cx="82296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80000"/>
              </a:lnSpc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b="1" i="1" u="sng" dirty="0">
                <a:solidFill>
                  <a:srgbClr val="FF0000"/>
                </a:solidFill>
              </a:rPr>
              <a:t>Goal:</a:t>
            </a:r>
            <a:r>
              <a:rPr lang="en-US" altLang="en-US" sz="2400" dirty="0">
                <a:solidFill>
                  <a:srgbClr val="000000"/>
                </a:solidFill>
              </a:rPr>
              <a:t> find a tree (or trees) connecting routers having local </a:t>
            </a:r>
            <a:r>
              <a:rPr lang="en-US" altLang="en-US" sz="2400" dirty="0" err="1">
                <a:solidFill>
                  <a:srgbClr val="000000"/>
                </a:solidFill>
              </a:rPr>
              <a:t>mcast</a:t>
            </a:r>
            <a:r>
              <a:rPr lang="en-US" altLang="en-US" sz="2400" dirty="0">
                <a:solidFill>
                  <a:srgbClr val="000000"/>
                </a:solidFill>
              </a:rPr>
              <a:t> group members </a:t>
            </a:r>
          </a:p>
          <a:p>
            <a:pPr lvl="1">
              <a:lnSpc>
                <a:spcPct val="80000"/>
              </a:lnSpc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1800" i="1" u="sng" dirty="0">
                <a:solidFill>
                  <a:srgbClr val="FF0000"/>
                </a:solidFill>
              </a:rPr>
              <a:t>source-based:</a:t>
            </a:r>
            <a:r>
              <a:rPr lang="en-US" altLang="en-US" sz="1800" dirty="0">
                <a:solidFill>
                  <a:srgbClr val="000000"/>
                </a:solidFill>
              </a:rPr>
              <a:t> different tree from sender to each receiver</a:t>
            </a:r>
          </a:p>
          <a:p>
            <a:pPr lvl="3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Distance-vector multicast routing protocol (DVMRP)</a:t>
            </a:r>
          </a:p>
          <a:p>
            <a:pPr lvl="3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Protocol-independent multicast-dense mode (PIM-DM)</a:t>
            </a:r>
          </a:p>
          <a:p>
            <a:pPr lvl="1">
              <a:lnSpc>
                <a:spcPct val="80000"/>
              </a:lnSpc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1800" i="1" u="sng" dirty="0">
                <a:solidFill>
                  <a:srgbClr val="FF0000"/>
                </a:solidFill>
              </a:rPr>
              <a:t>shared-tree:</a:t>
            </a:r>
            <a:r>
              <a:rPr lang="en-US" altLang="en-US" sz="1800" dirty="0">
                <a:solidFill>
                  <a:srgbClr val="000000"/>
                </a:solidFill>
              </a:rPr>
              <a:t> same tree used by all group members</a:t>
            </a:r>
          </a:p>
          <a:p>
            <a:pPr lvl="3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Core-Based Tree (CBT)</a:t>
            </a:r>
          </a:p>
          <a:p>
            <a:pPr lvl="3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Protocol-independent multicast-sparse mode (PIM-SM)</a:t>
            </a:r>
          </a:p>
        </p:txBody>
      </p:sp>
    </p:spTree>
    <p:extLst>
      <p:ext uri="{BB962C8B-B14F-4D97-AF65-F5344CB8AC3E}">
        <p14:creationId xmlns:p14="http://schemas.microsoft.com/office/powerpoint/2010/main" val="751309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3C0E720-3A17-7748-A6E0-7AC7479C42D9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0813"/>
            <a:ext cx="7772400" cy="1143000"/>
          </a:xfrm>
        </p:spPr>
        <p:txBody>
          <a:bodyPr/>
          <a:lstStyle/>
          <a:p>
            <a:r>
              <a:rPr lang="en-US" altLang="en-US" sz="2800">
                <a:ea typeface="ＭＳ Ｐゴシック" charset="-128"/>
              </a:rPr>
              <a:t>Source Tree: </a:t>
            </a:r>
            <a:br>
              <a:rPr lang="en-US" altLang="en-US" sz="2800">
                <a:ea typeface="ＭＳ Ｐゴシック" charset="-128"/>
              </a:rPr>
            </a:br>
            <a:r>
              <a:rPr lang="en-US" altLang="en-US" sz="2800">
                <a:ea typeface="ＭＳ Ｐゴシック" charset="-128"/>
              </a:rPr>
              <a:t>Reverse Path Flooding (RPF)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82000" cy="53340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A router x forwards a packet from source (S) </a:t>
            </a:r>
            <a:r>
              <a:rPr lang="en-US" altLang="en-US" dirty="0" err="1">
                <a:ea typeface="ＭＳ Ｐゴシック" charset="-128"/>
              </a:rPr>
              <a:t>iff</a:t>
            </a:r>
            <a:r>
              <a:rPr lang="en-US" altLang="en-US" dirty="0">
                <a:ea typeface="ＭＳ Ｐゴシック" charset="-128"/>
              </a:rPr>
              <a:t> it arrives via neighbor y, and y is on the shortest path from x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back</a:t>
            </a:r>
            <a:r>
              <a:rPr lang="en-US" altLang="en-US" dirty="0">
                <a:ea typeface="ＭＳ Ｐゴシック" charset="-128"/>
              </a:rPr>
              <a:t> to S</a:t>
            </a:r>
          </a:p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A packet is replicated to all but the incoming interface</a:t>
            </a:r>
          </a:p>
        </p:txBody>
      </p:sp>
      <p:sp>
        <p:nvSpPr>
          <p:cNvPr id="260100" name="Line 4"/>
          <p:cNvSpPr>
            <a:spLocks noChangeShapeType="1"/>
          </p:cNvSpPr>
          <p:nvPr/>
        </p:nvSpPr>
        <p:spPr bwMode="auto">
          <a:xfrm>
            <a:off x="6931025" y="60198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60101" name="Line 5"/>
          <p:cNvSpPr>
            <a:spLocks noChangeShapeType="1"/>
          </p:cNvSpPr>
          <p:nvPr/>
        </p:nvSpPr>
        <p:spPr bwMode="auto">
          <a:xfrm>
            <a:off x="7693025" y="4543425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60102" name="Rectangle 6"/>
          <p:cNvSpPr>
            <a:spLocks noChangeArrowheads="1"/>
          </p:cNvSpPr>
          <p:nvPr/>
        </p:nvSpPr>
        <p:spPr bwMode="auto">
          <a:xfrm>
            <a:off x="5940425" y="4300538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x</a:t>
            </a:r>
          </a:p>
        </p:txBody>
      </p:sp>
      <p:sp>
        <p:nvSpPr>
          <p:cNvPr id="260103" name="Rectangle 7"/>
          <p:cNvSpPr>
            <a:spLocks noChangeArrowheads="1"/>
          </p:cNvSpPr>
          <p:nvPr/>
        </p:nvSpPr>
        <p:spPr bwMode="auto">
          <a:xfrm>
            <a:off x="7464425" y="4162425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260104" name="Rectangle 8"/>
          <p:cNvSpPr>
            <a:spLocks noChangeArrowheads="1"/>
          </p:cNvSpPr>
          <p:nvPr/>
        </p:nvSpPr>
        <p:spPr bwMode="auto">
          <a:xfrm>
            <a:off x="6702425" y="5610225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t</a:t>
            </a:r>
          </a:p>
        </p:txBody>
      </p:sp>
      <p:sp>
        <p:nvSpPr>
          <p:cNvPr id="260105" name="Oval 9"/>
          <p:cNvSpPr>
            <a:spLocks noChangeArrowheads="1"/>
          </p:cNvSpPr>
          <p:nvPr/>
        </p:nvSpPr>
        <p:spPr bwMode="auto">
          <a:xfrm>
            <a:off x="6702425" y="3552825"/>
            <a:ext cx="381000" cy="381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S</a:t>
            </a:r>
          </a:p>
        </p:txBody>
      </p:sp>
      <p:cxnSp>
        <p:nvCxnSpPr>
          <p:cNvPr id="260106" name="AutoShape 10"/>
          <p:cNvCxnSpPr>
            <a:cxnSpLocks noChangeShapeType="1"/>
            <a:stCxn id="260105" idx="3"/>
            <a:endCxn id="260102" idx="0"/>
          </p:cNvCxnSpPr>
          <p:nvPr/>
        </p:nvCxnSpPr>
        <p:spPr bwMode="auto">
          <a:xfrm flipH="1">
            <a:off x="6130925" y="3878263"/>
            <a:ext cx="627063" cy="4222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0107" name="AutoShape 11"/>
          <p:cNvCxnSpPr>
            <a:cxnSpLocks noChangeShapeType="1"/>
            <a:stCxn id="260105" idx="5"/>
            <a:endCxn id="260103" idx="0"/>
          </p:cNvCxnSpPr>
          <p:nvPr/>
        </p:nvCxnSpPr>
        <p:spPr bwMode="auto">
          <a:xfrm>
            <a:off x="7027863" y="3878263"/>
            <a:ext cx="627062" cy="2841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0108" name="Line 12"/>
          <p:cNvSpPr>
            <a:spLocks noChangeShapeType="1"/>
          </p:cNvSpPr>
          <p:nvPr/>
        </p:nvSpPr>
        <p:spPr bwMode="auto">
          <a:xfrm>
            <a:off x="5940425" y="6477000"/>
            <a:ext cx="267017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60109" name="Text Box 13"/>
          <p:cNvSpPr txBox="1">
            <a:spLocks noChangeArrowheads="1"/>
          </p:cNvSpPr>
          <p:nvPr/>
        </p:nvSpPr>
        <p:spPr bwMode="auto">
          <a:xfrm>
            <a:off x="8469313" y="6172200"/>
            <a:ext cx="3698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260110" name="Rectangle 14"/>
          <p:cNvSpPr>
            <a:spLocks noChangeArrowheads="1"/>
          </p:cNvSpPr>
          <p:nvPr/>
        </p:nvSpPr>
        <p:spPr bwMode="auto">
          <a:xfrm>
            <a:off x="7526338" y="4938713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z</a:t>
            </a:r>
          </a:p>
        </p:txBody>
      </p:sp>
      <p:cxnSp>
        <p:nvCxnSpPr>
          <p:cNvPr id="260111" name="AutoShape 15"/>
          <p:cNvCxnSpPr>
            <a:cxnSpLocks noChangeShapeType="1"/>
            <a:stCxn id="260102" idx="2"/>
            <a:endCxn id="260104" idx="0"/>
          </p:cNvCxnSpPr>
          <p:nvPr/>
        </p:nvCxnSpPr>
        <p:spPr bwMode="auto">
          <a:xfrm>
            <a:off x="6130925" y="4681538"/>
            <a:ext cx="762000" cy="9286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0112" name="AutoShape 16"/>
          <p:cNvCxnSpPr>
            <a:cxnSpLocks noChangeShapeType="1"/>
            <a:stCxn id="260110" idx="2"/>
            <a:endCxn id="260104" idx="0"/>
          </p:cNvCxnSpPr>
          <p:nvPr/>
        </p:nvCxnSpPr>
        <p:spPr bwMode="auto">
          <a:xfrm flipH="1">
            <a:off x="6892925" y="5319713"/>
            <a:ext cx="823913" cy="2905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321425" y="3933825"/>
            <a:ext cx="1143000" cy="333375"/>
            <a:chOff x="3982" y="2478"/>
            <a:chExt cx="720" cy="210"/>
          </a:xfrm>
        </p:grpSpPr>
        <p:sp>
          <p:nvSpPr>
            <p:cNvPr id="260126" name="Line 18"/>
            <p:cNvSpPr>
              <a:spLocks noChangeShapeType="1"/>
            </p:cNvSpPr>
            <p:nvPr/>
          </p:nvSpPr>
          <p:spPr bwMode="auto">
            <a:xfrm flipH="1">
              <a:off x="3982" y="2478"/>
              <a:ext cx="329" cy="21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260127" name="Line 19"/>
            <p:cNvSpPr>
              <a:spLocks noChangeShapeType="1"/>
            </p:cNvSpPr>
            <p:nvPr/>
          </p:nvSpPr>
          <p:spPr bwMode="auto">
            <a:xfrm>
              <a:off x="4414" y="2496"/>
              <a:ext cx="288" cy="144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6245225" y="4572000"/>
            <a:ext cx="1371600" cy="990600"/>
            <a:chOff x="3934" y="2880"/>
            <a:chExt cx="864" cy="624"/>
          </a:xfrm>
        </p:grpSpPr>
        <p:sp>
          <p:nvSpPr>
            <p:cNvPr id="260124" name="Line 21"/>
            <p:cNvSpPr>
              <a:spLocks noChangeShapeType="1"/>
            </p:cNvSpPr>
            <p:nvPr/>
          </p:nvSpPr>
          <p:spPr bwMode="auto">
            <a:xfrm>
              <a:off x="3934" y="2976"/>
              <a:ext cx="432" cy="52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260125" name="Line 22"/>
            <p:cNvSpPr>
              <a:spLocks noChangeShapeType="1"/>
            </p:cNvSpPr>
            <p:nvPr/>
          </p:nvSpPr>
          <p:spPr bwMode="auto">
            <a:xfrm>
              <a:off x="4798" y="2880"/>
              <a:ext cx="0" cy="24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  <p:sp>
        <p:nvSpPr>
          <p:cNvPr id="619543" name="Line 23"/>
          <p:cNvSpPr>
            <a:spLocks noChangeShapeType="1"/>
          </p:cNvSpPr>
          <p:nvPr/>
        </p:nvSpPr>
        <p:spPr bwMode="auto">
          <a:xfrm flipH="1">
            <a:off x="6931025" y="5305425"/>
            <a:ext cx="609600" cy="228600"/>
          </a:xfrm>
          <a:prstGeom prst="line">
            <a:avLst/>
          </a:prstGeom>
          <a:noFill/>
          <a:ln w="25400">
            <a:solidFill>
              <a:schemeClr val="accent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6854825" y="5381625"/>
            <a:ext cx="979488" cy="1095375"/>
            <a:chOff x="4318" y="3390"/>
            <a:chExt cx="617" cy="690"/>
          </a:xfrm>
        </p:grpSpPr>
        <p:sp>
          <p:nvSpPr>
            <p:cNvPr id="260122" name="Line 25"/>
            <p:cNvSpPr>
              <a:spLocks noChangeShapeType="1"/>
            </p:cNvSpPr>
            <p:nvPr/>
          </p:nvSpPr>
          <p:spPr bwMode="auto">
            <a:xfrm>
              <a:off x="4318" y="3792"/>
              <a:ext cx="0" cy="28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260123" name="Line 26"/>
            <p:cNvSpPr>
              <a:spLocks noChangeShapeType="1"/>
            </p:cNvSpPr>
            <p:nvPr/>
          </p:nvSpPr>
          <p:spPr bwMode="auto">
            <a:xfrm flipV="1">
              <a:off x="4455" y="3390"/>
              <a:ext cx="480" cy="192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  <p:sp>
        <p:nvSpPr>
          <p:cNvPr id="260117" name="Text Box 27"/>
          <p:cNvSpPr txBox="1">
            <a:spLocks noChangeArrowheads="1"/>
          </p:cNvSpPr>
          <p:nvPr/>
        </p:nvSpPr>
        <p:spPr bwMode="auto">
          <a:xfrm>
            <a:off x="6264275" y="3784600"/>
            <a:ext cx="263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0118" name="Text Box 28"/>
          <p:cNvSpPr txBox="1">
            <a:spLocks noChangeArrowheads="1"/>
          </p:cNvSpPr>
          <p:nvPr/>
        </p:nvSpPr>
        <p:spPr bwMode="auto">
          <a:xfrm>
            <a:off x="7759700" y="4586288"/>
            <a:ext cx="263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0119" name="Text Box 29"/>
          <p:cNvSpPr txBox="1">
            <a:spLocks noChangeArrowheads="1"/>
          </p:cNvSpPr>
          <p:nvPr/>
        </p:nvSpPr>
        <p:spPr bwMode="auto">
          <a:xfrm>
            <a:off x="6127750" y="5037138"/>
            <a:ext cx="263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0120" name="Text Box 30"/>
          <p:cNvSpPr txBox="1">
            <a:spLocks noChangeArrowheads="1"/>
          </p:cNvSpPr>
          <p:nvPr/>
        </p:nvSpPr>
        <p:spPr bwMode="auto">
          <a:xfrm>
            <a:off x="7239000" y="3713163"/>
            <a:ext cx="263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0121" name="Text Box 31"/>
          <p:cNvSpPr txBox="1">
            <a:spLocks noChangeArrowheads="1"/>
          </p:cNvSpPr>
          <p:nvPr/>
        </p:nvSpPr>
        <p:spPr bwMode="auto">
          <a:xfrm>
            <a:off x="7405688" y="5554663"/>
            <a:ext cx="263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08550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54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790BC7-9244-E546-954A-EB79A9588FAF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2146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Reverse Path Forwarding: Improvement</a:t>
            </a:r>
          </a:p>
        </p:txBody>
      </p:sp>
      <p:sp>
        <p:nvSpPr>
          <p:cNvPr id="262147" name="Rectangle 3"/>
          <p:cNvSpPr>
            <a:spLocks noChangeArrowheads="1"/>
          </p:cNvSpPr>
          <p:nvPr/>
        </p:nvSpPr>
        <p:spPr bwMode="auto">
          <a:xfrm>
            <a:off x="457200" y="1524000"/>
            <a:ext cx="80010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Basic idea: forward a packet from S only on </a:t>
            </a:r>
            <a:r>
              <a:rPr lang="en-US" altLang="en-US" dirty="0">
                <a:solidFill>
                  <a:srgbClr val="FF0000"/>
                </a:solidFill>
              </a:rPr>
              <a:t>child</a:t>
            </a:r>
            <a:r>
              <a:rPr lang="en-US" altLang="en-US" dirty="0">
                <a:solidFill>
                  <a:srgbClr val="000000"/>
                </a:solidFill>
              </a:rPr>
              <a:t> links for S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A child link of router x for source S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rgbClr val="000000"/>
                </a:solidFill>
              </a:rPr>
              <a:t>a link that has x as parent on 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the shortest path from the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link to S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rgbClr val="000000"/>
                </a:solidFill>
              </a:rPr>
              <a:t>a child x notifies its parent y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(through the routing protocol)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that it has selected y as its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parent</a:t>
            </a:r>
          </a:p>
        </p:txBody>
      </p:sp>
      <p:sp>
        <p:nvSpPr>
          <p:cNvPr id="262148" name="Line 4"/>
          <p:cNvSpPr>
            <a:spLocks noChangeShapeType="1"/>
          </p:cNvSpPr>
          <p:nvPr/>
        </p:nvSpPr>
        <p:spPr bwMode="auto">
          <a:xfrm>
            <a:off x="6931025" y="60198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62149" name="Line 5"/>
          <p:cNvSpPr>
            <a:spLocks noChangeShapeType="1"/>
          </p:cNvSpPr>
          <p:nvPr/>
        </p:nvSpPr>
        <p:spPr bwMode="auto">
          <a:xfrm>
            <a:off x="7693025" y="4543425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62150" name="Rectangle 6"/>
          <p:cNvSpPr>
            <a:spLocks noChangeArrowheads="1"/>
          </p:cNvSpPr>
          <p:nvPr/>
        </p:nvSpPr>
        <p:spPr bwMode="auto">
          <a:xfrm>
            <a:off x="5940425" y="4300538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x</a:t>
            </a:r>
          </a:p>
        </p:txBody>
      </p:sp>
      <p:sp>
        <p:nvSpPr>
          <p:cNvPr id="262151" name="Rectangle 7"/>
          <p:cNvSpPr>
            <a:spLocks noChangeArrowheads="1"/>
          </p:cNvSpPr>
          <p:nvPr/>
        </p:nvSpPr>
        <p:spPr bwMode="auto">
          <a:xfrm>
            <a:off x="7464425" y="4162425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262152" name="Rectangle 8"/>
          <p:cNvSpPr>
            <a:spLocks noChangeArrowheads="1"/>
          </p:cNvSpPr>
          <p:nvPr/>
        </p:nvSpPr>
        <p:spPr bwMode="auto">
          <a:xfrm>
            <a:off x="6702425" y="5610225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t</a:t>
            </a:r>
          </a:p>
        </p:txBody>
      </p:sp>
      <p:sp>
        <p:nvSpPr>
          <p:cNvPr id="262153" name="Oval 9"/>
          <p:cNvSpPr>
            <a:spLocks noChangeArrowheads="1"/>
          </p:cNvSpPr>
          <p:nvPr/>
        </p:nvSpPr>
        <p:spPr bwMode="auto">
          <a:xfrm>
            <a:off x="6702425" y="3552825"/>
            <a:ext cx="381000" cy="381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S</a:t>
            </a:r>
          </a:p>
        </p:txBody>
      </p:sp>
      <p:cxnSp>
        <p:nvCxnSpPr>
          <p:cNvPr id="262154" name="AutoShape 10"/>
          <p:cNvCxnSpPr>
            <a:cxnSpLocks noChangeShapeType="1"/>
            <a:stCxn id="262153" idx="3"/>
            <a:endCxn id="262150" idx="0"/>
          </p:cNvCxnSpPr>
          <p:nvPr/>
        </p:nvCxnSpPr>
        <p:spPr bwMode="auto">
          <a:xfrm flipH="1">
            <a:off x="6130925" y="3878263"/>
            <a:ext cx="627063" cy="4222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2155" name="AutoShape 11"/>
          <p:cNvCxnSpPr>
            <a:cxnSpLocks noChangeShapeType="1"/>
            <a:stCxn id="262153" idx="5"/>
            <a:endCxn id="262151" idx="0"/>
          </p:cNvCxnSpPr>
          <p:nvPr/>
        </p:nvCxnSpPr>
        <p:spPr bwMode="auto">
          <a:xfrm>
            <a:off x="7027863" y="3878263"/>
            <a:ext cx="627062" cy="2841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2156" name="Line 12"/>
          <p:cNvSpPr>
            <a:spLocks noChangeShapeType="1"/>
          </p:cNvSpPr>
          <p:nvPr/>
        </p:nvSpPr>
        <p:spPr bwMode="auto">
          <a:xfrm>
            <a:off x="5940425" y="6477000"/>
            <a:ext cx="267017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62157" name="Text Box 13"/>
          <p:cNvSpPr txBox="1">
            <a:spLocks noChangeArrowheads="1"/>
          </p:cNvSpPr>
          <p:nvPr/>
        </p:nvSpPr>
        <p:spPr bwMode="auto">
          <a:xfrm>
            <a:off x="8469313" y="6172200"/>
            <a:ext cx="3698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262158" name="Rectangle 14"/>
          <p:cNvSpPr>
            <a:spLocks noChangeArrowheads="1"/>
          </p:cNvSpPr>
          <p:nvPr/>
        </p:nvSpPr>
        <p:spPr bwMode="auto">
          <a:xfrm>
            <a:off x="7526338" y="4938713"/>
            <a:ext cx="3810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z</a:t>
            </a:r>
          </a:p>
        </p:txBody>
      </p:sp>
      <p:cxnSp>
        <p:nvCxnSpPr>
          <p:cNvPr id="262159" name="AutoShape 15"/>
          <p:cNvCxnSpPr>
            <a:cxnSpLocks noChangeShapeType="1"/>
            <a:stCxn id="262150" idx="2"/>
            <a:endCxn id="262152" idx="0"/>
          </p:cNvCxnSpPr>
          <p:nvPr/>
        </p:nvCxnSpPr>
        <p:spPr bwMode="auto">
          <a:xfrm>
            <a:off x="6130925" y="4681538"/>
            <a:ext cx="762000" cy="9286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2160" name="AutoShape 16"/>
          <p:cNvCxnSpPr>
            <a:cxnSpLocks noChangeShapeType="1"/>
            <a:stCxn id="262158" idx="2"/>
            <a:endCxn id="262152" idx="0"/>
          </p:cNvCxnSpPr>
          <p:nvPr/>
        </p:nvCxnSpPr>
        <p:spPr bwMode="auto">
          <a:xfrm flipH="1">
            <a:off x="6892925" y="5319713"/>
            <a:ext cx="823913" cy="2905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321425" y="3933825"/>
            <a:ext cx="1143000" cy="333375"/>
            <a:chOff x="3982" y="2478"/>
            <a:chExt cx="720" cy="210"/>
          </a:xfrm>
        </p:grpSpPr>
        <p:sp>
          <p:nvSpPr>
            <p:cNvPr id="262166" name="Line 18"/>
            <p:cNvSpPr>
              <a:spLocks noChangeShapeType="1"/>
            </p:cNvSpPr>
            <p:nvPr/>
          </p:nvSpPr>
          <p:spPr bwMode="auto">
            <a:xfrm flipH="1">
              <a:off x="3982" y="2478"/>
              <a:ext cx="329" cy="21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262167" name="Line 19"/>
            <p:cNvSpPr>
              <a:spLocks noChangeShapeType="1"/>
            </p:cNvSpPr>
            <p:nvPr/>
          </p:nvSpPr>
          <p:spPr bwMode="auto">
            <a:xfrm>
              <a:off x="4414" y="2496"/>
              <a:ext cx="288" cy="144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6245225" y="4572000"/>
            <a:ext cx="1371600" cy="990600"/>
            <a:chOff x="3934" y="2880"/>
            <a:chExt cx="864" cy="624"/>
          </a:xfrm>
        </p:grpSpPr>
        <p:sp>
          <p:nvSpPr>
            <p:cNvPr id="262164" name="Line 21"/>
            <p:cNvSpPr>
              <a:spLocks noChangeShapeType="1"/>
            </p:cNvSpPr>
            <p:nvPr/>
          </p:nvSpPr>
          <p:spPr bwMode="auto">
            <a:xfrm>
              <a:off x="3934" y="2976"/>
              <a:ext cx="432" cy="52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262165" name="Line 22"/>
            <p:cNvSpPr>
              <a:spLocks noChangeShapeType="1"/>
            </p:cNvSpPr>
            <p:nvPr/>
          </p:nvSpPr>
          <p:spPr bwMode="auto">
            <a:xfrm>
              <a:off x="4798" y="2880"/>
              <a:ext cx="0" cy="24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  <p:sp>
        <p:nvSpPr>
          <p:cNvPr id="621591" name="Line 23"/>
          <p:cNvSpPr>
            <a:spLocks noChangeShapeType="1"/>
          </p:cNvSpPr>
          <p:nvPr/>
        </p:nvSpPr>
        <p:spPr bwMode="auto">
          <a:xfrm>
            <a:off x="6854825" y="6019800"/>
            <a:ext cx="0" cy="457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59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D976F5B-18BC-9F4C-B742-DF593B1A626E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4194" name="Rectangle 2"/>
          <p:cNvSpPr>
            <a:spLocks noChangeArrowheads="1"/>
          </p:cNvSpPr>
          <p:nvPr/>
        </p:nvSpPr>
        <p:spPr bwMode="auto">
          <a:xfrm>
            <a:off x="469900" y="304800"/>
            <a:ext cx="7620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u="sng">
                <a:solidFill>
                  <a:srgbClr val="3333CC"/>
                </a:solidFill>
              </a:rPr>
              <a:t>Reverse Path Forwarding: Pruning</a:t>
            </a:r>
          </a:p>
        </p:txBody>
      </p:sp>
      <p:sp>
        <p:nvSpPr>
          <p:cNvPr id="264195" name="Rectangle 3"/>
          <p:cNvSpPr>
            <a:spLocks noChangeArrowheads="1"/>
          </p:cNvSpPr>
          <p:nvPr/>
        </p:nvSpPr>
        <p:spPr bwMode="auto">
          <a:xfrm>
            <a:off x="520700" y="1155700"/>
            <a:ext cx="807720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N</a:t>
            </a:r>
            <a:r>
              <a:rPr lang="en-US" altLang="en-US" dirty="0">
                <a:solidFill>
                  <a:srgbClr val="000000"/>
                </a:solidFill>
              </a:rPr>
              <a:t>o need to forward datagrams down subtree </a:t>
            </a:r>
            <a:r>
              <a:rPr lang="en-US" altLang="en-US" sz="2400" dirty="0">
                <a:solidFill>
                  <a:srgbClr val="000000"/>
                </a:solidFill>
              </a:rPr>
              <a:t>with no </a:t>
            </a:r>
            <a:r>
              <a:rPr lang="en-US" altLang="en-US" sz="2400" dirty="0" err="1">
                <a:solidFill>
                  <a:srgbClr val="000000"/>
                </a:solidFill>
              </a:rPr>
              <a:t>mcast</a:t>
            </a:r>
            <a:r>
              <a:rPr lang="en-US" altLang="en-US" sz="2400" dirty="0">
                <a:solidFill>
                  <a:srgbClr val="000000"/>
                </a:solidFill>
              </a:rPr>
              <a:t> group members</a:t>
            </a:r>
            <a:endParaRPr lang="en-US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ja-JP" altLang="en-US">
                <a:solidFill>
                  <a:srgbClr val="000000"/>
                </a:solidFill>
              </a:rPr>
              <a:t>“</a:t>
            </a:r>
            <a:r>
              <a:rPr lang="en-US" altLang="ja-JP" dirty="0">
                <a:solidFill>
                  <a:srgbClr val="000000"/>
                </a:solidFill>
              </a:rPr>
              <a:t>prune</a:t>
            </a:r>
            <a:r>
              <a:rPr lang="ja-JP" altLang="en-US">
                <a:solidFill>
                  <a:srgbClr val="000000"/>
                </a:solidFill>
              </a:rPr>
              <a:t>”</a:t>
            </a:r>
            <a:r>
              <a:rPr lang="en-US" altLang="ja-JP" dirty="0">
                <a:solidFill>
                  <a:srgbClr val="000000"/>
                </a:solidFill>
              </a:rPr>
              <a:t> </a:t>
            </a:r>
            <a:r>
              <a:rPr lang="en-US" altLang="ja-JP" dirty="0" err="1">
                <a:solidFill>
                  <a:srgbClr val="000000"/>
                </a:solidFill>
              </a:rPr>
              <a:t>msgs</a:t>
            </a:r>
            <a:r>
              <a:rPr lang="en-US" altLang="ja-JP" dirty="0">
                <a:solidFill>
                  <a:srgbClr val="000000"/>
                </a:solidFill>
              </a:rPr>
              <a:t> sent upstream by router with no downstream group members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64196" name="Line 4"/>
          <p:cNvSpPr>
            <a:spLocks noChangeShapeType="1"/>
          </p:cNvSpPr>
          <p:nvPr/>
        </p:nvSpPr>
        <p:spPr bwMode="auto">
          <a:xfrm>
            <a:off x="3549650" y="5321300"/>
            <a:ext cx="401638" cy="6905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197" name="Line 5"/>
          <p:cNvSpPr>
            <a:spLocks noChangeShapeType="1"/>
          </p:cNvSpPr>
          <p:nvPr/>
        </p:nvSpPr>
        <p:spPr bwMode="auto">
          <a:xfrm flipV="1">
            <a:off x="2147888" y="4465638"/>
            <a:ext cx="1365250" cy="3476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198" name="Line 6"/>
          <p:cNvSpPr>
            <a:spLocks noChangeShapeType="1"/>
          </p:cNvSpPr>
          <p:nvPr/>
        </p:nvSpPr>
        <p:spPr bwMode="auto">
          <a:xfrm>
            <a:off x="1882775" y="4783138"/>
            <a:ext cx="852488" cy="9747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199" name="Line 7"/>
          <p:cNvSpPr>
            <a:spLocks noChangeShapeType="1"/>
          </p:cNvSpPr>
          <p:nvPr/>
        </p:nvSpPr>
        <p:spPr bwMode="auto">
          <a:xfrm>
            <a:off x="2470150" y="4027488"/>
            <a:ext cx="993775" cy="44608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00" name="Line 8"/>
          <p:cNvSpPr>
            <a:spLocks noChangeShapeType="1"/>
          </p:cNvSpPr>
          <p:nvPr/>
        </p:nvSpPr>
        <p:spPr bwMode="auto">
          <a:xfrm flipV="1">
            <a:off x="3000375" y="5349875"/>
            <a:ext cx="538163" cy="4683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01" name="Line 9"/>
          <p:cNvSpPr>
            <a:spLocks noChangeShapeType="1"/>
          </p:cNvSpPr>
          <p:nvPr/>
        </p:nvSpPr>
        <p:spPr bwMode="auto">
          <a:xfrm>
            <a:off x="3522663" y="4572000"/>
            <a:ext cx="0" cy="717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02" name="Line 10"/>
          <p:cNvSpPr>
            <a:spLocks noChangeShapeType="1"/>
          </p:cNvSpPr>
          <p:nvPr/>
        </p:nvSpPr>
        <p:spPr bwMode="auto">
          <a:xfrm>
            <a:off x="1547813" y="5786438"/>
            <a:ext cx="10255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03" name="Line 11"/>
          <p:cNvSpPr>
            <a:spLocks noChangeShapeType="1"/>
          </p:cNvSpPr>
          <p:nvPr/>
        </p:nvSpPr>
        <p:spPr bwMode="auto">
          <a:xfrm flipH="1">
            <a:off x="1427163" y="4889500"/>
            <a:ext cx="373062" cy="8461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04" name="Line 12"/>
          <p:cNvSpPr>
            <a:spLocks noChangeShapeType="1"/>
          </p:cNvSpPr>
          <p:nvPr/>
        </p:nvSpPr>
        <p:spPr bwMode="auto">
          <a:xfrm flipH="1">
            <a:off x="1874838" y="4041775"/>
            <a:ext cx="347662" cy="7493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64205" name="Group 13"/>
          <p:cNvGrpSpPr>
            <a:grpSpLocks/>
          </p:cNvGrpSpPr>
          <p:nvPr/>
        </p:nvGrpSpPr>
        <p:grpSpPr bwMode="auto">
          <a:xfrm>
            <a:off x="2447925" y="5699125"/>
            <a:ext cx="568325" cy="222250"/>
            <a:chOff x="3600" y="219"/>
            <a:chExt cx="360" cy="175"/>
          </a:xfrm>
        </p:grpSpPr>
        <p:sp>
          <p:nvSpPr>
            <p:cNvPr id="264423" name="Oval 1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424" name="Line 1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425" name="Line 1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426" name="Rectangle 1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427" name="Oval 1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428" name="Group 1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433" name="Line 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34" name="Line 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35" name="Line 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429" name="Group 2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430" name="Line 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31" name="Line 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32" name="Line 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4206" name="Group 27"/>
          <p:cNvGrpSpPr>
            <a:grpSpLocks/>
          </p:cNvGrpSpPr>
          <p:nvPr/>
        </p:nvGrpSpPr>
        <p:grpSpPr bwMode="auto">
          <a:xfrm>
            <a:off x="3233738" y="4379913"/>
            <a:ext cx="569912" cy="222250"/>
            <a:chOff x="3600" y="219"/>
            <a:chExt cx="360" cy="175"/>
          </a:xfrm>
        </p:grpSpPr>
        <p:sp>
          <p:nvSpPr>
            <p:cNvPr id="264410" name="Oval 2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411" name="Line 2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412" name="Line 3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413" name="Rectangle 3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414" name="Oval 3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415" name="Group 3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420" name="Line 3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21" name="Line 3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22" name="Line 3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416" name="Group 3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417" name="Line 3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18" name="Line 3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19" name="Line 4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4207" name="Group 41"/>
          <p:cNvGrpSpPr>
            <a:grpSpLocks/>
          </p:cNvGrpSpPr>
          <p:nvPr/>
        </p:nvGrpSpPr>
        <p:grpSpPr bwMode="auto">
          <a:xfrm>
            <a:off x="1098550" y="5678488"/>
            <a:ext cx="568325" cy="222250"/>
            <a:chOff x="3600" y="219"/>
            <a:chExt cx="360" cy="175"/>
          </a:xfrm>
        </p:grpSpPr>
        <p:sp>
          <p:nvSpPr>
            <p:cNvPr id="264397" name="Oval 4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398" name="Line 4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399" name="Line 4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400" name="Rectangle 4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401" name="Oval 4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402" name="Group 4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407" name="Line 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08" name="Line 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09" name="Line 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403" name="Group 5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404" name="Line 5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05" name="Line 5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406" name="Line 5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4208" name="Group 55"/>
          <p:cNvGrpSpPr>
            <a:grpSpLocks/>
          </p:cNvGrpSpPr>
          <p:nvPr/>
        </p:nvGrpSpPr>
        <p:grpSpPr bwMode="auto">
          <a:xfrm>
            <a:off x="3257550" y="5214938"/>
            <a:ext cx="547688" cy="233362"/>
            <a:chOff x="3600" y="219"/>
            <a:chExt cx="360" cy="175"/>
          </a:xfrm>
        </p:grpSpPr>
        <p:sp>
          <p:nvSpPr>
            <p:cNvPr id="264384" name="Oval 5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385" name="Line 5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386" name="Line 5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387" name="Rectangle 5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388" name="Oval 6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389" name="Group 6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394" name="Line 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95" name="Line 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96" name="Line 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390" name="Group 6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391" name="Line 6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92" name="Line 6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93" name="Line 6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4209" name="Group 69"/>
          <p:cNvGrpSpPr>
            <a:grpSpLocks/>
          </p:cNvGrpSpPr>
          <p:nvPr/>
        </p:nvGrpSpPr>
        <p:grpSpPr bwMode="auto">
          <a:xfrm>
            <a:off x="1601788" y="4700588"/>
            <a:ext cx="547687" cy="233362"/>
            <a:chOff x="3600" y="219"/>
            <a:chExt cx="360" cy="175"/>
          </a:xfrm>
        </p:grpSpPr>
        <p:sp>
          <p:nvSpPr>
            <p:cNvPr id="264371" name="Oval 7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372" name="Line 7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373" name="Line 7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374" name="Rectangle 7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375" name="Oval 7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376" name="Group 7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381" name="Line 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82" name="Line 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83" name="Line 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377" name="Group 7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378" name="Line 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79" name="Line 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380" name="Line 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4210" name="Group 83"/>
          <p:cNvGrpSpPr>
            <a:grpSpLocks/>
          </p:cNvGrpSpPr>
          <p:nvPr/>
        </p:nvGrpSpPr>
        <p:grpSpPr bwMode="auto">
          <a:xfrm>
            <a:off x="1679575" y="3511550"/>
            <a:ext cx="1157288" cy="584200"/>
            <a:chOff x="1170" y="3095"/>
            <a:chExt cx="559" cy="309"/>
          </a:xfrm>
        </p:grpSpPr>
        <p:grpSp>
          <p:nvGrpSpPr>
            <p:cNvPr id="264273" name="Group 84"/>
            <p:cNvGrpSpPr>
              <a:grpSpLocks/>
            </p:cNvGrpSpPr>
            <p:nvPr/>
          </p:nvGrpSpPr>
          <p:grpSpPr bwMode="auto">
            <a:xfrm>
              <a:off x="1170" y="3095"/>
              <a:ext cx="159" cy="146"/>
              <a:chOff x="4781" y="1833"/>
              <a:chExt cx="318" cy="262"/>
            </a:xfrm>
          </p:grpSpPr>
          <p:sp>
            <p:nvSpPr>
              <p:cNvPr id="264331" name="AutoShape 85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2" name="Freeform 86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3" name="Freeform 87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0 w 690"/>
                  <a:gd name="T1" fmla="*/ 0 h 782"/>
                  <a:gd name="T2" fmla="*/ 0 w 690"/>
                  <a:gd name="T3" fmla="*/ 0 h 782"/>
                  <a:gd name="T4" fmla="*/ 0 w 690"/>
                  <a:gd name="T5" fmla="*/ 0 h 782"/>
                  <a:gd name="T6" fmla="*/ 0 w 690"/>
                  <a:gd name="T7" fmla="*/ 0 h 782"/>
                  <a:gd name="T8" fmla="*/ 0 w 690"/>
                  <a:gd name="T9" fmla="*/ 0 h 782"/>
                  <a:gd name="T10" fmla="*/ 0 w 690"/>
                  <a:gd name="T11" fmla="*/ 0 h 782"/>
                  <a:gd name="T12" fmla="*/ 0 w 690"/>
                  <a:gd name="T13" fmla="*/ 0 h 782"/>
                  <a:gd name="T14" fmla="*/ 0 w 690"/>
                  <a:gd name="T15" fmla="*/ 0 h 782"/>
                  <a:gd name="T16" fmla="*/ 0 w 690"/>
                  <a:gd name="T17" fmla="*/ 0 h 782"/>
                  <a:gd name="T18" fmla="*/ 0 w 690"/>
                  <a:gd name="T19" fmla="*/ 0 h 782"/>
                  <a:gd name="T20" fmla="*/ 0 w 690"/>
                  <a:gd name="T21" fmla="*/ 0 h 782"/>
                  <a:gd name="T22" fmla="*/ 0 w 690"/>
                  <a:gd name="T23" fmla="*/ 0 h 782"/>
                  <a:gd name="T24" fmla="*/ 0 w 690"/>
                  <a:gd name="T25" fmla="*/ 0 h 782"/>
                  <a:gd name="T26" fmla="*/ 0 w 690"/>
                  <a:gd name="T27" fmla="*/ 0 h 782"/>
                  <a:gd name="T28" fmla="*/ 0 w 690"/>
                  <a:gd name="T29" fmla="*/ 0 h 782"/>
                  <a:gd name="T30" fmla="*/ 0 w 690"/>
                  <a:gd name="T31" fmla="*/ 0 h 782"/>
                  <a:gd name="T32" fmla="*/ 0 w 690"/>
                  <a:gd name="T33" fmla="*/ 0 h 782"/>
                  <a:gd name="T34" fmla="*/ 0 w 690"/>
                  <a:gd name="T35" fmla="*/ 0 h 782"/>
                  <a:gd name="T36" fmla="*/ 0 w 690"/>
                  <a:gd name="T37" fmla="*/ 0 h 782"/>
                  <a:gd name="T38" fmla="*/ 0 w 690"/>
                  <a:gd name="T39" fmla="*/ 0 h 782"/>
                  <a:gd name="T40" fmla="*/ 0 w 690"/>
                  <a:gd name="T41" fmla="*/ 0 h 782"/>
                  <a:gd name="T42" fmla="*/ 0 w 690"/>
                  <a:gd name="T43" fmla="*/ 0 h 782"/>
                  <a:gd name="T44" fmla="*/ 0 w 690"/>
                  <a:gd name="T45" fmla="*/ 0 h 782"/>
                  <a:gd name="T46" fmla="*/ 0 w 690"/>
                  <a:gd name="T47" fmla="*/ 0 h 782"/>
                  <a:gd name="T48" fmla="*/ 0 w 690"/>
                  <a:gd name="T49" fmla="*/ 0 h 782"/>
                  <a:gd name="T50" fmla="*/ 0 w 690"/>
                  <a:gd name="T51" fmla="*/ 0 h 782"/>
                  <a:gd name="T52" fmla="*/ 0 w 690"/>
                  <a:gd name="T53" fmla="*/ 0 h 782"/>
                  <a:gd name="T54" fmla="*/ 0 w 690"/>
                  <a:gd name="T55" fmla="*/ 0 h 782"/>
                  <a:gd name="T56" fmla="*/ 0 w 690"/>
                  <a:gd name="T57" fmla="*/ 0 h 782"/>
                  <a:gd name="T58" fmla="*/ 0 w 690"/>
                  <a:gd name="T59" fmla="*/ 0 h 782"/>
                  <a:gd name="T60" fmla="*/ 0 w 690"/>
                  <a:gd name="T61" fmla="*/ 0 h 782"/>
                  <a:gd name="T62" fmla="*/ 0 w 690"/>
                  <a:gd name="T63" fmla="*/ 0 h 782"/>
                  <a:gd name="T64" fmla="*/ 0 w 690"/>
                  <a:gd name="T65" fmla="*/ 0 h 782"/>
                  <a:gd name="T66" fmla="*/ 0 w 690"/>
                  <a:gd name="T67" fmla="*/ 0 h 782"/>
                  <a:gd name="T68" fmla="*/ 0 w 690"/>
                  <a:gd name="T69" fmla="*/ 0 h 782"/>
                  <a:gd name="T70" fmla="*/ 0 w 690"/>
                  <a:gd name="T71" fmla="*/ 0 h 782"/>
                  <a:gd name="T72" fmla="*/ 0 w 690"/>
                  <a:gd name="T73" fmla="*/ 0 h 782"/>
                  <a:gd name="T74" fmla="*/ 0 w 690"/>
                  <a:gd name="T75" fmla="*/ 0 h 782"/>
                  <a:gd name="T76" fmla="*/ 0 w 690"/>
                  <a:gd name="T77" fmla="*/ 0 h 782"/>
                  <a:gd name="T78" fmla="*/ 0 w 690"/>
                  <a:gd name="T79" fmla="*/ 0 h 782"/>
                  <a:gd name="T80" fmla="*/ 0 w 690"/>
                  <a:gd name="T81" fmla="*/ 0 h 782"/>
                  <a:gd name="T82" fmla="*/ 0 w 690"/>
                  <a:gd name="T83" fmla="*/ 0 h 782"/>
                  <a:gd name="T84" fmla="*/ 0 w 690"/>
                  <a:gd name="T85" fmla="*/ 0 h 782"/>
                  <a:gd name="T86" fmla="*/ 0 w 690"/>
                  <a:gd name="T87" fmla="*/ 0 h 782"/>
                  <a:gd name="T88" fmla="*/ 0 w 690"/>
                  <a:gd name="T89" fmla="*/ 0 h 782"/>
                  <a:gd name="T90" fmla="*/ 0 w 690"/>
                  <a:gd name="T91" fmla="*/ 0 h 782"/>
                  <a:gd name="T92" fmla="*/ 0 w 690"/>
                  <a:gd name="T93" fmla="*/ 0 h 782"/>
                  <a:gd name="T94" fmla="*/ 0 w 690"/>
                  <a:gd name="T95" fmla="*/ 0 h 782"/>
                  <a:gd name="T96" fmla="*/ 0 w 690"/>
                  <a:gd name="T97" fmla="*/ 0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4" name="Freeform 88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5" name="Freeform 89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6" name="Freeform 90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7" name="Freeform 91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8" name="Freeform 92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9" name="Freeform 93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0" name="Freeform 94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1" name="Freeform 95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2" name="Freeform 96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3" name="Freeform 97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4" name="Freeform 98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5" name="Freeform 99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6" name="Freeform 100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7" name="Freeform 101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8" name="Freeform 102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49" name="Freeform 103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0" name="Freeform 104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1" name="Freeform 105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2" name="Freeform 106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3" name="Freeform 107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4" name="Freeform 108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5" name="Freeform 109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6" name="Freeform 110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7" name="Freeform 111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8" name="Freeform 112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59" name="Freeform 113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0" name="Freeform 114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1" name="Rectangle 115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4362" name="Freeform 116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3" name="Freeform 117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4" name="Freeform 118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5" name="Freeform 119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6" name="Freeform 120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7" name="Freeform 121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8" name="Freeform 122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69" name="Freeform 123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70" name="Freeform 124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4274" name="Group 125"/>
            <p:cNvGrpSpPr>
              <a:grpSpLocks/>
            </p:cNvGrpSpPr>
            <p:nvPr/>
          </p:nvGrpSpPr>
          <p:grpSpPr bwMode="auto">
            <a:xfrm>
              <a:off x="1553" y="3099"/>
              <a:ext cx="176" cy="150"/>
              <a:chOff x="4765" y="1531"/>
              <a:chExt cx="312" cy="261"/>
            </a:xfrm>
          </p:grpSpPr>
          <p:sp>
            <p:nvSpPr>
              <p:cNvPr id="264292" name="AutoShape 126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93" name="Freeform 127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0 w 2150"/>
                  <a:gd name="T1" fmla="*/ 0 h 1804"/>
                  <a:gd name="T2" fmla="*/ 0 w 2150"/>
                  <a:gd name="T3" fmla="*/ 0 h 1804"/>
                  <a:gd name="T4" fmla="*/ 0 w 2150"/>
                  <a:gd name="T5" fmla="*/ 0 h 1804"/>
                  <a:gd name="T6" fmla="*/ 0 w 2150"/>
                  <a:gd name="T7" fmla="*/ 0 h 1804"/>
                  <a:gd name="T8" fmla="*/ 0 w 2150"/>
                  <a:gd name="T9" fmla="*/ 0 h 1804"/>
                  <a:gd name="T10" fmla="*/ 0 w 2150"/>
                  <a:gd name="T11" fmla="*/ 0 h 1804"/>
                  <a:gd name="T12" fmla="*/ 0 w 2150"/>
                  <a:gd name="T13" fmla="*/ 0 h 1804"/>
                  <a:gd name="T14" fmla="*/ 0 w 2150"/>
                  <a:gd name="T15" fmla="*/ 0 h 1804"/>
                  <a:gd name="T16" fmla="*/ 0 w 2150"/>
                  <a:gd name="T17" fmla="*/ 0 h 1804"/>
                  <a:gd name="T18" fmla="*/ 0 w 2150"/>
                  <a:gd name="T19" fmla="*/ 0 h 1804"/>
                  <a:gd name="T20" fmla="*/ 0 w 2150"/>
                  <a:gd name="T21" fmla="*/ 0 h 1804"/>
                  <a:gd name="T22" fmla="*/ 0 w 2150"/>
                  <a:gd name="T23" fmla="*/ 0 h 1804"/>
                  <a:gd name="T24" fmla="*/ 0 w 2150"/>
                  <a:gd name="T25" fmla="*/ 0 h 1804"/>
                  <a:gd name="T26" fmla="*/ 0 w 2150"/>
                  <a:gd name="T27" fmla="*/ 0 h 1804"/>
                  <a:gd name="T28" fmla="*/ 0 w 2150"/>
                  <a:gd name="T29" fmla="*/ 0 h 1804"/>
                  <a:gd name="T30" fmla="*/ 0 w 2150"/>
                  <a:gd name="T31" fmla="*/ 0 h 1804"/>
                  <a:gd name="T32" fmla="*/ 0 w 2150"/>
                  <a:gd name="T33" fmla="*/ 0 h 1804"/>
                  <a:gd name="T34" fmla="*/ 0 w 2150"/>
                  <a:gd name="T35" fmla="*/ 0 h 1804"/>
                  <a:gd name="T36" fmla="*/ 0 w 2150"/>
                  <a:gd name="T37" fmla="*/ 0 h 1804"/>
                  <a:gd name="T38" fmla="*/ 0 w 2150"/>
                  <a:gd name="T39" fmla="*/ 0 h 1804"/>
                  <a:gd name="T40" fmla="*/ 0 w 2150"/>
                  <a:gd name="T41" fmla="*/ 0 h 1804"/>
                  <a:gd name="T42" fmla="*/ 0 w 2150"/>
                  <a:gd name="T43" fmla="*/ 0 h 1804"/>
                  <a:gd name="T44" fmla="*/ 0 w 2150"/>
                  <a:gd name="T45" fmla="*/ 0 h 1804"/>
                  <a:gd name="T46" fmla="*/ 0 w 2150"/>
                  <a:gd name="T47" fmla="*/ 0 h 1804"/>
                  <a:gd name="T48" fmla="*/ 0 w 2150"/>
                  <a:gd name="T49" fmla="*/ 0 h 1804"/>
                  <a:gd name="T50" fmla="*/ 0 w 2150"/>
                  <a:gd name="T51" fmla="*/ 0 h 1804"/>
                  <a:gd name="T52" fmla="*/ 0 w 2150"/>
                  <a:gd name="T53" fmla="*/ 0 h 1804"/>
                  <a:gd name="T54" fmla="*/ 0 w 2150"/>
                  <a:gd name="T55" fmla="*/ 0 h 1804"/>
                  <a:gd name="T56" fmla="*/ 0 w 2150"/>
                  <a:gd name="T57" fmla="*/ 0 h 1804"/>
                  <a:gd name="T58" fmla="*/ 0 w 2150"/>
                  <a:gd name="T59" fmla="*/ 0 h 1804"/>
                  <a:gd name="T60" fmla="*/ 0 w 2150"/>
                  <a:gd name="T61" fmla="*/ 0 h 1804"/>
                  <a:gd name="T62" fmla="*/ 0 w 2150"/>
                  <a:gd name="T63" fmla="*/ 0 h 1804"/>
                  <a:gd name="T64" fmla="*/ 0 w 2150"/>
                  <a:gd name="T65" fmla="*/ 0 h 1804"/>
                  <a:gd name="T66" fmla="*/ 0 w 2150"/>
                  <a:gd name="T67" fmla="*/ 0 h 1804"/>
                  <a:gd name="T68" fmla="*/ 0 w 2150"/>
                  <a:gd name="T69" fmla="*/ 0 h 1804"/>
                  <a:gd name="T70" fmla="*/ 0 w 2150"/>
                  <a:gd name="T71" fmla="*/ 0 h 1804"/>
                  <a:gd name="T72" fmla="*/ 0 w 2150"/>
                  <a:gd name="T73" fmla="*/ 0 h 1804"/>
                  <a:gd name="T74" fmla="*/ 0 w 2150"/>
                  <a:gd name="T75" fmla="*/ 0 h 1804"/>
                  <a:gd name="T76" fmla="*/ 0 w 2150"/>
                  <a:gd name="T77" fmla="*/ 0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94" name="Freeform 128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0 w 1139"/>
                  <a:gd name="T1" fmla="*/ 0 h 778"/>
                  <a:gd name="T2" fmla="*/ 0 w 1139"/>
                  <a:gd name="T3" fmla="*/ 0 h 778"/>
                  <a:gd name="T4" fmla="*/ 0 w 1139"/>
                  <a:gd name="T5" fmla="*/ 0 h 778"/>
                  <a:gd name="T6" fmla="*/ 0 w 1139"/>
                  <a:gd name="T7" fmla="*/ 0 h 778"/>
                  <a:gd name="T8" fmla="*/ 0 w 1139"/>
                  <a:gd name="T9" fmla="*/ 0 h 778"/>
                  <a:gd name="T10" fmla="*/ 0 w 1139"/>
                  <a:gd name="T11" fmla="*/ 0 h 778"/>
                  <a:gd name="T12" fmla="*/ 0 w 1139"/>
                  <a:gd name="T13" fmla="*/ 0 h 778"/>
                  <a:gd name="T14" fmla="*/ 0 w 1139"/>
                  <a:gd name="T15" fmla="*/ 0 h 778"/>
                  <a:gd name="T16" fmla="*/ 0 w 1139"/>
                  <a:gd name="T17" fmla="*/ 0 h 778"/>
                  <a:gd name="T18" fmla="*/ 0 w 1139"/>
                  <a:gd name="T19" fmla="*/ 0 h 778"/>
                  <a:gd name="T20" fmla="*/ 0 w 1139"/>
                  <a:gd name="T21" fmla="*/ 0 h 778"/>
                  <a:gd name="T22" fmla="*/ 0 w 1139"/>
                  <a:gd name="T23" fmla="*/ 0 h 778"/>
                  <a:gd name="T24" fmla="*/ 0 w 1139"/>
                  <a:gd name="T25" fmla="*/ 0 h 778"/>
                  <a:gd name="T26" fmla="*/ 0 w 1139"/>
                  <a:gd name="T27" fmla="*/ 0 h 778"/>
                  <a:gd name="T28" fmla="*/ 0 w 1139"/>
                  <a:gd name="T29" fmla="*/ 0 h 778"/>
                  <a:gd name="T30" fmla="*/ 0 w 1139"/>
                  <a:gd name="T31" fmla="*/ 0 h 778"/>
                  <a:gd name="T32" fmla="*/ 0 w 1139"/>
                  <a:gd name="T33" fmla="*/ 0 h 778"/>
                  <a:gd name="T34" fmla="*/ 0 w 1139"/>
                  <a:gd name="T35" fmla="*/ 0 h 778"/>
                  <a:gd name="T36" fmla="*/ 0 w 1139"/>
                  <a:gd name="T37" fmla="*/ 0 h 778"/>
                  <a:gd name="T38" fmla="*/ 0 w 1139"/>
                  <a:gd name="T39" fmla="*/ 0 h 778"/>
                  <a:gd name="T40" fmla="*/ 0 w 1139"/>
                  <a:gd name="T41" fmla="*/ 0 h 778"/>
                  <a:gd name="T42" fmla="*/ 0 w 1139"/>
                  <a:gd name="T43" fmla="*/ 0 h 778"/>
                  <a:gd name="T44" fmla="*/ 0 w 1139"/>
                  <a:gd name="T45" fmla="*/ 0 h 778"/>
                  <a:gd name="T46" fmla="*/ 0 w 1139"/>
                  <a:gd name="T47" fmla="*/ 0 h 778"/>
                  <a:gd name="T48" fmla="*/ 0 w 1139"/>
                  <a:gd name="T49" fmla="*/ 0 h 778"/>
                  <a:gd name="T50" fmla="*/ 0 w 1139"/>
                  <a:gd name="T51" fmla="*/ 0 h 778"/>
                  <a:gd name="T52" fmla="*/ 0 w 1139"/>
                  <a:gd name="T53" fmla="*/ 0 h 778"/>
                  <a:gd name="T54" fmla="*/ 0 w 1139"/>
                  <a:gd name="T55" fmla="*/ 0 h 778"/>
                  <a:gd name="T56" fmla="*/ 0 w 1139"/>
                  <a:gd name="T57" fmla="*/ 0 h 778"/>
                  <a:gd name="T58" fmla="*/ 0 w 1139"/>
                  <a:gd name="T59" fmla="*/ 0 h 778"/>
                  <a:gd name="T60" fmla="*/ 0 w 1139"/>
                  <a:gd name="T61" fmla="*/ 0 h 778"/>
                  <a:gd name="T62" fmla="*/ 0 w 1139"/>
                  <a:gd name="T63" fmla="*/ 0 h 778"/>
                  <a:gd name="T64" fmla="*/ 0 w 1139"/>
                  <a:gd name="T65" fmla="*/ 0 h 778"/>
                  <a:gd name="T66" fmla="*/ 0 w 1139"/>
                  <a:gd name="T67" fmla="*/ 0 h 778"/>
                  <a:gd name="T68" fmla="*/ 0 w 1139"/>
                  <a:gd name="T69" fmla="*/ 0 h 778"/>
                  <a:gd name="T70" fmla="*/ 0 w 1139"/>
                  <a:gd name="T71" fmla="*/ 0 h 778"/>
                  <a:gd name="T72" fmla="*/ 0 w 1139"/>
                  <a:gd name="T73" fmla="*/ 0 h 778"/>
                  <a:gd name="T74" fmla="*/ 0 w 1139"/>
                  <a:gd name="T75" fmla="*/ 0 h 778"/>
                  <a:gd name="T76" fmla="*/ 0 w 1139"/>
                  <a:gd name="T77" fmla="*/ 0 h 778"/>
                  <a:gd name="T78" fmla="*/ 0 w 1139"/>
                  <a:gd name="T79" fmla="*/ 0 h 778"/>
                  <a:gd name="T80" fmla="*/ 0 w 1139"/>
                  <a:gd name="T81" fmla="*/ 0 h 778"/>
                  <a:gd name="T82" fmla="*/ 0 w 1139"/>
                  <a:gd name="T83" fmla="*/ 0 h 778"/>
                  <a:gd name="T84" fmla="*/ 0 w 1139"/>
                  <a:gd name="T85" fmla="*/ 0 h 778"/>
                  <a:gd name="T86" fmla="*/ 0 w 1139"/>
                  <a:gd name="T87" fmla="*/ 0 h 778"/>
                  <a:gd name="T88" fmla="*/ 0 w 1139"/>
                  <a:gd name="T89" fmla="*/ 0 h 778"/>
                  <a:gd name="T90" fmla="*/ 0 w 1139"/>
                  <a:gd name="T91" fmla="*/ 0 h 778"/>
                  <a:gd name="T92" fmla="*/ 0 w 1139"/>
                  <a:gd name="T93" fmla="*/ 0 h 778"/>
                  <a:gd name="T94" fmla="*/ 0 w 1139"/>
                  <a:gd name="T95" fmla="*/ 0 h 778"/>
                  <a:gd name="T96" fmla="*/ 0 w 1139"/>
                  <a:gd name="T97" fmla="*/ 0 h 778"/>
                  <a:gd name="T98" fmla="*/ 0 w 1139"/>
                  <a:gd name="T99" fmla="*/ 0 h 778"/>
                  <a:gd name="T100" fmla="*/ 0 w 1139"/>
                  <a:gd name="T101" fmla="*/ 0 h 778"/>
                  <a:gd name="T102" fmla="*/ 0 w 1139"/>
                  <a:gd name="T103" fmla="*/ 0 h 778"/>
                  <a:gd name="T104" fmla="*/ 0 w 1139"/>
                  <a:gd name="T105" fmla="*/ 0 h 778"/>
                  <a:gd name="T106" fmla="*/ 0 w 1139"/>
                  <a:gd name="T107" fmla="*/ 0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95" name="Freeform 129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0 w 837"/>
                  <a:gd name="T1" fmla="*/ 0 h 269"/>
                  <a:gd name="T2" fmla="*/ 0 w 837"/>
                  <a:gd name="T3" fmla="*/ 0 h 269"/>
                  <a:gd name="T4" fmla="*/ 0 w 837"/>
                  <a:gd name="T5" fmla="*/ 0 h 269"/>
                  <a:gd name="T6" fmla="*/ 0 w 837"/>
                  <a:gd name="T7" fmla="*/ 0 h 269"/>
                  <a:gd name="T8" fmla="*/ 0 w 837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96" name="Freeform 130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0 w 358"/>
                  <a:gd name="T1" fmla="*/ 0 h 122"/>
                  <a:gd name="T2" fmla="*/ 0 w 358"/>
                  <a:gd name="T3" fmla="*/ 0 h 122"/>
                  <a:gd name="T4" fmla="*/ 0 w 358"/>
                  <a:gd name="T5" fmla="*/ 0 h 122"/>
                  <a:gd name="T6" fmla="*/ 0 w 358"/>
                  <a:gd name="T7" fmla="*/ 0 h 122"/>
                  <a:gd name="T8" fmla="*/ 0 w 358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97" name="Freeform 131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0 w 239"/>
                  <a:gd name="T1" fmla="*/ 0 h 91"/>
                  <a:gd name="T2" fmla="*/ 0 w 239"/>
                  <a:gd name="T3" fmla="*/ 0 h 91"/>
                  <a:gd name="T4" fmla="*/ 0 w 239"/>
                  <a:gd name="T5" fmla="*/ 0 h 91"/>
                  <a:gd name="T6" fmla="*/ 0 w 239"/>
                  <a:gd name="T7" fmla="*/ 0 h 91"/>
                  <a:gd name="T8" fmla="*/ 0 w 239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98" name="Freeform 132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0 h 466"/>
                  <a:gd name="T2" fmla="*/ 0 w 1409"/>
                  <a:gd name="T3" fmla="*/ 0 h 466"/>
                  <a:gd name="T4" fmla="*/ 0 w 1409"/>
                  <a:gd name="T5" fmla="*/ 0 h 466"/>
                  <a:gd name="T6" fmla="*/ 0 w 1409"/>
                  <a:gd name="T7" fmla="*/ 0 h 466"/>
                  <a:gd name="T8" fmla="*/ 0 w 1409"/>
                  <a:gd name="T9" fmla="*/ 0 h 466"/>
                  <a:gd name="T10" fmla="*/ 0 w 1409"/>
                  <a:gd name="T11" fmla="*/ 0 h 466"/>
                  <a:gd name="T12" fmla="*/ 0 w 1409"/>
                  <a:gd name="T13" fmla="*/ 0 h 466"/>
                  <a:gd name="T14" fmla="*/ 0 w 1409"/>
                  <a:gd name="T15" fmla="*/ 0 h 466"/>
                  <a:gd name="T16" fmla="*/ 0 w 1409"/>
                  <a:gd name="T17" fmla="*/ 0 h 466"/>
                  <a:gd name="T18" fmla="*/ 0 w 1409"/>
                  <a:gd name="T19" fmla="*/ 0 h 466"/>
                  <a:gd name="T20" fmla="*/ 0 w 1409"/>
                  <a:gd name="T21" fmla="*/ 0 h 466"/>
                  <a:gd name="T22" fmla="*/ 0 w 1409"/>
                  <a:gd name="T23" fmla="*/ 0 h 466"/>
                  <a:gd name="T24" fmla="*/ 0 w 1409"/>
                  <a:gd name="T25" fmla="*/ 0 h 466"/>
                  <a:gd name="T26" fmla="*/ 0 w 1409"/>
                  <a:gd name="T27" fmla="*/ 0 h 466"/>
                  <a:gd name="T28" fmla="*/ 0 w 1409"/>
                  <a:gd name="T29" fmla="*/ 0 h 466"/>
                  <a:gd name="T30" fmla="*/ 0 w 1409"/>
                  <a:gd name="T31" fmla="*/ 0 h 466"/>
                  <a:gd name="T32" fmla="*/ 0 w 1409"/>
                  <a:gd name="T33" fmla="*/ 0 h 466"/>
                  <a:gd name="T34" fmla="*/ 0 w 1409"/>
                  <a:gd name="T35" fmla="*/ 0 h 466"/>
                  <a:gd name="T36" fmla="*/ 0 w 1409"/>
                  <a:gd name="T37" fmla="*/ 0 h 466"/>
                  <a:gd name="T38" fmla="*/ 0 w 1409"/>
                  <a:gd name="T39" fmla="*/ 0 h 466"/>
                  <a:gd name="T40" fmla="*/ 0 w 1409"/>
                  <a:gd name="T41" fmla="*/ 0 h 466"/>
                  <a:gd name="T42" fmla="*/ 0 w 1409"/>
                  <a:gd name="T43" fmla="*/ 0 h 466"/>
                  <a:gd name="T44" fmla="*/ 0 w 1409"/>
                  <a:gd name="T45" fmla="*/ 0 h 466"/>
                  <a:gd name="T46" fmla="*/ 0 w 1409"/>
                  <a:gd name="T47" fmla="*/ 0 h 466"/>
                  <a:gd name="T48" fmla="*/ 0 w 1409"/>
                  <a:gd name="T49" fmla="*/ 0 h 466"/>
                  <a:gd name="T50" fmla="*/ 0 w 1409"/>
                  <a:gd name="T51" fmla="*/ 0 h 466"/>
                  <a:gd name="T52" fmla="*/ 0 w 1409"/>
                  <a:gd name="T53" fmla="*/ 0 h 466"/>
                  <a:gd name="T54" fmla="*/ 0 w 1409"/>
                  <a:gd name="T55" fmla="*/ 0 h 466"/>
                  <a:gd name="T56" fmla="*/ 0 w 1409"/>
                  <a:gd name="T57" fmla="*/ 0 h 466"/>
                  <a:gd name="T58" fmla="*/ 0 w 1409"/>
                  <a:gd name="T59" fmla="*/ 0 h 466"/>
                  <a:gd name="T60" fmla="*/ 0 w 1409"/>
                  <a:gd name="T61" fmla="*/ 0 h 466"/>
                  <a:gd name="T62" fmla="*/ 0 w 1409"/>
                  <a:gd name="T63" fmla="*/ 0 h 466"/>
                  <a:gd name="T64" fmla="*/ 0 w 1409"/>
                  <a:gd name="T65" fmla="*/ 0 h 466"/>
                  <a:gd name="T66" fmla="*/ 0 w 1409"/>
                  <a:gd name="T67" fmla="*/ 0 h 466"/>
                  <a:gd name="T68" fmla="*/ 0 w 1409"/>
                  <a:gd name="T69" fmla="*/ 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99" name="Freeform 133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0 w 502"/>
                  <a:gd name="T1" fmla="*/ 0 h 223"/>
                  <a:gd name="T2" fmla="*/ 0 w 502"/>
                  <a:gd name="T3" fmla="*/ 0 h 223"/>
                  <a:gd name="T4" fmla="*/ 0 w 502"/>
                  <a:gd name="T5" fmla="*/ 0 h 223"/>
                  <a:gd name="T6" fmla="*/ 0 w 502"/>
                  <a:gd name="T7" fmla="*/ 0 h 223"/>
                  <a:gd name="T8" fmla="*/ 0 w 502"/>
                  <a:gd name="T9" fmla="*/ 0 h 223"/>
                  <a:gd name="T10" fmla="*/ 0 w 502"/>
                  <a:gd name="T11" fmla="*/ 0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0" name="Freeform 134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0 w 267"/>
                  <a:gd name="T1" fmla="*/ 0 h 1064"/>
                  <a:gd name="T2" fmla="*/ 0 w 267"/>
                  <a:gd name="T3" fmla="*/ 0 h 1064"/>
                  <a:gd name="T4" fmla="*/ 0 w 267"/>
                  <a:gd name="T5" fmla="*/ 0 h 1064"/>
                  <a:gd name="T6" fmla="*/ 0 w 267"/>
                  <a:gd name="T7" fmla="*/ 0 h 1064"/>
                  <a:gd name="T8" fmla="*/ 0 w 267"/>
                  <a:gd name="T9" fmla="*/ 0 h 1064"/>
                  <a:gd name="T10" fmla="*/ 0 w 267"/>
                  <a:gd name="T11" fmla="*/ 0 h 1064"/>
                  <a:gd name="T12" fmla="*/ 0 w 267"/>
                  <a:gd name="T13" fmla="*/ 0 h 1064"/>
                  <a:gd name="T14" fmla="*/ 0 w 267"/>
                  <a:gd name="T15" fmla="*/ 0 h 1064"/>
                  <a:gd name="T16" fmla="*/ 0 w 267"/>
                  <a:gd name="T17" fmla="*/ 0 h 1064"/>
                  <a:gd name="T18" fmla="*/ 0 w 267"/>
                  <a:gd name="T19" fmla="*/ 0 h 1064"/>
                  <a:gd name="T20" fmla="*/ 0 w 267"/>
                  <a:gd name="T21" fmla="*/ 0 h 1064"/>
                  <a:gd name="T22" fmla="*/ 0 w 267"/>
                  <a:gd name="T23" fmla="*/ 0 h 1064"/>
                  <a:gd name="T24" fmla="*/ 0 w 267"/>
                  <a:gd name="T25" fmla="*/ 0 h 1064"/>
                  <a:gd name="T26" fmla="*/ 0 w 267"/>
                  <a:gd name="T27" fmla="*/ 0 h 1064"/>
                  <a:gd name="T28" fmla="*/ 0 w 267"/>
                  <a:gd name="T29" fmla="*/ 0 h 1064"/>
                  <a:gd name="T30" fmla="*/ 0 w 267"/>
                  <a:gd name="T31" fmla="*/ 0 h 1064"/>
                  <a:gd name="T32" fmla="*/ 0 w 267"/>
                  <a:gd name="T33" fmla="*/ 0 h 1064"/>
                  <a:gd name="T34" fmla="*/ 0 w 267"/>
                  <a:gd name="T35" fmla="*/ 0 h 1064"/>
                  <a:gd name="T36" fmla="*/ 0 w 267"/>
                  <a:gd name="T37" fmla="*/ 0 h 1064"/>
                  <a:gd name="T38" fmla="*/ 0 w 267"/>
                  <a:gd name="T39" fmla="*/ 0 h 1064"/>
                  <a:gd name="T40" fmla="*/ 0 w 267"/>
                  <a:gd name="T41" fmla="*/ 0 h 1064"/>
                  <a:gd name="T42" fmla="*/ 0 w 267"/>
                  <a:gd name="T43" fmla="*/ 0 h 1064"/>
                  <a:gd name="T44" fmla="*/ 0 w 267"/>
                  <a:gd name="T45" fmla="*/ 0 h 1064"/>
                  <a:gd name="T46" fmla="*/ 0 w 267"/>
                  <a:gd name="T47" fmla="*/ 0 h 1064"/>
                  <a:gd name="T48" fmla="*/ 0 w 267"/>
                  <a:gd name="T49" fmla="*/ 0 h 1064"/>
                  <a:gd name="T50" fmla="*/ 0 w 267"/>
                  <a:gd name="T51" fmla="*/ 0 h 1064"/>
                  <a:gd name="T52" fmla="*/ 0 w 267"/>
                  <a:gd name="T53" fmla="*/ 0 h 1064"/>
                  <a:gd name="T54" fmla="*/ 0 w 267"/>
                  <a:gd name="T55" fmla="*/ 0 h 1064"/>
                  <a:gd name="T56" fmla="*/ 0 w 267"/>
                  <a:gd name="T57" fmla="*/ 0 h 1064"/>
                  <a:gd name="T58" fmla="*/ 0 w 267"/>
                  <a:gd name="T59" fmla="*/ 0 h 1064"/>
                  <a:gd name="T60" fmla="*/ 0 w 267"/>
                  <a:gd name="T61" fmla="*/ 0 h 1064"/>
                  <a:gd name="T62" fmla="*/ 0 w 267"/>
                  <a:gd name="T63" fmla="*/ 0 h 1064"/>
                  <a:gd name="T64" fmla="*/ 0 w 267"/>
                  <a:gd name="T65" fmla="*/ 0 h 1064"/>
                  <a:gd name="T66" fmla="*/ 0 w 267"/>
                  <a:gd name="T67" fmla="*/ 0 h 1064"/>
                  <a:gd name="T68" fmla="*/ 0 w 267"/>
                  <a:gd name="T69" fmla="*/ 0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1" name="Freeform 135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0 w 228"/>
                  <a:gd name="T1" fmla="*/ 0 h 898"/>
                  <a:gd name="T2" fmla="*/ 0 w 228"/>
                  <a:gd name="T3" fmla="*/ 0 h 898"/>
                  <a:gd name="T4" fmla="*/ 0 w 228"/>
                  <a:gd name="T5" fmla="*/ 0 h 898"/>
                  <a:gd name="T6" fmla="*/ 0 w 228"/>
                  <a:gd name="T7" fmla="*/ 0 h 898"/>
                  <a:gd name="T8" fmla="*/ 0 w 228"/>
                  <a:gd name="T9" fmla="*/ 0 h 898"/>
                  <a:gd name="T10" fmla="*/ 0 w 228"/>
                  <a:gd name="T11" fmla="*/ 0 h 898"/>
                  <a:gd name="T12" fmla="*/ 0 w 228"/>
                  <a:gd name="T13" fmla="*/ 0 h 898"/>
                  <a:gd name="T14" fmla="*/ 0 w 228"/>
                  <a:gd name="T15" fmla="*/ 0 h 898"/>
                  <a:gd name="T16" fmla="*/ 0 w 228"/>
                  <a:gd name="T17" fmla="*/ 0 h 898"/>
                  <a:gd name="T18" fmla="*/ 0 w 228"/>
                  <a:gd name="T19" fmla="*/ 0 h 898"/>
                  <a:gd name="T20" fmla="*/ 0 w 228"/>
                  <a:gd name="T21" fmla="*/ 0 h 898"/>
                  <a:gd name="T22" fmla="*/ 0 w 228"/>
                  <a:gd name="T23" fmla="*/ 0 h 898"/>
                  <a:gd name="T24" fmla="*/ 0 w 228"/>
                  <a:gd name="T25" fmla="*/ 0 h 898"/>
                  <a:gd name="T26" fmla="*/ 0 w 228"/>
                  <a:gd name="T27" fmla="*/ 0 h 898"/>
                  <a:gd name="T28" fmla="*/ 0 w 228"/>
                  <a:gd name="T29" fmla="*/ 0 h 898"/>
                  <a:gd name="T30" fmla="*/ 0 w 228"/>
                  <a:gd name="T31" fmla="*/ 0 h 898"/>
                  <a:gd name="T32" fmla="*/ 0 w 228"/>
                  <a:gd name="T33" fmla="*/ 0 h 898"/>
                  <a:gd name="T34" fmla="*/ 0 w 228"/>
                  <a:gd name="T35" fmla="*/ 0 h 898"/>
                  <a:gd name="T36" fmla="*/ 0 w 228"/>
                  <a:gd name="T37" fmla="*/ 0 h 898"/>
                  <a:gd name="T38" fmla="*/ 0 w 228"/>
                  <a:gd name="T39" fmla="*/ 0 h 898"/>
                  <a:gd name="T40" fmla="*/ 0 w 228"/>
                  <a:gd name="T41" fmla="*/ 0 h 898"/>
                  <a:gd name="T42" fmla="*/ 0 w 228"/>
                  <a:gd name="T43" fmla="*/ 0 h 898"/>
                  <a:gd name="T44" fmla="*/ 0 w 228"/>
                  <a:gd name="T45" fmla="*/ 0 h 898"/>
                  <a:gd name="T46" fmla="*/ 0 w 228"/>
                  <a:gd name="T47" fmla="*/ 0 h 898"/>
                  <a:gd name="T48" fmla="*/ 0 w 228"/>
                  <a:gd name="T49" fmla="*/ 0 h 898"/>
                  <a:gd name="T50" fmla="*/ 0 w 228"/>
                  <a:gd name="T51" fmla="*/ 0 h 898"/>
                  <a:gd name="T52" fmla="*/ 0 w 228"/>
                  <a:gd name="T53" fmla="*/ 0 h 898"/>
                  <a:gd name="T54" fmla="*/ 0 w 228"/>
                  <a:gd name="T55" fmla="*/ 0 h 898"/>
                  <a:gd name="T56" fmla="*/ 0 w 228"/>
                  <a:gd name="T57" fmla="*/ 0 h 898"/>
                  <a:gd name="T58" fmla="*/ 0 w 228"/>
                  <a:gd name="T59" fmla="*/ 0 h 898"/>
                  <a:gd name="T60" fmla="*/ 0 w 228"/>
                  <a:gd name="T61" fmla="*/ 0 h 898"/>
                  <a:gd name="T62" fmla="*/ 0 w 228"/>
                  <a:gd name="T63" fmla="*/ 0 h 898"/>
                  <a:gd name="T64" fmla="*/ 0 w 228"/>
                  <a:gd name="T65" fmla="*/ 0 h 898"/>
                  <a:gd name="T66" fmla="*/ 0 w 228"/>
                  <a:gd name="T67" fmla="*/ 0 h 898"/>
                  <a:gd name="T68" fmla="*/ 0 w 228"/>
                  <a:gd name="T69" fmla="*/ 0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2" name="Freeform 136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0 w 192"/>
                  <a:gd name="T1" fmla="*/ 0 h 729"/>
                  <a:gd name="T2" fmla="*/ 0 w 192"/>
                  <a:gd name="T3" fmla="*/ 0 h 729"/>
                  <a:gd name="T4" fmla="*/ 0 w 192"/>
                  <a:gd name="T5" fmla="*/ 0 h 729"/>
                  <a:gd name="T6" fmla="*/ 0 w 192"/>
                  <a:gd name="T7" fmla="*/ 0 h 729"/>
                  <a:gd name="T8" fmla="*/ 0 w 192"/>
                  <a:gd name="T9" fmla="*/ 0 h 729"/>
                  <a:gd name="T10" fmla="*/ 0 w 192"/>
                  <a:gd name="T11" fmla="*/ 0 h 729"/>
                  <a:gd name="T12" fmla="*/ 0 w 192"/>
                  <a:gd name="T13" fmla="*/ 0 h 729"/>
                  <a:gd name="T14" fmla="*/ 0 w 192"/>
                  <a:gd name="T15" fmla="*/ 0 h 729"/>
                  <a:gd name="T16" fmla="*/ 0 w 192"/>
                  <a:gd name="T17" fmla="*/ 0 h 729"/>
                  <a:gd name="T18" fmla="*/ 0 w 192"/>
                  <a:gd name="T19" fmla="*/ 0 h 729"/>
                  <a:gd name="T20" fmla="*/ 0 w 192"/>
                  <a:gd name="T21" fmla="*/ 0 h 729"/>
                  <a:gd name="T22" fmla="*/ 0 w 192"/>
                  <a:gd name="T23" fmla="*/ 0 h 729"/>
                  <a:gd name="T24" fmla="*/ 0 w 192"/>
                  <a:gd name="T25" fmla="*/ 0 h 729"/>
                  <a:gd name="T26" fmla="*/ 0 w 192"/>
                  <a:gd name="T27" fmla="*/ 0 h 729"/>
                  <a:gd name="T28" fmla="*/ 0 w 192"/>
                  <a:gd name="T29" fmla="*/ 0 h 729"/>
                  <a:gd name="T30" fmla="*/ 0 w 192"/>
                  <a:gd name="T31" fmla="*/ 0 h 729"/>
                  <a:gd name="T32" fmla="*/ 0 w 192"/>
                  <a:gd name="T33" fmla="*/ 0 h 729"/>
                  <a:gd name="T34" fmla="*/ 0 w 192"/>
                  <a:gd name="T35" fmla="*/ 0 h 729"/>
                  <a:gd name="T36" fmla="*/ 0 w 192"/>
                  <a:gd name="T37" fmla="*/ 0 h 729"/>
                  <a:gd name="T38" fmla="*/ 0 w 192"/>
                  <a:gd name="T39" fmla="*/ 0 h 729"/>
                  <a:gd name="T40" fmla="*/ 0 w 192"/>
                  <a:gd name="T41" fmla="*/ 0 h 729"/>
                  <a:gd name="T42" fmla="*/ 0 w 192"/>
                  <a:gd name="T43" fmla="*/ 0 h 729"/>
                  <a:gd name="T44" fmla="*/ 0 w 192"/>
                  <a:gd name="T45" fmla="*/ 0 h 729"/>
                  <a:gd name="T46" fmla="*/ 0 w 192"/>
                  <a:gd name="T47" fmla="*/ 0 h 729"/>
                  <a:gd name="T48" fmla="*/ 0 w 192"/>
                  <a:gd name="T49" fmla="*/ 0 h 729"/>
                  <a:gd name="T50" fmla="*/ 0 w 192"/>
                  <a:gd name="T51" fmla="*/ 0 h 729"/>
                  <a:gd name="T52" fmla="*/ 0 w 192"/>
                  <a:gd name="T53" fmla="*/ 0 h 729"/>
                  <a:gd name="T54" fmla="*/ 0 w 192"/>
                  <a:gd name="T55" fmla="*/ 0 h 729"/>
                  <a:gd name="T56" fmla="*/ 0 w 192"/>
                  <a:gd name="T57" fmla="*/ 0 h 729"/>
                  <a:gd name="T58" fmla="*/ 0 w 192"/>
                  <a:gd name="T59" fmla="*/ 0 h 729"/>
                  <a:gd name="T60" fmla="*/ 0 w 192"/>
                  <a:gd name="T61" fmla="*/ 0 h 729"/>
                  <a:gd name="T62" fmla="*/ 0 w 192"/>
                  <a:gd name="T63" fmla="*/ 0 h 729"/>
                  <a:gd name="T64" fmla="*/ 0 w 192"/>
                  <a:gd name="T65" fmla="*/ 0 h 729"/>
                  <a:gd name="T66" fmla="*/ 0 w 192"/>
                  <a:gd name="T67" fmla="*/ 0 h 729"/>
                  <a:gd name="T68" fmla="*/ 0 w 192"/>
                  <a:gd name="T69" fmla="*/ 0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3" name="Freeform 137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0 w 156"/>
                  <a:gd name="T1" fmla="*/ 0 h 564"/>
                  <a:gd name="T2" fmla="*/ 0 w 156"/>
                  <a:gd name="T3" fmla="*/ 0 h 564"/>
                  <a:gd name="T4" fmla="*/ 0 w 156"/>
                  <a:gd name="T5" fmla="*/ 0 h 564"/>
                  <a:gd name="T6" fmla="*/ 0 w 156"/>
                  <a:gd name="T7" fmla="*/ 0 h 564"/>
                  <a:gd name="T8" fmla="*/ 0 w 156"/>
                  <a:gd name="T9" fmla="*/ 0 h 564"/>
                  <a:gd name="T10" fmla="*/ 0 w 156"/>
                  <a:gd name="T11" fmla="*/ 0 h 564"/>
                  <a:gd name="T12" fmla="*/ 0 w 156"/>
                  <a:gd name="T13" fmla="*/ 0 h 564"/>
                  <a:gd name="T14" fmla="*/ 0 w 156"/>
                  <a:gd name="T15" fmla="*/ 0 h 564"/>
                  <a:gd name="T16" fmla="*/ 0 w 156"/>
                  <a:gd name="T17" fmla="*/ 0 h 564"/>
                  <a:gd name="T18" fmla="*/ 0 w 156"/>
                  <a:gd name="T19" fmla="*/ 0 h 564"/>
                  <a:gd name="T20" fmla="*/ 0 w 156"/>
                  <a:gd name="T21" fmla="*/ 0 h 564"/>
                  <a:gd name="T22" fmla="*/ 0 w 156"/>
                  <a:gd name="T23" fmla="*/ 0 h 564"/>
                  <a:gd name="T24" fmla="*/ 0 w 156"/>
                  <a:gd name="T25" fmla="*/ 0 h 564"/>
                  <a:gd name="T26" fmla="*/ 0 w 156"/>
                  <a:gd name="T27" fmla="*/ 0 h 564"/>
                  <a:gd name="T28" fmla="*/ 0 w 156"/>
                  <a:gd name="T29" fmla="*/ 0 h 564"/>
                  <a:gd name="T30" fmla="*/ 0 w 156"/>
                  <a:gd name="T31" fmla="*/ 0 h 564"/>
                  <a:gd name="T32" fmla="*/ 0 w 156"/>
                  <a:gd name="T33" fmla="*/ 0 h 564"/>
                  <a:gd name="T34" fmla="*/ 0 w 156"/>
                  <a:gd name="T35" fmla="*/ 0 h 564"/>
                  <a:gd name="T36" fmla="*/ 0 w 156"/>
                  <a:gd name="T37" fmla="*/ 0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4" name="Freeform 138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0 w 117"/>
                  <a:gd name="T1" fmla="*/ 0 h 396"/>
                  <a:gd name="T2" fmla="*/ 0 w 117"/>
                  <a:gd name="T3" fmla="*/ 0 h 396"/>
                  <a:gd name="T4" fmla="*/ 0 w 117"/>
                  <a:gd name="T5" fmla="*/ 0 h 396"/>
                  <a:gd name="T6" fmla="*/ 0 w 117"/>
                  <a:gd name="T7" fmla="*/ 0 h 396"/>
                  <a:gd name="T8" fmla="*/ 0 w 117"/>
                  <a:gd name="T9" fmla="*/ 0 h 396"/>
                  <a:gd name="T10" fmla="*/ 0 w 117"/>
                  <a:gd name="T11" fmla="*/ 0 h 396"/>
                  <a:gd name="T12" fmla="*/ 0 w 117"/>
                  <a:gd name="T13" fmla="*/ 0 h 396"/>
                  <a:gd name="T14" fmla="*/ 0 w 117"/>
                  <a:gd name="T15" fmla="*/ 0 h 396"/>
                  <a:gd name="T16" fmla="*/ 0 w 117"/>
                  <a:gd name="T17" fmla="*/ 0 h 396"/>
                  <a:gd name="T18" fmla="*/ 0 w 117"/>
                  <a:gd name="T19" fmla="*/ 0 h 396"/>
                  <a:gd name="T20" fmla="*/ 0 w 117"/>
                  <a:gd name="T21" fmla="*/ 0 h 396"/>
                  <a:gd name="T22" fmla="*/ 0 w 117"/>
                  <a:gd name="T23" fmla="*/ 0 h 396"/>
                  <a:gd name="T24" fmla="*/ 0 w 117"/>
                  <a:gd name="T25" fmla="*/ 0 h 396"/>
                  <a:gd name="T26" fmla="*/ 0 w 117"/>
                  <a:gd name="T27" fmla="*/ 0 h 396"/>
                  <a:gd name="T28" fmla="*/ 0 w 117"/>
                  <a:gd name="T29" fmla="*/ 0 h 396"/>
                  <a:gd name="T30" fmla="*/ 0 w 117"/>
                  <a:gd name="T31" fmla="*/ 0 h 396"/>
                  <a:gd name="T32" fmla="*/ 0 w 117"/>
                  <a:gd name="T33" fmla="*/ 0 h 396"/>
                  <a:gd name="T34" fmla="*/ 0 w 117"/>
                  <a:gd name="T35" fmla="*/ 0 h 396"/>
                  <a:gd name="T36" fmla="*/ 0 w 117"/>
                  <a:gd name="T37" fmla="*/ 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5" name="Freeform 139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0 w 80"/>
                  <a:gd name="T1" fmla="*/ 0 h 230"/>
                  <a:gd name="T2" fmla="*/ 0 w 80"/>
                  <a:gd name="T3" fmla="*/ 0 h 230"/>
                  <a:gd name="T4" fmla="*/ 0 w 80"/>
                  <a:gd name="T5" fmla="*/ 0 h 230"/>
                  <a:gd name="T6" fmla="*/ 0 w 80"/>
                  <a:gd name="T7" fmla="*/ 0 h 230"/>
                  <a:gd name="T8" fmla="*/ 0 w 80"/>
                  <a:gd name="T9" fmla="*/ 0 h 230"/>
                  <a:gd name="T10" fmla="*/ 0 w 80"/>
                  <a:gd name="T11" fmla="*/ 0 h 230"/>
                  <a:gd name="T12" fmla="*/ 0 w 80"/>
                  <a:gd name="T13" fmla="*/ 0 h 230"/>
                  <a:gd name="T14" fmla="*/ 0 w 80"/>
                  <a:gd name="T15" fmla="*/ 0 h 230"/>
                  <a:gd name="T16" fmla="*/ 0 w 80"/>
                  <a:gd name="T17" fmla="*/ 0 h 230"/>
                  <a:gd name="T18" fmla="*/ 0 w 80"/>
                  <a:gd name="T19" fmla="*/ 0 h 230"/>
                  <a:gd name="T20" fmla="*/ 0 w 80"/>
                  <a:gd name="T21" fmla="*/ 0 h 230"/>
                  <a:gd name="T22" fmla="*/ 0 w 80"/>
                  <a:gd name="T23" fmla="*/ 0 h 230"/>
                  <a:gd name="T24" fmla="*/ 0 w 80"/>
                  <a:gd name="T25" fmla="*/ 0 h 230"/>
                  <a:gd name="T26" fmla="*/ 0 w 80"/>
                  <a:gd name="T27" fmla="*/ 0 h 230"/>
                  <a:gd name="T28" fmla="*/ 0 w 80"/>
                  <a:gd name="T29" fmla="*/ 0 h 230"/>
                  <a:gd name="T30" fmla="*/ 0 w 80"/>
                  <a:gd name="T31" fmla="*/ 0 h 230"/>
                  <a:gd name="T32" fmla="*/ 0 w 80"/>
                  <a:gd name="T33" fmla="*/ 0 h 230"/>
                  <a:gd name="T34" fmla="*/ 0 w 80"/>
                  <a:gd name="T35" fmla="*/ 0 h 230"/>
                  <a:gd name="T36" fmla="*/ 0 w 80"/>
                  <a:gd name="T37" fmla="*/ 0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6" name="Freeform 140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0 w 117"/>
                  <a:gd name="T1" fmla="*/ 0 h 117"/>
                  <a:gd name="T2" fmla="*/ 0 w 117"/>
                  <a:gd name="T3" fmla="*/ 0 h 117"/>
                  <a:gd name="T4" fmla="*/ 0 w 117"/>
                  <a:gd name="T5" fmla="*/ 0 h 117"/>
                  <a:gd name="T6" fmla="*/ 0 w 117"/>
                  <a:gd name="T7" fmla="*/ 0 h 117"/>
                  <a:gd name="T8" fmla="*/ 0 w 117"/>
                  <a:gd name="T9" fmla="*/ 0 h 117"/>
                  <a:gd name="T10" fmla="*/ 0 w 117"/>
                  <a:gd name="T11" fmla="*/ 0 h 117"/>
                  <a:gd name="T12" fmla="*/ 0 w 117"/>
                  <a:gd name="T13" fmla="*/ 0 h 117"/>
                  <a:gd name="T14" fmla="*/ 0 w 117"/>
                  <a:gd name="T15" fmla="*/ 0 h 117"/>
                  <a:gd name="T16" fmla="*/ 0 w 117"/>
                  <a:gd name="T17" fmla="*/ 0 h 117"/>
                  <a:gd name="T18" fmla="*/ 0 w 117"/>
                  <a:gd name="T19" fmla="*/ 0 h 117"/>
                  <a:gd name="T20" fmla="*/ 0 w 117"/>
                  <a:gd name="T21" fmla="*/ 0 h 117"/>
                  <a:gd name="T22" fmla="*/ 0 w 117"/>
                  <a:gd name="T23" fmla="*/ 0 h 117"/>
                  <a:gd name="T24" fmla="*/ 0 w 117"/>
                  <a:gd name="T25" fmla="*/ 0 h 117"/>
                  <a:gd name="T26" fmla="*/ 0 w 117"/>
                  <a:gd name="T27" fmla="*/ 0 h 117"/>
                  <a:gd name="T28" fmla="*/ 0 w 117"/>
                  <a:gd name="T29" fmla="*/ 0 h 117"/>
                  <a:gd name="T30" fmla="*/ 0 w 117"/>
                  <a:gd name="T31" fmla="*/ 0 h 117"/>
                  <a:gd name="T32" fmla="*/ 0 w 117"/>
                  <a:gd name="T33" fmla="*/ 0 h 117"/>
                  <a:gd name="T34" fmla="*/ 0 w 117"/>
                  <a:gd name="T35" fmla="*/ 0 h 117"/>
                  <a:gd name="T36" fmla="*/ 0 w 117"/>
                  <a:gd name="T37" fmla="*/ 0 h 117"/>
                  <a:gd name="T38" fmla="*/ 0 w 117"/>
                  <a:gd name="T39" fmla="*/ 0 h 117"/>
                  <a:gd name="T40" fmla="*/ 0 w 117"/>
                  <a:gd name="T41" fmla="*/ 0 h 117"/>
                  <a:gd name="T42" fmla="*/ 0 w 117"/>
                  <a:gd name="T43" fmla="*/ 0 h 117"/>
                  <a:gd name="T44" fmla="*/ 0 w 117"/>
                  <a:gd name="T45" fmla="*/ 0 h 117"/>
                  <a:gd name="T46" fmla="*/ 0 w 117"/>
                  <a:gd name="T47" fmla="*/ 0 h 117"/>
                  <a:gd name="T48" fmla="*/ 0 w 117"/>
                  <a:gd name="T49" fmla="*/ 0 h 117"/>
                  <a:gd name="T50" fmla="*/ 0 w 117"/>
                  <a:gd name="T51" fmla="*/ 0 h 117"/>
                  <a:gd name="T52" fmla="*/ 0 w 117"/>
                  <a:gd name="T53" fmla="*/ 0 h 117"/>
                  <a:gd name="T54" fmla="*/ 0 w 117"/>
                  <a:gd name="T55" fmla="*/ 0 h 117"/>
                  <a:gd name="T56" fmla="*/ 0 w 117"/>
                  <a:gd name="T57" fmla="*/ 0 h 117"/>
                  <a:gd name="T58" fmla="*/ 0 w 117"/>
                  <a:gd name="T59" fmla="*/ 0 h 117"/>
                  <a:gd name="T60" fmla="*/ 0 w 117"/>
                  <a:gd name="T61" fmla="*/ 0 h 117"/>
                  <a:gd name="T62" fmla="*/ 0 w 117"/>
                  <a:gd name="T63" fmla="*/ 0 h 117"/>
                  <a:gd name="T64" fmla="*/ 0 w 117"/>
                  <a:gd name="T65" fmla="*/ 0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7" name="Freeform 141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8" name="Freeform 142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0 w 58"/>
                  <a:gd name="T1" fmla="*/ 0 h 59"/>
                  <a:gd name="T2" fmla="*/ 0 w 58"/>
                  <a:gd name="T3" fmla="*/ 0 h 59"/>
                  <a:gd name="T4" fmla="*/ 0 w 58"/>
                  <a:gd name="T5" fmla="*/ 0 h 59"/>
                  <a:gd name="T6" fmla="*/ 0 w 58"/>
                  <a:gd name="T7" fmla="*/ 0 h 59"/>
                  <a:gd name="T8" fmla="*/ 0 w 58"/>
                  <a:gd name="T9" fmla="*/ 0 h 59"/>
                  <a:gd name="T10" fmla="*/ 0 w 58"/>
                  <a:gd name="T11" fmla="*/ 0 h 59"/>
                  <a:gd name="T12" fmla="*/ 0 w 58"/>
                  <a:gd name="T13" fmla="*/ 0 h 59"/>
                  <a:gd name="T14" fmla="*/ 0 w 58"/>
                  <a:gd name="T15" fmla="*/ 0 h 59"/>
                  <a:gd name="T16" fmla="*/ 0 w 58"/>
                  <a:gd name="T17" fmla="*/ 0 h 59"/>
                  <a:gd name="T18" fmla="*/ 0 w 58"/>
                  <a:gd name="T19" fmla="*/ 0 h 59"/>
                  <a:gd name="T20" fmla="*/ 0 w 58"/>
                  <a:gd name="T21" fmla="*/ 0 h 59"/>
                  <a:gd name="T22" fmla="*/ 0 w 58"/>
                  <a:gd name="T23" fmla="*/ 0 h 59"/>
                  <a:gd name="T24" fmla="*/ 0 w 58"/>
                  <a:gd name="T25" fmla="*/ 0 h 59"/>
                  <a:gd name="T26" fmla="*/ 0 w 58"/>
                  <a:gd name="T27" fmla="*/ 0 h 59"/>
                  <a:gd name="T28" fmla="*/ 0 w 58"/>
                  <a:gd name="T29" fmla="*/ 0 h 59"/>
                  <a:gd name="T30" fmla="*/ 0 w 58"/>
                  <a:gd name="T31" fmla="*/ 0 h 59"/>
                  <a:gd name="T32" fmla="*/ 0 w 58"/>
                  <a:gd name="T33" fmla="*/ 0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09" name="Freeform 143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0 w 166"/>
                  <a:gd name="T1" fmla="*/ 0 h 800"/>
                  <a:gd name="T2" fmla="*/ 0 w 166"/>
                  <a:gd name="T3" fmla="*/ 0 h 800"/>
                  <a:gd name="T4" fmla="*/ 0 w 166"/>
                  <a:gd name="T5" fmla="*/ 0 h 800"/>
                  <a:gd name="T6" fmla="*/ 0 w 166"/>
                  <a:gd name="T7" fmla="*/ 0 h 800"/>
                  <a:gd name="T8" fmla="*/ 0 w 166"/>
                  <a:gd name="T9" fmla="*/ 0 h 800"/>
                  <a:gd name="T10" fmla="*/ 0 w 166"/>
                  <a:gd name="T11" fmla="*/ 0 h 800"/>
                  <a:gd name="T12" fmla="*/ 0 w 166"/>
                  <a:gd name="T13" fmla="*/ 0 h 800"/>
                  <a:gd name="T14" fmla="*/ 0 w 166"/>
                  <a:gd name="T15" fmla="*/ 0 h 800"/>
                  <a:gd name="T16" fmla="*/ 0 w 166"/>
                  <a:gd name="T17" fmla="*/ 0 h 800"/>
                  <a:gd name="T18" fmla="*/ 0 w 166"/>
                  <a:gd name="T19" fmla="*/ 0 h 800"/>
                  <a:gd name="T20" fmla="*/ 0 w 166"/>
                  <a:gd name="T21" fmla="*/ 0 h 800"/>
                  <a:gd name="T22" fmla="*/ 0 w 166"/>
                  <a:gd name="T23" fmla="*/ 0 h 800"/>
                  <a:gd name="T24" fmla="*/ 0 w 166"/>
                  <a:gd name="T25" fmla="*/ 0 h 800"/>
                  <a:gd name="T26" fmla="*/ 0 w 166"/>
                  <a:gd name="T27" fmla="*/ 0 h 800"/>
                  <a:gd name="T28" fmla="*/ 0 w 166"/>
                  <a:gd name="T29" fmla="*/ 0 h 800"/>
                  <a:gd name="T30" fmla="*/ 0 w 166"/>
                  <a:gd name="T31" fmla="*/ 0 h 800"/>
                  <a:gd name="T32" fmla="*/ 0 w 166"/>
                  <a:gd name="T33" fmla="*/ 0 h 800"/>
                  <a:gd name="T34" fmla="*/ 0 w 166"/>
                  <a:gd name="T35" fmla="*/ 0 h 800"/>
                  <a:gd name="T36" fmla="*/ 0 w 166"/>
                  <a:gd name="T37" fmla="*/ 0 h 800"/>
                  <a:gd name="T38" fmla="*/ 0 w 166"/>
                  <a:gd name="T39" fmla="*/ 0 h 800"/>
                  <a:gd name="T40" fmla="*/ 0 w 166"/>
                  <a:gd name="T41" fmla="*/ 0 h 800"/>
                  <a:gd name="T42" fmla="*/ 0 w 166"/>
                  <a:gd name="T43" fmla="*/ 0 h 800"/>
                  <a:gd name="T44" fmla="*/ 0 w 166"/>
                  <a:gd name="T45" fmla="*/ 0 h 800"/>
                  <a:gd name="T46" fmla="*/ 0 w 166"/>
                  <a:gd name="T47" fmla="*/ 0 h 800"/>
                  <a:gd name="T48" fmla="*/ 0 w 166"/>
                  <a:gd name="T49" fmla="*/ 0 h 800"/>
                  <a:gd name="T50" fmla="*/ 0 w 166"/>
                  <a:gd name="T51" fmla="*/ 0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0" name="Freeform 144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0 w 225"/>
                  <a:gd name="T1" fmla="*/ 0 h 893"/>
                  <a:gd name="T2" fmla="*/ 0 w 225"/>
                  <a:gd name="T3" fmla="*/ 0 h 893"/>
                  <a:gd name="T4" fmla="*/ 0 w 225"/>
                  <a:gd name="T5" fmla="*/ 0 h 893"/>
                  <a:gd name="T6" fmla="*/ 0 w 225"/>
                  <a:gd name="T7" fmla="*/ 0 h 893"/>
                  <a:gd name="T8" fmla="*/ 0 w 225"/>
                  <a:gd name="T9" fmla="*/ 0 h 893"/>
                  <a:gd name="T10" fmla="*/ 0 w 225"/>
                  <a:gd name="T11" fmla="*/ 0 h 893"/>
                  <a:gd name="T12" fmla="*/ 0 w 225"/>
                  <a:gd name="T13" fmla="*/ 0 h 893"/>
                  <a:gd name="T14" fmla="*/ 0 w 225"/>
                  <a:gd name="T15" fmla="*/ 0 h 893"/>
                  <a:gd name="T16" fmla="*/ 0 w 225"/>
                  <a:gd name="T17" fmla="*/ 0 h 893"/>
                  <a:gd name="T18" fmla="*/ 0 w 225"/>
                  <a:gd name="T19" fmla="*/ 0 h 893"/>
                  <a:gd name="T20" fmla="*/ 0 w 225"/>
                  <a:gd name="T21" fmla="*/ 0 h 893"/>
                  <a:gd name="T22" fmla="*/ 0 w 225"/>
                  <a:gd name="T23" fmla="*/ 0 h 893"/>
                  <a:gd name="T24" fmla="*/ 0 w 225"/>
                  <a:gd name="T25" fmla="*/ 0 h 893"/>
                  <a:gd name="T26" fmla="*/ 0 w 225"/>
                  <a:gd name="T27" fmla="*/ 0 h 893"/>
                  <a:gd name="T28" fmla="*/ 0 w 225"/>
                  <a:gd name="T29" fmla="*/ 0 h 893"/>
                  <a:gd name="T30" fmla="*/ 0 w 225"/>
                  <a:gd name="T31" fmla="*/ 0 h 893"/>
                  <a:gd name="T32" fmla="*/ 0 w 225"/>
                  <a:gd name="T33" fmla="*/ 0 h 893"/>
                  <a:gd name="T34" fmla="*/ 0 w 225"/>
                  <a:gd name="T35" fmla="*/ 0 h 893"/>
                  <a:gd name="T36" fmla="*/ 0 w 225"/>
                  <a:gd name="T37" fmla="*/ 0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1" name="Freeform 145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0 w 145"/>
                  <a:gd name="T1" fmla="*/ 0 h 699"/>
                  <a:gd name="T2" fmla="*/ 0 w 145"/>
                  <a:gd name="T3" fmla="*/ 0 h 699"/>
                  <a:gd name="T4" fmla="*/ 0 w 145"/>
                  <a:gd name="T5" fmla="*/ 0 h 699"/>
                  <a:gd name="T6" fmla="*/ 0 w 145"/>
                  <a:gd name="T7" fmla="*/ 0 h 699"/>
                  <a:gd name="T8" fmla="*/ 0 w 145"/>
                  <a:gd name="T9" fmla="*/ 0 h 699"/>
                  <a:gd name="T10" fmla="*/ 0 w 145"/>
                  <a:gd name="T11" fmla="*/ 0 h 699"/>
                  <a:gd name="T12" fmla="*/ 0 w 145"/>
                  <a:gd name="T13" fmla="*/ 0 h 699"/>
                  <a:gd name="T14" fmla="*/ 0 w 145"/>
                  <a:gd name="T15" fmla="*/ 0 h 699"/>
                  <a:gd name="T16" fmla="*/ 0 w 145"/>
                  <a:gd name="T17" fmla="*/ 0 h 699"/>
                  <a:gd name="T18" fmla="*/ 0 w 145"/>
                  <a:gd name="T19" fmla="*/ 0 h 699"/>
                  <a:gd name="T20" fmla="*/ 0 w 145"/>
                  <a:gd name="T21" fmla="*/ 0 h 699"/>
                  <a:gd name="T22" fmla="*/ 0 w 145"/>
                  <a:gd name="T23" fmla="*/ 0 h 699"/>
                  <a:gd name="T24" fmla="*/ 0 w 145"/>
                  <a:gd name="T25" fmla="*/ 0 h 699"/>
                  <a:gd name="T26" fmla="*/ 0 w 145"/>
                  <a:gd name="T27" fmla="*/ 0 h 699"/>
                  <a:gd name="T28" fmla="*/ 0 w 145"/>
                  <a:gd name="T29" fmla="*/ 0 h 699"/>
                  <a:gd name="T30" fmla="*/ 0 w 145"/>
                  <a:gd name="T31" fmla="*/ 0 h 699"/>
                  <a:gd name="T32" fmla="*/ 0 w 145"/>
                  <a:gd name="T33" fmla="*/ 0 h 699"/>
                  <a:gd name="T34" fmla="*/ 0 w 145"/>
                  <a:gd name="T35" fmla="*/ 0 h 699"/>
                  <a:gd name="T36" fmla="*/ 0 w 145"/>
                  <a:gd name="T37" fmla="*/ 0 h 699"/>
                  <a:gd name="T38" fmla="*/ 0 w 145"/>
                  <a:gd name="T39" fmla="*/ 0 h 699"/>
                  <a:gd name="T40" fmla="*/ 0 w 145"/>
                  <a:gd name="T41" fmla="*/ 0 h 699"/>
                  <a:gd name="T42" fmla="*/ 0 w 145"/>
                  <a:gd name="T43" fmla="*/ 0 h 699"/>
                  <a:gd name="T44" fmla="*/ 0 w 145"/>
                  <a:gd name="T45" fmla="*/ 0 h 699"/>
                  <a:gd name="T46" fmla="*/ 0 w 145"/>
                  <a:gd name="T47" fmla="*/ 0 h 699"/>
                  <a:gd name="T48" fmla="*/ 0 w 145"/>
                  <a:gd name="T49" fmla="*/ 0 h 699"/>
                  <a:gd name="T50" fmla="*/ 0 w 145"/>
                  <a:gd name="T51" fmla="*/ 0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2" name="Freeform 146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0 w 123"/>
                  <a:gd name="T1" fmla="*/ 0 h 597"/>
                  <a:gd name="T2" fmla="*/ 0 w 123"/>
                  <a:gd name="T3" fmla="*/ 0 h 597"/>
                  <a:gd name="T4" fmla="*/ 0 w 123"/>
                  <a:gd name="T5" fmla="*/ 0 h 597"/>
                  <a:gd name="T6" fmla="*/ 0 w 123"/>
                  <a:gd name="T7" fmla="*/ 0 h 597"/>
                  <a:gd name="T8" fmla="*/ 0 w 123"/>
                  <a:gd name="T9" fmla="*/ 0 h 597"/>
                  <a:gd name="T10" fmla="*/ 0 w 123"/>
                  <a:gd name="T11" fmla="*/ 0 h 597"/>
                  <a:gd name="T12" fmla="*/ 0 w 123"/>
                  <a:gd name="T13" fmla="*/ 0 h 597"/>
                  <a:gd name="T14" fmla="*/ 0 w 123"/>
                  <a:gd name="T15" fmla="*/ 0 h 597"/>
                  <a:gd name="T16" fmla="*/ 0 w 123"/>
                  <a:gd name="T17" fmla="*/ 0 h 597"/>
                  <a:gd name="T18" fmla="*/ 0 w 123"/>
                  <a:gd name="T19" fmla="*/ 0 h 597"/>
                  <a:gd name="T20" fmla="*/ 0 w 123"/>
                  <a:gd name="T21" fmla="*/ 0 h 597"/>
                  <a:gd name="T22" fmla="*/ 0 w 123"/>
                  <a:gd name="T23" fmla="*/ 0 h 597"/>
                  <a:gd name="T24" fmla="*/ 0 w 123"/>
                  <a:gd name="T25" fmla="*/ 0 h 597"/>
                  <a:gd name="T26" fmla="*/ 0 w 123"/>
                  <a:gd name="T27" fmla="*/ 0 h 597"/>
                  <a:gd name="T28" fmla="*/ 0 w 123"/>
                  <a:gd name="T29" fmla="*/ 0 h 597"/>
                  <a:gd name="T30" fmla="*/ 0 w 123"/>
                  <a:gd name="T31" fmla="*/ 0 h 597"/>
                  <a:gd name="T32" fmla="*/ 0 w 123"/>
                  <a:gd name="T33" fmla="*/ 0 h 597"/>
                  <a:gd name="T34" fmla="*/ 0 w 123"/>
                  <a:gd name="T35" fmla="*/ 0 h 597"/>
                  <a:gd name="T36" fmla="*/ 0 w 123"/>
                  <a:gd name="T37" fmla="*/ 0 h 597"/>
                  <a:gd name="T38" fmla="*/ 0 w 123"/>
                  <a:gd name="T39" fmla="*/ 0 h 597"/>
                  <a:gd name="T40" fmla="*/ 0 w 123"/>
                  <a:gd name="T41" fmla="*/ 0 h 597"/>
                  <a:gd name="T42" fmla="*/ 0 w 123"/>
                  <a:gd name="T43" fmla="*/ 0 h 597"/>
                  <a:gd name="T44" fmla="*/ 0 w 123"/>
                  <a:gd name="T45" fmla="*/ 0 h 597"/>
                  <a:gd name="T46" fmla="*/ 0 w 123"/>
                  <a:gd name="T47" fmla="*/ 0 h 597"/>
                  <a:gd name="T48" fmla="*/ 0 w 123"/>
                  <a:gd name="T49" fmla="*/ 0 h 597"/>
                  <a:gd name="T50" fmla="*/ 0 w 123"/>
                  <a:gd name="T51" fmla="*/ 0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3" name="Freeform 147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0 w 103"/>
                  <a:gd name="T1" fmla="*/ 0 h 492"/>
                  <a:gd name="T2" fmla="*/ 0 w 103"/>
                  <a:gd name="T3" fmla="*/ 0 h 492"/>
                  <a:gd name="T4" fmla="*/ 0 w 103"/>
                  <a:gd name="T5" fmla="*/ 0 h 492"/>
                  <a:gd name="T6" fmla="*/ 0 w 103"/>
                  <a:gd name="T7" fmla="*/ 0 h 492"/>
                  <a:gd name="T8" fmla="*/ 0 w 103"/>
                  <a:gd name="T9" fmla="*/ 0 h 492"/>
                  <a:gd name="T10" fmla="*/ 0 w 103"/>
                  <a:gd name="T11" fmla="*/ 0 h 492"/>
                  <a:gd name="T12" fmla="*/ 0 w 103"/>
                  <a:gd name="T13" fmla="*/ 0 h 492"/>
                  <a:gd name="T14" fmla="*/ 0 w 103"/>
                  <a:gd name="T15" fmla="*/ 0 h 492"/>
                  <a:gd name="T16" fmla="*/ 0 w 103"/>
                  <a:gd name="T17" fmla="*/ 0 h 492"/>
                  <a:gd name="T18" fmla="*/ 0 w 103"/>
                  <a:gd name="T19" fmla="*/ 0 h 492"/>
                  <a:gd name="T20" fmla="*/ 0 w 103"/>
                  <a:gd name="T21" fmla="*/ 0 h 492"/>
                  <a:gd name="T22" fmla="*/ 0 w 103"/>
                  <a:gd name="T23" fmla="*/ 0 h 492"/>
                  <a:gd name="T24" fmla="*/ 0 w 103"/>
                  <a:gd name="T25" fmla="*/ 0 h 492"/>
                  <a:gd name="T26" fmla="*/ 0 w 103"/>
                  <a:gd name="T27" fmla="*/ 0 h 492"/>
                  <a:gd name="T28" fmla="*/ 0 w 103"/>
                  <a:gd name="T29" fmla="*/ 0 h 492"/>
                  <a:gd name="T30" fmla="*/ 0 w 103"/>
                  <a:gd name="T31" fmla="*/ 0 h 492"/>
                  <a:gd name="T32" fmla="*/ 0 w 103"/>
                  <a:gd name="T33" fmla="*/ 0 h 492"/>
                  <a:gd name="T34" fmla="*/ 0 w 103"/>
                  <a:gd name="T35" fmla="*/ 0 h 492"/>
                  <a:gd name="T36" fmla="*/ 0 w 103"/>
                  <a:gd name="T37" fmla="*/ 0 h 492"/>
                  <a:gd name="T38" fmla="*/ 0 w 103"/>
                  <a:gd name="T39" fmla="*/ 0 h 492"/>
                  <a:gd name="T40" fmla="*/ 0 w 103"/>
                  <a:gd name="T41" fmla="*/ 0 h 492"/>
                  <a:gd name="T42" fmla="*/ 0 w 103"/>
                  <a:gd name="T43" fmla="*/ 0 h 492"/>
                  <a:gd name="T44" fmla="*/ 0 w 103"/>
                  <a:gd name="T45" fmla="*/ 0 h 492"/>
                  <a:gd name="T46" fmla="*/ 0 w 103"/>
                  <a:gd name="T47" fmla="*/ 0 h 492"/>
                  <a:gd name="T48" fmla="*/ 0 w 103"/>
                  <a:gd name="T49" fmla="*/ 0 h 492"/>
                  <a:gd name="T50" fmla="*/ 0 w 103"/>
                  <a:gd name="T51" fmla="*/ 0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4" name="Freeform 148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0 w 82"/>
                  <a:gd name="T1" fmla="*/ 0 h 390"/>
                  <a:gd name="T2" fmla="*/ 0 w 82"/>
                  <a:gd name="T3" fmla="*/ 0 h 390"/>
                  <a:gd name="T4" fmla="*/ 0 w 82"/>
                  <a:gd name="T5" fmla="*/ 0 h 390"/>
                  <a:gd name="T6" fmla="*/ 0 w 82"/>
                  <a:gd name="T7" fmla="*/ 0 h 390"/>
                  <a:gd name="T8" fmla="*/ 0 w 82"/>
                  <a:gd name="T9" fmla="*/ 0 h 390"/>
                  <a:gd name="T10" fmla="*/ 0 w 82"/>
                  <a:gd name="T11" fmla="*/ 0 h 390"/>
                  <a:gd name="T12" fmla="*/ 0 w 82"/>
                  <a:gd name="T13" fmla="*/ 0 h 390"/>
                  <a:gd name="T14" fmla="*/ 0 w 82"/>
                  <a:gd name="T15" fmla="*/ 0 h 390"/>
                  <a:gd name="T16" fmla="*/ 0 w 82"/>
                  <a:gd name="T17" fmla="*/ 0 h 390"/>
                  <a:gd name="T18" fmla="*/ 0 w 82"/>
                  <a:gd name="T19" fmla="*/ 0 h 390"/>
                  <a:gd name="T20" fmla="*/ 0 w 82"/>
                  <a:gd name="T21" fmla="*/ 0 h 390"/>
                  <a:gd name="T22" fmla="*/ 0 w 82"/>
                  <a:gd name="T23" fmla="*/ 0 h 390"/>
                  <a:gd name="T24" fmla="*/ 0 w 82"/>
                  <a:gd name="T25" fmla="*/ 0 h 390"/>
                  <a:gd name="T26" fmla="*/ 0 w 82"/>
                  <a:gd name="T27" fmla="*/ 0 h 390"/>
                  <a:gd name="T28" fmla="*/ 0 w 82"/>
                  <a:gd name="T29" fmla="*/ 0 h 390"/>
                  <a:gd name="T30" fmla="*/ 0 w 82"/>
                  <a:gd name="T31" fmla="*/ 0 h 390"/>
                  <a:gd name="T32" fmla="*/ 0 w 82"/>
                  <a:gd name="T33" fmla="*/ 0 h 390"/>
                  <a:gd name="T34" fmla="*/ 0 w 82"/>
                  <a:gd name="T35" fmla="*/ 0 h 390"/>
                  <a:gd name="T36" fmla="*/ 0 w 82"/>
                  <a:gd name="T37" fmla="*/ 0 h 390"/>
                  <a:gd name="T38" fmla="*/ 0 w 82"/>
                  <a:gd name="T39" fmla="*/ 0 h 390"/>
                  <a:gd name="T40" fmla="*/ 0 w 82"/>
                  <a:gd name="T41" fmla="*/ 0 h 390"/>
                  <a:gd name="T42" fmla="*/ 0 w 82"/>
                  <a:gd name="T43" fmla="*/ 0 h 390"/>
                  <a:gd name="T44" fmla="*/ 0 w 82"/>
                  <a:gd name="T45" fmla="*/ 0 h 390"/>
                  <a:gd name="T46" fmla="*/ 0 w 82"/>
                  <a:gd name="T47" fmla="*/ 0 h 390"/>
                  <a:gd name="T48" fmla="*/ 0 w 82"/>
                  <a:gd name="T49" fmla="*/ 0 h 390"/>
                  <a:gd name="T50" fmla="*/ 0 w 82"/>
                  <a:gd name="T51" fmla="*/ 0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5" name="Freeform 149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0 w 59"/>
                  <a:gd name="T1" fmla="*/ 0 h 288"/>
                  <a:gd name="T2" fmla="*/ 0 w 59"/>
                  <a:gd name="T3" fmla="*/ 0 h 288"/>
                  <a:gd name="T4" fmla="*/ 0 w 59"/>
                  <a:gd name="T5" fmla="*/ 0 h 288"/>
                  <a:gd name="T6" fmla="*/ 0 w 59"/>
                  <a:gd name="T7" fmla="*/ 0 h 288"/>
                  <a:gd name="T8" fmla="*/ 0 w 59"/>
                  <a:gd name="T9" fmla="*/ 0 h 288"/>
                  <a:gd name="T10" fmla="*/ 0 w 59"/>
                  <a:gd name="T11" fmla="*/ 0 h 288"/>
                  <a:gd name="T12" fmla="*/ 0 w 59"/>
                  <a:gd name="T13" fmla="*/ 0 h 288"/>
                  <a:gd name="T14" fmla="*/ 0 w 59"/>
                  <a:gd name="T15" fmla="*/ 0 h 288"/>
                  <a:gd name="T16" fmla="*/ 0 w 59"/>
                  <a:gd name="T17" fmla="*/ 0 h 288"/>
                  <a:gd name="T18" fmla="*/ 0 w 59"/>
                  <a:gd name="T19" fmla="*/ 0 h 288"/>
                  <a:gd name="T20" fmla="*/ 0 w 59"/>
                  <a:gd name="T21" fmla="*/ 0 h 288"/>
                  <a:gd name="T22" fmla="*/ 0 w 59"/>
                  <a:gd name="T23" fmla="*/ 0 h 288"/>
                  <a:gd name="T24" fmla="*/ 0 w 59"/>
                  <a:gd name="T25" fmla="*/ 0 h 288"/>
                  <a:gd name="T26" fmla="*/ 0 w 59"/>
                  <a:gd name="T27" fmla="*/ 0 h 288"/>
                  <a:gd name="T28" fmla="*/ 0 w 59"/>
                  <a:gd name="T29" fmla="*/ 0 h 288"/>
                  <a:gd name="T30" fmla="*/ 0 w 59"/>
                  <a:gd name="T31" fmla="*/ 0 h 288"/>
                  <a:gd name="T32" fmla="*/ 0 w 59"/>
                  <a:gd name="T33" fmla="*/ 0 h 288"/>
                  <a:gd name="T34" fmla="*/ 0 w 59"/>
                  <a:gd name="T35" fmla="*/ 0 h 288"/>
                  <a:gd name="T36" fmla="*/ 0 w 59"/>
                  <a:gd name="T37" fmla="*/ 0 h 288"/>
                  <a:gd name="T38" fmla="*/ 0 w 59"/>
                  <a:gd name="T39" fmla="*/ 0 h 288"/>
                  <a:gd name="T40" fmla="*/ 0 w 59"/>
                  <a:gd name="T41" fmla="*/ 0 h 288"/>
                  <a:gd name="T42" fmla="*/ 0 w 59"/>
                  <a:gd name="T43" fmla="*/ 0 h 288"/>
                  <a:gd name="T44" fmla="*/ 0 w 59"/>
                  <a:gd name="T45" fmla="*/ 0 h 288"/>
                  <a:gd name="T46" fmla="*/ 0 w 59"/>
                  <a:gd name="T47" fmla="*/ 0 h 288"/>
                  <a:gd name="T48" fmla="*/ 0 w 59"/>
                  <a:gd name="T49" fmla="*/ 0 h 288"/>
                  <a:gd name="T50" fmla="*/ 0 w 59"/>
                  <a:gd name="T51" fmla="*/ 0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6" name="Freeform 150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0 w 198"/>
                  <a:gd name="T1" fmla="*/ 0 h 779"/>
                  <a:gd name="T2" fmla="*/ 0 w 198"/>
                  <a:gd name="T3" fmla="*/ 0 h 779"/>
                  <a:gd name="T4" fmla="*/ 0 w 198"/>
                  <a:gd name="T5" fmla="*/ 0 h 779"/>
                  <a:gd name="T6" fmla="*/ 0 w 198"/>
                  <a:gd name="T7" fmla="*/ 0 h 779"/>
                  <a:gd name="T8" fmla="*/ 0 w 198"/>
                  <a:gd name="T9" fmla="*/ 0 h 779"/>
                  <a:gd name="T10" fmla="*/ 0 w 198"/>
                  <a:gd name="T11" fmla="*/ 0 h 779"/>
                  <a:gd name="T12" fmla="*/ 0 w 198"/>
                  <a:gd name="T13" fmla="*/ 0 h 779"/>
                  <a:gd name="T14" fmla="*/ 0 w 198"/>
                  <a:gd name="T15" fmla="*/ 0 h 779"/>
                  <a:gd name="T16" fmla="*/ 0 w 198"/>
                  <a:gd name="T17" fmla="*/ 0 h 779"/>
                  <a:gd name="T18" fmla="*/ 0 w 198"/>
                  <a:gd name="T19" fmla="*/ 0 h 779"/>
                  <a:gd name="T20" fmla="*/ 0 w 198"/>
                  <a:gd name="T21" fmla="*/ 0 h 779"/>
                  <a:gd name="T22" fmla="*/ 0 w 198"/>
                  <a:gd name="T23" fmla="*/ 0 h 779"/>
                  <a:gd name="T24" fmla="*/ 0 w 198"/>
                  <a:gd name="T25" fmla="*/ 0 h 779"/>
                  <a:gd name="T26" fmla="*/ 0 w 198"/>
                  <a:gd name="T27" fmla="*/ 0 h 779"/>
                  <a:gd name="T28" fmla="*/ 0 w 198"/>
                  <a:gd name="T29" fmla="*/ 0 h 779"/>
                  <a:gd name="T30" fmla="*/ 0 w 198"/>
                  <a:gd name="T31" fmla="*/ 0 h 779"/>
                  <a:gd name="T32" fmla="*/ 0 w 198"/>
                  <a:gd name="T33" fmla="*/ 0 h 779"/>
                  <a:gd name="T34" fmla="*/ 0 w 198"/>
                  <a:gd name="T35" fmla="*/ 0 h 779"/>
                  <a:gd name="T36" fmla="*/ 0 w 198"/>
                  <a:gd name="T37" fmla="*/ 0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7" name="Freeform 151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0 w 169"/>
                  <a:gd name="T1" fmla="*/ 0 h 666"/>
                  <a:gd name="T2" fmla="*/ 0 w 169"/>
                  <a:gd name="T3" fmla="*/ 0 h 666"/>
                  <a:gd name="T4" fmla="*/ 0 w 169"/>
                  <a:gd name="T5" fmla="*/ 0 h 666"/>
                  <a:gd name="T6" fmla="*/ 0 w 169"/>
                  <a:gd name="T7" fmla="*/ 0 h 666"/>
                  <a:gd name="T8" fmla="*/ 0 w 169"/>
                  <a:gd name="T9" fmla="*/ 0 h 666"/>
                  <a:gd name="T10" fmla="*/ 0 w 169"/>
                  <a:gd name="T11" fmla="*/ 0 h 666"/>
                  <a:gd name="T12" fmla="*/ 0 w 169"/>
                  <a:gd name="T13" fmla="*/ 0 h 666"/>
                  <a:gd name="T14" fmla="*/ 0 w 169"/>
                  <a:gd name="T15" fmla="*/ 0 h 666"/>
                  <a:gd name="T16" fmla="*/ 0 w 169"/>
                  <a:gd name="T17" fmla="*/ 0 h 666"/>
                  <a:gd name="T18" fmla="*/ 0 w 169"/>
                  <a:gd name="T19" fmla="*/ 0 h 666"/>
                  <a:gd name="T20" fmla="*/ 0 w 169"/>
                  <a:gd name="T21" fmla="*/ 0 h 666"/>
                  <a:gd name="T22" fmla="*/ 0 w 169"/>
                  <a:gd name="T23" fmla="*/ 0 h 666"/>
                  <a:gd name="T24" fmla="*/ 0 w 169"/>
                  <a:gd name="T25" fmla="*/ 0 h 666"/>
                  <a:gd name="T26" fmla="*/ 0 w 169"/>
                  <a:gd name="T27" fmla="*/ 0 h 666"/>
                  <a:gd name="T28" fmla="*/ 0 w 169"/>
                  <a:gd name="T29" fmla="*/ 0 h 666"/>
                  <a:gd name="T30" fmla="*/ 0 w 169"/>
                  <a:gd name="T31" fmla="*/ 0 h 666"/>
                  <a:gd name="T32" fmla="*/ 0 w 169"/>
                  <a:gd name="T33" fmla="*/ 0 h 666"/>
                  <a:gd name="T34" fmla="*/ 0 w 169"/>
                  <a:gd name="T35" fmla="*/ 0 h 666"/>
                  <a:gd name="T36" fmla="*/ 0 w 169"/>
                  <a:gd name="T37" fmla="*/ 0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8" name="Freeform 152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0 w 140"/>
                  <a:gd name="T1" fmla="*/ 0 h 551"/>
                  <a:gd name="T2" fmla="*/ 0 w 140"/>
                  <a:gd name="T3" fmla="*/ 0 h 551"/>
                  <a:gd name="T4" fmla="*/ 0 w 140"/>
                  <a:gd name="T5" fmla="*/ 0 h 551"/>
                  <a:gd name="T6" fmla="*/ 0 w 140"/>
                  <a:gd name="T7" fmla="*/ 0 h 551"/>
                  <a:gd name="T8" fmla="*/ 0 w 140"/>
                  <a:gd name="T9" fmla="*/ 0 h 551"/>
                  <a:gd name="T10" fmla="*/ 0 w 140"/>
                  <a:gd name="T11" fmla="*/ 0 h 551"/>
                  <a:gd name="T12" fmla="*/ 0 w 140"/>
                  <a:gd name="T13" fmla="*/ 0 h 551"/>
                  <a:gd name="T14" fmla="*/ 0 w 140"/>
                  <a:gd name="T15" fmla="*/ 0 h 551"/>
                  <a:gd name="T16" fmla="*/ 0 w 140"/>
                  <a:gd name="T17" fmla="*/ 0 h 551"/>
                  <a:gd name="T18" fmla="*/ 0 w 140"/>
                  <a:gd name="T19" fmla="*/ 0 h 551"/>
                  <a:gd name="T20" fmla="*/ 0 w 140"/>
                  <a:gd name="T21" fmla="*/ 0 h 551"/>
                  <a:gd name="T22" fmla="*/ 0 w 140"/>
                  <a:gd name="T23" fmla="*/ 0 h 551"/>
                  <a:gd name="T24" fmla="*/ 0 w 140"/>
                  <a:gd name="T25" fmla="*/ 0 h 551"/>
                  <a:gd name="T26" fmla="*/ 0 w 140"/>
                  <a:gd name="T27" fmla="*/ 0 h 551"/>
                  <a:gd name="T28" fmla="*/ 0 w 140"/>
                  <a:gd name="T29" fmla="*/ 0 h 551"/>
                  <a:gd name="T30" fmla="*/ 0 w 140"/>
                  <a:gd name="T31" fmla="*/ 0 h 551"/>
                  <a:gd name="T32" fmla="*/ 0 w 140"/>
                  <a:gd name="T33" fmla="*/ 0 h 551"/>
                  <a:gd name="T34" fmla="*/ 0 w 140"/>
                  <a:gd name="T35" fmla="*/ 0 h 551"/>
                  <a:gd name="T36" fmla="*/ 0 w 140"/>
                  <a:gd name="T37" fmla="*/ 0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19" name="Freeform 153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0 w 111"/>
                  <a:gd name="T1" fmla="*/ 0 h 437"/>
                  <a:gd name="T2" fmla="*/ 0 w 111"/>
                  <a:gd name="T3" fmla="*/ 0 h 437"/>
                  <a:gd name="T4" fmla="*/ 0 w 111"/>
                  <a:gd name="T5" fmla="*/ 0 h 437"/>
                  <a:gd name="T6" fmla="*/ 0 w 111"/>
                  <a:gd name="T7" fmla="*/ 0 h 437"/>
                  <a:gd name="T8" fmla="*/ 0 w 111"/>
                  <a:gd name="T9" fmla="*/ 0 h 437"/>
                  <a:gd name="T10" fmla="*/ 0 w 111"/>
                  <a:gd name="T11" fmla="*/ 0 h 437"/>
                  <a:gd name="T12" fmla="*/ 0 w 111"/>
                  <a:gd name="T13" fmla="*/ 0 h 437"/>
                  <a:gd name="T14" fmla="*/ 0 w 111"/>
                  <a:gd name="T15" fmla="*/ 0 h 437"/>
                  <a:gd name="T16" fmla="*/ 0 w 111"/>
                  <a:gd name="T17" fmla="*/ 0 h 437"/>
                  <a:gd name="T18" fmla="*/ 0 w 111"/>
                  <a:gd name="T19" fmla="*/ 0 h 437"/>
                  <a:gd name="T20" fmla="*/ 0 w 111"/>
                  <a:gd name="T21" fmla="*/ 0 h 437"/>
                  <a:gd name="T22" fmla="*/ 0 w 111"/>
                  <a:gd name="T23" fmla="*/ 0 h 437"/>
                  <a:gd name="T24" fmla="*/ 0 w 111"/>
                  <a:gd name="T25" fmla="*/ 0 h 437"/>
                  <a:gd name="T26" fmla="*/ 0 w 111"/>
                  <a:gd name="T27" fmla="*/ 0 h 437"/>
                  <a:gd name="T28" fmla="*/ 0 w 111"/>
                  <a:gd name="T29" fmla="*/ 0 h 437"/>
                  <a:gd name="T30" fmla="*/ 0 w 111"/>
                  <a:gd name="T31" fmla="*/ 0 h 437"/>
                  <a:gd name="T32" fmla="*/ 0 w 111"/>
                  <a:gd name="T33" fmla="*/ 0 h 437"/>
                  <a:gd name="T34" fmla="*/ 0 w 111"/>
                  <a:gd name="T35" fmla="*/ 0 h 437"/>
                  <a:gd name="T36" fmla="*/ 0 w 111"/>
                  <a:gd name="T37" fmla="*/ 0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0" name="Freeform 154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0 w 82"/>
                  <a:gd name="T1" fmla="*/ 0 h 322"/>
                  <a:gd name="T2" fmla="*/ 0 w 82"/>
                  <a:gd name="T3" fmla="*/ 0 h 322"/>
                  <a:gd name="T4" fmla="*/ 0 w 82"/>
                  <a:gd name="T5" fmla="*/ 0 h 322"/>
                  <a:gd name="T6" fmla="*/ 0 w 82"/>
                  <a:gd name="T7" fmla="*/ 0 h 322"/>
                  <a:gd name="T8" fmla="*/ 0 w 82"/>
                  <a:gd name="T9" fmla="*/ 0 h 322"/>
                  <a:gd name="T10" fmla="*/ 0 w 82"/>
                  <a:gd name="T11" fmla="*/ 0 h 322"/>
                  <a:gd name="T12" fmla="*/ 0 w 82"/>
                  <a:gd name="T13" fmla="*/ 0 h 322"/>
                  <a:gd name="T14" fmla="*/ 0 w 82"/>
                  <a:gd name="T15" fmla="*/ 0 h 322"/>
                  <a:gd name="T16" fmla="*/ 0 w 82"/>
                  <a:gd name="T17" fmla="*/ 0 h 322"/>
                  <a:gd name="T18" fmla="*/ 0 w 82"/>
                  <a:gd name="T19" fmla="*/ 0 h 322"/>
                  <a:gd name="T20" fmla="*/ 0 w 82"/>
                  <a:gd name="T21" fmla="*/ 0 h 322"/>
                  <a:gd name="T22" fmla="*/ 0 w 82"/>
                  <a:gd name="T23" fmla="*/ 0 h 322"/>
                  <a:gd name="T24" fmla="*/ 0 w 82"/>
                  <a:gd name="T25" fmla="*/ 0 h 322"/>
                  <a:gd name="T26" fmla="*/ 0 w 82"/>
                  <a:gd name="T27" fmla="*/ 0 h 322"/>
                  <a:gd name="T28" fmla="*/ 0 w 82"/>
                  <a:gd name="T29" fmla="*/ 0 h 322"/>
                  <a:gd name="T30" fmla="*/ 0 w 82"/>
                  <a:gd name="T31" fmla="*/ 0 h 322"/>
                  <a:gd name="T32" fmla="*/ 0 w 82"/>
                  <a:gd name="T33" fmla="*/ 0 h 322"/>
                  <a:gd name="T34" fmla="*/ 0 w 82"/>
                  <a:gd name="T35" fmla="*/ 0 h 322"/>
                  <a:gd name="T36" fmla="*/ 0 w 82"/>
                  <a:gd name="T37" fmla="*/ 0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1" name="Rectangle 155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4322" name="Freeform 156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0 w 398"/>
                  <a:gd name="T1" fmla="*/ 0 h 469"/>
                  <a:gd name="T2" fmla="*/ 0 w 398"/>
                  <a:gd name="T3" fmla="*/ 0 h 469"/>
                  <a:gd name="T4" fmla="*/ 0 w 398"/>
                  <a:gd name="T5" fmla="*/ 0 h 469"/>
                  <a:gd name="T6" fmla="*/ 0 w 398"/>
                  <a:gd name="T7" fmla="*/ 0 h 469"/>
                  <a:gd name="T8" fmla="*/ 0 w 398"/>
                  <a:gd name="T9" fmla="*/ 0 h 469"/>
                  <a:gd name="T10" fmla="*/ 0 w 398"/>
                  <a:gd name="T11" fmla="*/ 0 h 469"/>
                  <a:gd name="T12" fmla="*/ 0 w 398"/>
                  <a:gd name="T13" fmla="*/ 0 h 469"/>
                  <a:gd name="T14" fmla="*/ 0 w 398"/>
                  <a:gd name="T15" fmla="*/ 0 h 469"/>
                  <a:gd name="T16" fmla="*/ 0 w 398"/>
                  <a:gd name="T17" fmla="*/ 0 h 469"/>
                  <a:gd name="T18" fmla="*/ 0 w 398"/>
                  <a:gd name="T19" fmla="*/ 0 h 469"/>
                  <a:gd name="T20" fmla="*/ 0 w 398"/>
                  <a:gd name="T21" fmla="*/ 0 h 469"/>
                  <a:gd name="T22" fmla="*/ 0 w 398"/>
                  <a:gd name="T23" fmla="*/ 0 h 469"/>
                  <a:gd name="T24" fmla="*/ 0 w 398"/>
                  <a:gd name="T25" fmla="*/ 0 h 469"/>
                  <a:gd name="T26" fmla="*/ 0 w 398"/>
                  <a:gd name="T27" fmla="*/ 0 h 469"/>
                  <a:gd name="T28" fmla="*/ 0 w 398"/>
                  <a:gd name="T29" fmla="*/ 0 h 469"/>
                  <a:gd name="T30" fmla="*/ 0 w 398"/>
                  <a:gd name="T31" fmla="*/ 0 h 469"/>
                  <a:gd name="T32" fmla="*/ 0 w 398"/>
                  <a:gd name="T33" fmla="*/ 0 h 469"/>
                  <a:gd name="T34" fmla="*/ 0 w 398"/>
                  <a:gd name="T35" fmla="*/ 0 h 469"/>
                  <a:gd name="T36" fmla="*/ 0 w 398"/>
                  <a:gd name="T37" fmla="*/ 0 h 469"/>
                  <a:gd name="T38" fmla="*/ 0 w 398"/>
                  <a:gd name="T39" fmla="*/ 0 h 469"/>
                  <a:gd name="T40" fmla="*/ 0 w 398"/>
                  <a:gd name="T41" fmla="*/ 0 h 469"/>
                  <a:gd name="T42" fmla="*/ 0 w 398"/>
                  <a:gd name="T43" fmla="*/ 0 h 469"/>
                  <a:gd name="T44" fmla="*/ 0 w 398"/>
                  <a:gd name="T45" fmla="*/ 0 h 469"/>
                  <a:gd name="T46" fmla="*/ 0 w 398"/>
                  <a:gd name="T47" fmla="*/ 0 h 469"/>
                  <a:gd name="T48" fmla="*/ 0 w 398"/>
                  <a:gd name="T49" fmla="*/ 0 h 469"/>
                  <a:gd name="T50" fmla="*/ 0 w 398"/>
                  <a:gd name="T51" fmla="*/ 0 h 469"/>
                  <a:gd name="T52" fmla="*/ 0 w 398"/>
                  <a:gd name="T53" fmla="*/ 0 h 469"/>
                  <a:gd name="T54" fmla="*/ 0 w 398"/>
                  <a:gd name="T55" fmla="*/ 0 h 469"/>
                  <a:gd name="T56" fmla="*/ 0 w 398"/>
                  <a:gd name="T57" fmla="*/ 0 h 469"/>
                  <a:gd name="T58" fmla="*/ 0 w 398"/>
                  <a:gd name="T59" fmla="*/ 0 h 469"/>
                  <a:gd name="T60" fmla="*/ 0 w 398"/>
                  <a:gd name="T61" fmla="*/ 0 h 469"/>
                  <a:gd name="T62" fmla="*/ 0 w 398"/>
                  <a:gd name="T63" fmla="*/ 0 h 469"/>
                  <a:gd name="T64" fmla="*/ 0 w 398"/>
                  <a:gd name="T65" fmla="*/ 0 h 469"/>
                  <a:gd name="T66" fmla="*/ 0 w 398"/>
                  <a:gd name="T67" fmla="*/ 0 h 469"/>
                  <a:gd name="T68" fmla="*/ 0 w 398"/>
                  <a:gd name="T69" fmla="*/ 0 h 469"/>
                  <a:gd name="T70" fmla="*/ 0 w 398"/>
                  <a:gd name="T71" fmla="*/ 0 h 469"/>
                  <a:gd name="T72" fmla="*/ 0 w 398"/>
                  <a:gd name="T73" fmla="*/ 0 h 469"/>
                  <a:gd name="T74" fmla="*/ 0 w 398"/>
                  <a:gd name="T75" fmla="*/ 0 h 469"/>
                  <a:gd name="T76" fmla="*/ 0 w 398"/>
                  <a:gd name="T77" fmla="*/ 0 h 469"/>
                  <a:gd name="T78" fmla="*/ 0 w 398"/>
                  <a:gd name="T79" fmla="*/ 0 h 469"/>
                  <a:gd name="T80" fmla="*/ 0 w 398"/>
                  <a:gd name="T81" fmla="*/ 0 h 469"/>
                  <a:gd name="T82" fmla="*/ 0 w 398"/>
                  <a:gd name="T83" fmla="*/ 0 h 469"/>
                  <a:gd name="T84" fmla="*/ 0 w 398"/>
                  <a:gd name="T85" fmla="*/ 0 h 469"/>
                  <a:gd name="T86" fmla="*/ 0 w 398"/>
                  <a:gd name="T87" fmla="*/ 0 h 469"/>
                  <a:gd name="T88" fmla="*/ 0 w 398"/>
                  <a:gd name="T89" fmla="*/ 0 h 469"/>
                  <a:gd name="T90" fmla="*/ 0 w 398"/>
                  <a:gd name="T91" fmla="*/ 0 h 469"/>
                  <a:gd name="T92" fmla="*/ 0 w 398"/>
                  <a:gd name="T93" fmla="*/ 0 h 469"/>
                  <a:gd name="T94" fmla="*/ 0 w 398"/>
                  <a:gd name="T95" fmla="*/ 0 h 469"/>
                  <a:gd name="T96" fmla="*/ 0 w 398"/>
                  <a:gd name="T97" fmla="*/ 0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3" name="Freeform 157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4" name="Freeform 158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0 h 89"/>
                  <a:gd name="T2" fmla="*/ 0 w 325"/>
                  <a:gd name="T3" fmla="*/ 0 h 89"/>
                  <a:gd name="T4" fmla="*/ 0 w 325"/>
                  <a:gd name="T5" fmla="*/ 0 h 89"/>
                  <a:gd name="T6" fmla="*/ 0 w 325"/>
                  <a:gd name="T7" fmla="*/ 0 h 89"/>
                  <a:gd name="T8" fmla="*/ 0 w 325"/>
                  <a:gd name="T9" fmla="*/ 0 h 89"/>
                  <a:gd name="T10" fmla="*/ 0 w 325"/>
                  <a:gd name="T11" fmla="*/ 0 h 89"/>
                  <a:gd name="T12" fmla="*/ 0 w 325"/>
                  <a:gd name="T13" fmla="*/ 0 h 89"/>
                  <a:gd name="T14" fmla="*/ 0 w 325"/>
                  <a:gd name="T15" fmla="*/ 0 h 89"/>
                  <a:gd name="T16" fmla="*/ 0 w 325"/>
                  <a:gd name="T17" fmla="*/ 0 h 89"/>
                  <a:gd name="T18" fmla="*/ 0 w 325"/>
                  <a:gd name="T19" fmla="*/ 0 h 89"/>
                  <a:gd name="T20" fmla="*/ 0 w 325"/>
                  <a:gd name="T21" fmla="*/ 0 h 89"/>
                  <a:gd name="T22" fmla="*/ 0 w 325"/>
                  <a:gd name="T23" fmla="*/ 0 h 89"/>
                  <a:gd name="T24" fmla="*/ 0 w 325"/>
                  <a:gd name="T25" fmla="*/ 0 h 89"/>
                  <a:gd name="T26" fmla="*/ 0 w 325"/>
                  <a:gd name="T27" fmla="*/ 0 h 89"/>
                  <a:gd name="T28" fmla="*/ 0 w 325"/>
                  <a:gd name="T29" fmla="*/ 0 h 89"/>
                  <a:gd name="T30" fmla="*/ 0 w 325"/>
                  <a:gd name="T31" fmla="*/ 0 h 89"/>
                  <a:gd name="T32" fmla="*/ 0 w 325"/>
                  <a:gd name="T33" fmla="*/ 0 h 89"/>
                  <a:gd name="T34" fmla="*/ 0 w 325"/>
                  <a:gd name="T35" fmla="*/ 0 h 89"/>
                  <a:gd name="T36" fmla="*/ 0 w 325"/>
                  <a:gd name="T37" fmla="*/ 0 h 89"/>
                  <a:gd name="T38" fmla="*/ 0 w 325"/>
                  <a:gd name="T39" fmla="*/ 0 h 89"/>
                  <a:gd name="T40" fmla="*/ 0 w 325"/>
                  <a:gd name="T41" fmla="*/ 0 h 89"/>
                  <a:gd name="T42" fmla="*/ 0 w 325"/>
                  <a:gd name="T43" fmla="*/ 0 h 89"/>
                  <a:gd name="T44" fmla="*/ 0 w 325"/>
                  <a:gd name="T45" fmla="*/ 0 h 89"/>
                  <a:gd name="T46" fmla="*/ 0 w 325"/>
                  <a:gd name="T47" fmla="*/ 0 h 89"/>
                  <a:gd name="T48" fmla="*/ 0 w 325"/>
                  <a:gd name="T49" fmla="*/ 0 h 89"/>
                  <a:gd name="T50" fmla="*/ 0 w 325"/>
                  <a:gd name="T51" fmla="*/ 0 h 89"/>
                  <a:gd name="T52" fmla="*/ 0 w 325"/>
                  <a:gd name="T53" fmla="*/ 0 h 89"/>
                  <a:gd name="T54" fmla="*/ 0 w 325"/>
                  <a:gd name="T55" fmla="*/ 0 h 89"/>
                  <a:gd name="T56" fmla="*/ 0 w 325"/>
                  <a:gd name="T57" fmla="*/ 0 h 89"/>
                  <a:gd name="T58" fmla="*/ 0 w 325"/>
                  <a:gd name="T59" fmla="*/ 0 h 89"/>
                  <a:gd name="T60" fmla="*/ 0 w 325"/>
                  <a:gd name="T61" fmla="*/ 0 h 89"/>
                  <a:gd name="T62" fmla="*/ 0 w 325"/>
                  <a:gd name="T63" fmla="*/ 0 h 89"/>
                  <a:gd name="T64" fmla="*/ 0 w 325"/>
                  <a:gd name="T65" fmla="*/ 0 h 89"/>
                  <a:gd name="T66" fmla="*/ 0 w 325"/>
                  <a:gd name="T67" fmla="*/ 0 h 89"/>
                  <a:gd name="T68" fmla="*/ 0 w 325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5" name="Freeform 159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0 h 975"/>
                  <a:gd name="T4" fmla="*/ 0 w 528"/>
                  <a:gd name="T5" fmla="*/ 0 h 975"/>
                  <a:gd name="T6" fmla="*/ 0 w 528"/>
                  <a:gd name="T7" fmla="*/ 0 h 975"/>
                  <a:gd name="T8" fmla="*/ 0 w 528"/>
                  <a:gd name="T9" fmla="*/ 0 h 975"/>
                  <a:gd name="T10" fmla="*/ 0 w 528"/>
                  <a:gd name="T11" fmla="*/ 0 h 975"/>
                  <a:gd name="T12" fmla="*/ 0 w 528"/>
                  <a:gd name="T13" fmla="*/ 0 h 975"/>
                  <a:gd name="T14" fmla="*/ 0 w 528"/>
                  <a:gd name="T15" fmla="*/ 0 h 975"/>
                  <a:gd name="T16" fmla="*/ 0 w 528"/>
                  <a:gd name="T17" fmla="*/ 0 h 975"/>
                  <a:gd name="T18" fmla="*/ 0 w 528"/>
                  <a:gd name="T19" fmla="*/ 0 h 975"/>
                  <a:gd name="T20" fmla="*/ 0 w 528"/>
                  <a:gd name="T21" fmla="*/ 0 h 975"/>
                  <a:gd name="T22" fmla="*/ 0 w 528"/>
                  <a:gd name="T23" fmla="*/ 0 h 975"/>
                  <a:gd name="T24" fmla="*/ 0 w 528"/>
                  <a:gd name="T25" fmla="*/ 0 h 975"/>
                  <a:gd name="T26" fmla="*/ 0 w 528"/>
                  <a:gd name="T27" fmla="*/ 0 h 975"/>
                  <a:gd name="T28" fmla="*/ 0 w 528"/>
                  <a:gd name="T29" fmla="*/ 0 h 975"/>
                  <a:gd name="T30" fmla="*/ 0 w 528"/>
                  <a:gd name="T31" fmla="*/ 0 h 975"/>
                  <a:gd name="T32" fmla="*/ 0 w 528"/>
                  <a:gd name="T33" fmla="*/ 0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6" name="Freeform 160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0 h 133"/>
                  <a:gd name="T2" fmla="*/ 0 w 678"/>
                  <a:gd name="T3" fmla="*/ 0 h 133"/>
                  <a:gd name="T4" fmla="*/ 0 w 678"/>
                  <a:gd name="T5" fmla="*/ 0 h 133"/>
                  <a:gd name="T6" fmla="*/ 0 w 678"/>
                  <a:gd name="T7" fmla="*/ 0 h 133"/>
                  <a:gd name="T8" fmla="*/ 0 w 678"/>
                  <a:gd name="T9" fmla="*/ 0 h 133"/>
                  <a:gd name="T10" fmla="*/ 0 w 678"/>
                  <a:gd name="T11" fmla="*/ 0 h 133"/>
                  <a:gd name="T12" fmla="*/ 0 w 678"/>
                  <a:gd name="T13" fmla="*/ 0 h 133"/>
                  <a:gd name="T14" fmla="*/ 0 w 678"/>
                  <a:gd name="T15" fmla="*/ 0 h 133"/>
                  <a:gd name="T16" fmla="*/ 0 w 678"/>
                  <a:gd name="T17" fmla="*/ 0 h 133"/>
                  <a:gd name="T18" fmla="*/ 0 w 678"/>
                  <a:gd name="T19" fmla="*/ 0 h 133"/>
                  <a:gd name="T20" fmla="*/ 0 w 678"/>
                  <a:gd name="T21" fmla="*/ 0 h 133"/>
                  <a:gd name="T22" fmla="*/ 0 w 678"/>
                  <a:gd name="T23" fmla="*/ 0 h 133"/>
                  <a:gd name="T24" fmla="*/ 0 w 678"/>
                  <a:gd name="T25" fmla="*/ 0 h 133"/>
                  <a:gd name="T26" fmla="*/ 0 w 678"/>
                  <a:gd name="T27" fmla="*/ 0 h 133"/>
                  <a:gd name="T28" fmla="*/ 0 w 678"/>
                  <a:gd name="T29" fmla="*/ 0 h 133"/>
                  <a:gd name="T30" fmla="*/ 0 w 678"/>
                  <a:gd name="T31" fmla="*/ 0 h 133"/>
                  <a:gd name="T32" fmla="*/ 0 w 678"/>
                  <a:gd name="T33" fmla="*/ 0 h 133"/>
                  <a:gd name="T34" fmla="*/ 0 w 678"/>
                  <a:gd name="T35" fmla="*/ 0 h 133"/>
                  <a:gd name="T36" fmla="*/ 0 w 678"/>
                  <a:gd name="T37" fmla="*/ 0 h 133"/>
                  <a:gd name="T38" fmla="*/ 0 w 678"/>
                  <a:gd name="T39" fmla="*/ 0 h 133"/>
                  <a:gd name="T40" fmla="*/ 0 w 678"/>
                  <a:gd name="T41" fmla="*/ 0 h 133"/>
                  <a:gd name="T42" fmla="*/ 0 w 678"/>
                  <a:gd name="T43" fmla="*/ 0 h 133"/>
                  <a:gd name="T44" fmla="*/ 0 w 678"/>
                  <a:gd name="T45" fmla="*/ 0 h 133"/>
                  <a:gd name="T46" fmla="*/ 0 w 678"/>
                  <a:gd name="T47" fmla="*/ 0 h 133"/>
                  <a:gd name="T48" fmla="*/ 0 w 678"/>
                  <a:gd name="T49" fmla="*/ 0 h 133"/>
                  <a:gd name="T50" fmla="*/ 0 w 678"/>
                  <a:gd name="T51" fmla="*/ 0 h 133"/>
                  <a:gd name="T52" fmla="*/ 0 w 678"/>
                  <a:gd name="T53" fmla="*/ 0 h 133"/>
                  <a:gd name="T54" fmla="*/ 0 w 678"/>
                  <a:gd name="T55" fmla="*/ 0 h 133"/>
                  <a:gd name="T56" fmla="*/ 0 w 678"/>
                  <a:gd name="T57" fmla="*/ 0 h 133"/>
                  <a:gd name="T58" fmla="*/ 0 w 678"/>
                  <a:gd name="T59" fmla="*/ 0 h 133"/>
                  <a:gd name="T60" fmla="*/ 0 w 678"/>
                  <a:gd name="T61" fmla="*/ 0 h 133"/>
                  <a:gd name="T62" fmla="*/ 0 w 678"/>
                  <a:gd name="T63" fmla="*/ 0 h 133"/>
                  <a:gd name="T64" fmla="*/ 0 w 678"/>
                  <a:gd name="T65" fmla="*/ 0 h 133"/>
                  <a:gd name="T66" fmla="*/ 0 w 678"/>
                  <a:gd name="T67" fmla="*/ 0 h 133"/>
                  <a:gd name="T68" fmla="*/ 0 w 678"/>
                  <a:gd name="T69" fmla="*/ 0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7" name="Freeform 161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0 w 1142"/>
                  <a:gd name="T1" fmla="*/ 0 h 379"/>
                  <a:gd name="T2" fmla="*/ 0 w 1142"/>
                  <a:gd name="T3" fmla="*/ 0 h 379"/>
                  <a:gd name="T4" fmla="*/ 0 w 1142"/>
                  <a:gd name="T5" fmla="*/ 0 h 379"/>
                  <a:gd name="T6" fmla="*/ 0 w 1142"/>
                  <a:gd name="T7" fmla="*/ 0 h 379"/>
                  <a:gd name="T8" fmla="*/ 0 w 1142"/>
                  <a:gd name="T9" fmla="*/ 0 h 379"/>
                  <a:gd name="T10" fmla="*/ 0 w 1142"/>
                  <a:gd name="T11" fmla="*/ 0 h 379"/>
                  <a:gd name="T12" fmla="*/ 0 w 1142"/>
                  <a:gd name="T13" fmla="*/ 0 h 379"/>
                  <a:gd name="T14" fmla="*/ 0 w 1142"/>
                  <a:gd name="T15" fmla="*/ 0 h 379"/>
                  <a:gd name="T16" fmla="*/ 0 w 1142"/>
                  <a:gd name="T17" fmla="*/ 0 h 379"/>
                  <a:gd name="T18" fmla="*/ 0 w 1142"/>
                  <a:gd name="T19" fmla="*/ 0 h 379"/>
                  <a:gd name="T20" fmla="*/ 0 w 1142"/>
                  <a:gd name="T21" fmla="*/ 0 h 379"/>
                  <a:gd name="T22" fmla="*/ 0 w 1142"/>
                  <a:gd name="T23" fmla="*/ 0 h 379"/>
                  <a:gd name="T24" fmla="*/ 0 w 1142"/>
                  <a:gd name="T25" fmla="*/ 0 h 379"/>
                  <a:gd name="T26" fmla="*/ 0 w 1142"/>
                  <a:gd name="T27" fmla="*/ 0 h 379"/>
                  <a:gd name="T28" fmla="*/ 0 w 1142"/>
                  <a:gd name="T29" fmla="*/ 0 h 379"/>
                  <a:gd name="T30" fmla="*/ 0 w 1142"/>
                  <a:gd name="T31" fmla="*/ 0 h 379"/>
                  <a:gd name="T32" fmla="*/ 0 w 1142"/>
                  <a:gd name="T33" fmla="*/ 0 h 379"/>
                  <a:gd name="T34" fmla="*/ 0 w 1142"/>
                  <a:gd name="T35" fmla="*/ 0 h 379"/>
                  <a:gd name="T36" fmla="*/ 0 w 1142"/>
                  <a:gd name="T37" fmla="*/ 0 h 379"/>
                  <a:gd name="T38" fmla="*/ 0 w 1142"/>
                  <a:gd name="T39" fmla="*/ 0 h 379"/>
                  <a:gd name="T40" fmla="*/ 0 w 1142"/>
                  <a:gd name="T41" fmla="*/ 0 h 379"/>
                  <a:gd name="T42" fmla="*/ 0 w 1142"/>
                  <a:gd name="T43" fmla="*/ 0 h 379"/>
                  <a:gd name="T44" fmla="*/ 0 w 1142"/>
                  <a:gd name="T45" fmla="*/ 0 h 379"/>
                  <a:gd name="T46" fmla="*/ 0 w 1142"/>
                  <a:gd name="T47" fmla="*/ 0 h 379"/>
                  <a:gd name="T48" fmla="*/ 0 w 1142"/>
                  <a:gd name="T49" fmla="*/ 0 h 379"/>
                  <a:gd name="T50" fmla="*/ 0 w 1142"/>
                  <a:gd name="T51" fmla="*/ 0 h 379"/>
                  <a:gd name="T52" fmla="*/ 0 w 1142"/>
                  <a:gd name="T53" fmla="*/ 0 h 379"/>
                  <a:gd name="T54" fmla="*/ 0 w 1142"/>
                  <a:gd name="T55" fmla="*/ 0 h 379"/>
                  <a:gd name="T56" fmla="*/ 0 w 1142"/>
                  <a:gd name="T57" fmla="*/ 0 h 379"/>
                  <a:gd name="T58" fmla="*/ 0 w 1142"/>
                  <a:gd name="T59" fmla="*/ 0 h 379"/>
                  <a:gd name="T60" fmla="*/ 0 w 1142"/>
                  <a:gd name="T61" fmla="*/ 0 h 379"/>
                  <a:gd name="T62" fmla="*/ 0 w 1142"/>
                  <a:gd name="T63" fmla="*/ 0 h 379"/>
                  <a:gd name="T64" fmla="*/ 0 w 1142"/>
                  <a:gd name="T65" fmla="*/ 0 h 379"/>
                  <a:gd name="T66" fmla="*/ 0 w 1142"/>
                  <a:gd name="T67" fmla="*/ 0 h 379"/>
                  <a:gd name="T68" fmla="*/ 0 w 1142"/>
                  <a:gd name="T69" fmla="*/ 0 h 379"/>
                  <a:gd name="T70" fmla="*/ 0 w 1142"/>
                  <a:gd name="T71" fmla="*/ 0 h 379"/>
                  <a:gd name="T72" fmla="*/ 0 w 1142"/>
                  <a:gd name="T73" fmla="*/ 0 h 379"/>
                  <a:gd name="T74" fmla="*/ 0 w 1142"/>
                  <a:gd name="T75" fmla="*/ 0 h 379"/>
                  <a:gd name="T76" fmla="*/ 0 w 1142"/>
                  <a:gd name="T77" fmla="*/ 0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8" name="Freeform 162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0 w 1163"/>
                  <a:gd name="T3" fmla="*/ 0 h 340"/>
                  <a:gd name="T4" fmla="*/ 0 w 1163"/>
                  <a:gd name="T5" fmla="*/ 0 h 340"/>
                  <a:gd name="T6" fmla="*/ 0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29" name="Freeform 163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0 h 303"/>
                  <a:gd name="T2" fmla="*/ 0 w 1149"/>
                  <a:gd name="T3" fmla="*/ 0 h 303"/>
                  <a:gd name="T4" fmla="*/ 0 w 1149"/>
                  <a:gd name="T5" fmla="*/ 0 h 303"/>
                  <a:gd name="T6" fmla="*/ 0 w 1149"/>
                  <a:gd name="T7" fmla="*/ 0 h 303"/>
                  <a:gd name="T8" fmla="*/ 0 w 1149"/>
                  <a:gd name="T9" fmla="*/ 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30" name="Freeform 164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0 w 1155"/>
                  <a:gd name="T3" fmla="*/ 0 h 336"/>
                  <a:gd name="T4" fmla="*/ 0 w 1155"/>
                  <a:gd name="T5" fmla="*/ 0 h 336"/>
                  <a:gd name="T6" fmla="*/ 0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4275" name="Group 165"/>
            <p:cNvGrpSpPr>
              <a:grpSpLocks/>
            </p:cNvGrpSpPr>
            <p:nvPr/>
          </p:nvGrpSpPr>
          <p:grpSpPr bwMode="auto">
            <a:xfrm rot="10800000">
              <a:off x="1234" y="3229"/>
              <a:ext cx="391" cy="88"/>
              <a:chOff x="1450" y="3513"/>
              <a:chExt cx="391" cy="88"/>
            </a:xfrm>
          </p:grpSpPr>
          <p:sp>
            <p:nvSpPr>
              <p:cNvPr id="264290" name="Freeform 166"/>
              <p:cNvSpPr>
                <a:spLocks/>
              </p:cNvSpPr>
              <p:nvPr/>
            </p:nvSpPr>
            <p:spPr bwMode="auto">
              <a:xfrm flipV="1">
                <a:off x="1450" y="3574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0 h 56"/>
                  <a:gd name="T4" fmla="*/ 1 w 720"/>
                  <a:gd name="T5" fmla="*/ 0 h 56"/>
                  <a:gd name="T6" fmla="*/ 1 w 720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4291" name="Line 167"/>
              <p:cNvSpPr>
                <a:spLocks noChangeShapeType="1"/>
              </p:cNvSpPr>
              <p:nvPr/>
            </p:nvSpPr>
            <p:spPr bwMode="auto">
              <a:xfrm>
                <a:off x="1642" y="3513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64276" name="Group 168"/>
            <p:cNvGrpSpPr>
              <a:grpSpLocks/>
            </p:cNvGrpSpPr>
            <p:nvPr/>
          </p:nvGrpSpPr>
          <p:grpSpPr bwMode="auto">
            <a:xfrm>
              <a:off x="1305" y="3286"/>
              <a:ext cx="275" cy="118"/>
              <a:chOff x="3600" y="219"/>
              <a:chExt cx="360" cy="175"/>
            </a:xfrm>
          </p:grpSpPr>
          <p:sp>
            <p:nvSpPr>
              <p:cNvPr id="264277" name="Oval 16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4278" name="Line 17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79" name="Line 17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80" name="Rectangle 17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64281" name="Oval 17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64282" name="Group 17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64287" name="Line 17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288" name="Line 17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289" name="Line 17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4283" name="Group 17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64284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285" name="Line 18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286" name="Line 18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64211" name="Text Box 182"/>
          <p:cNvSpPr txBox="1">
            <a:spLocks noChangeArrowheads="1"/>
          </p:cNvSpPr>
          <p:nvPr/>
        </p:nvSpPr>
        <p:spPr bwMode="auto">
          <a:xfrm>
            <a:off x="1579563" y="3830638"/>
            <a:ext cx="4302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R1</a:t>
            </a:r>
          </a:p>
        </p:txBody>
      </p:sp>
      <p:grpSp>
        <p:nvGrpSpPr>
          <p:cNvPr id="264212" name="Group 183"/>
          <p:cNvGrpSpPr>
            <a:grpSpLocks/>
          </p:cNvGrpSpPr>
          <p:nvPr/>
        </p:nvGrpSpPr>
        <p:grpSpPr bwMode="auto">
          <a:xfrm>
            <a:off x="3700463" y="5921375"/>
            <a:ext cx="547687" cy="233363"/>
            <a:chOff x="3600" y="219"/>
            <a:chExt cx="360" cy="175"/>
          </a:xfrm>
        </p:grpSpPr>
        <p:sp>
          <p:nvSpPr>
            <p:cNvPr id="264260" name="Oval 18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261" name="Line 18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262" name="Line 18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263" name="Rectangle 18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264" name="Oval 18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265" name="Group 18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270" name="Line 19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71" name="Line 19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72" name="Line 19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266" name="Group 19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267" name="Line 1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68" name="Line 1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69" name="Line 1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64213" name="Text Box 197"/>
          <p:cNvSpPr txBox="1">
            <a:spLocks noChangeArrowheads="1"/>
          </p:cNvSpPr>
          <p:nvPr/>
        </p:nvSpPr>
        <p:spPr bwMode="auto">
          <a:xfrm>
            <a:off x="1190625" y="4619625"/>
            <a:ext cx="466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R2</a:t>
            </a:r>
          </a:p>
        </p:txBody>
      </p:sp>
      <p:sp>
        <p:nvSpPr>
          <p:cNvPr id="264214" name="Text Box 198"/>
          <p:cNvSpPr txBox="1">
            <a:spLocks noChangeArrowheads="1"/>
          </p:cNvSpPr>
          <p:nvPr/>
        </p:nvSpPr>
        <p:spPr bwMode="auto">
          <a:xfrm>
            <a:off x="677863" y="5616575"/>
            <a:ext cx="466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R3</a:t>
            </a:r>
          </a:p>
        </p:txBody>
      </p:sp>
      <p:sp>
        <p:nvSpPr>
          <p:cNvPr id="264215" name="Text Box 199"/>
          <p:cNvSpPr txBox="1">
            <a:spLocks noChangeArrowheads="1"/>
          </p:cNvSpPr>
          <p:nvPr/>
        </p:nvSpPr>
        <p:spPr bwMode="auto">
          <a:xfrm>
            <a:off x="3324225" y="4037013"/>
            <a:ext cx="466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R4</a:t>
            </a:r>
          </a:p>
        </p:txBody>
      </p:sp>
      <p:sp>
        <p:nvSpPr>
          <p:cNvPr id="264216" name="Text Box 200"/>
          <p:cNvSpPr txBox="1">
            <a:spLocks noChangeArrowheads="1"/>
          </p:cNvSpPr>
          <p:nvPr/>
        </p:nvSpPr>
        <p:spPr bwMode="auto">
          <a:xfrm>
            <a:off x="3767138" y="5175250"/>
            <a:ext cx="466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R5</a:t>
            </a:r>
          </a:p>
        </p:txBody>
      </p:sp>
      <p:sp>
        <p:nvSpPr>
          <p:cNvPr id="264217" name="Text Box 201"/>
          <p:cNvSpPr txBox="1">
            <a:spLocks noChangeArrowheads="1"/>
          </p:cNvSpPr>
          <p:nvPr/>
        </p:nvSpPr>
        <p:spPr bwMode="auto">
          <a:xfrm>
            <a:off x="2532063" y="5908675"/>
            <a:ext cx="466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R6</a:t>
            </a:r>
          </a:p>
        </p:txBody>
      </p:sp>
      <p:sp>
        <p:nvSpPr>
          <p:cNvPr id="264218" name="Text Box 202"/>
          <p:cNvSpPr txBox="1">
            <a:spLocks noChangeArrowheads="1"/>
          </p:cNvSpPr>
          <p:nvPr/>
        </p:nvSpPr>
        <p:spPr bwMode="auto">
          <a:xfrm>
            <a:off x="3252788" y="5865813"/>
            <a:ext cx="466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R7</a:t>
            </a:r>
          </a:p>
        </p:txBody>
      </p:sp>
      <p:grpSp>
        <p:nvGrpSpPr>
          <p:cNvPr id="264219" name="Group 203"/>
          <p:cNvGrpSpPr>
            <a:grpSpLocks/>
          </p:cNvGrpSpPr>
          <p:nvPr/>
        </p:nvGrpSpPr>
        <p:grpSpPr bwMode="auto">
          <a:xfrm>
            <a:off x="4767263" y="4114800"/>
            <a:ext cx="569912" cy="222250"/>
            <a:chOff x="3600" y="219"/>
            <a:chExt cx="360" cy="175"/>
          </a:xfrm>
        </p:grpSpPr>
        <p:sp>
          <p:nvSpPr>
            <p:cNvPr id="264247" name="Oval 20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248" name="Line 20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249" name="Line 20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250" name="Rectangle 20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251" name="Oval 20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252" name="Group 20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257" name="Line 21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58" name="Line 21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59" name="Line 21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253" name="Group 21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254" name="Line 21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55" name="Line 21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56" name="Line 21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4220" name="Group 217"/>
          <p:cNvGrpSpPr>
            <a:grpSpLocks/>
          </p:cNvGrpSpPr>
          <p:nvPr/>
        </p:nvGrpSpPr>
        <p:grpSpPr bwMode="auto">
          <a:xfrm>
            <a:off x="4789488" y="4679950"/>
            <a:ext cx="547687" cy="233363"/>
            <a:chOff x="3600" y="219"/>
            <a:chExt cx="360" cy="175"/>
          </a:xfrm>
        </p:grpSpPr>
        <p:sp>
          <p:nvSpPr>
            <p:cNvPr id="264234" name="Oval 21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4235" name="Line 21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236" name="Line 22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237" name="Rectangle 22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64238" name="Oval 22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64239" name="Group 22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4244" name="Line 2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45" name="Line 2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46" name="Line 2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4240" name="Group 22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4241" name="Line 22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42" name="Line 22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243" name="Line 23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64221" name="Line 231"/>
          <p:cNvSpPr>
            <a:spLocks noChangeShapeType="1"/>
          </p:cNvSpPr>
          <p:nvPr/>
        </p:nvSpPr>
        <p:spPr bwMode="auto">
          <a:xfrm>
            <a:off x="4756150" y="5356225"/>
            <a:ext cx="596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22" name="Text Box 232"/>
          <p:cNvSpPr txBox="1">
            <a:spLocks noChangeArrowheads="1"/>
          </p:cNvSpPr>
          <p:nvPr/>
        </p:nvSpPr>
        <p:spPr bwMode="auto">
          <a:xfrm>
            <a:off x="5368925" y="3883025"/>
            <a:ext cx="24336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router with attached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group member</a:t>
            </a:r>
          </a:p>
        </p:txBody>
      </p:sp>
      <p:sp>
        <p:nvSpPr>
          <p:cNvPr id="264223" name="Text Box 233"/>
          <p:cNvSpPr txBox="1">
            <a:spLocks noChangeArrowheads="1"/>
          </p:cNvSpPr>
          <p:nvPr/>
        </p:nvSpPr>
        <p:spPr bwMode="auto">
          <a:xfrm>
            <a:off x="5470525" y="4549775"/>
            <a:ext cx="27416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router with no attached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group member</a:t>
            </a:r>
          </a:p>
        </p:txBody>
      </p:sp>
      <p:sp>
        <p:nvSpPr>
          <p:cNvPr id="264224" name="Text Box 234"/>
          <p:cNvSpPr txBox="1">
            <a:spLocks noChangeArrowheads="1"/>
          </p:cNvSpPr>
          <p:nvPr/>
        </p:nvSpPr>
        <p:spPr bwMode="auto">
          <a:xfrm>
            <a:off x="5445125" y="5213350"/>
            <a:ext cx="3028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prune message</a:t>
            </a:r>
          </a:p>
        </p:txBody>
      </p:sp>
      <p:sp>
        <p:nvSpPr>
          <p:cNvPr id="264225" name="Text Box 235"/>
          <p:cNvSpPr txBox="1">
            <a:spLocks noChangeArrowheads="1"/>
          </p:cNvSpPr>
          <p:nvPr/>
        </p:nvSpPr>
        <p:spPr bwMode="auto">
          <a:xfrm>
            <a:off x="4664075" y="3368675"/>
            <a:ext cx="109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LEGEND</a:t>
            </a:r>
          </a:p>
        </p:txBody>
      </p:sp>
      <p:sp>
        <p:nvSpPr>
          <p:cNvPr id="264226" name="Text Box 236"/>
          <p:cNvSpPr txBox="1">
            <a:spLocks noChangeArrowheads="1"/>
          </p:cNvSpPr>
          <p:nvPr/>
        </p:nvSpPr>
        <p:spPr bwMode="auto">
          <a:xfrm>
            <a:off x="479425" y="3468688"/>
            <a:ext cx="11826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S: source</a:t>
            </a:r>
          </a:p>
        </p:txBody>
      </p:sp>
      <p:sp>
        <p:nvSpPr>
          <p:cNvPr id="264227" name="Line 237"/>
          <p:cNvSpPr>
            <a:spLocks noChangeShapeType="1"/>
          </p:cNvSpPr>
          <p:nvPr/>
        </p:nvSpPr>
        <p:spPr bwMode="auto">
          <a:xfrm>
            <a:off x="3422650" y="4637088"/>
            <a:ext cx="0" cy="511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28" name="Line 238"/>
          <p:cNvSpPr>
            <a:spLocks noChangeShapeType="1"/>
          </p:cNvSpPr>
          <p:nvPr/>
        </p:nvSpPr>
        <p:spPr bwMode="auto">
          <a:xfrm>
            <a:off x="3536950" y="5475288"/>
            <a:ext cx="241300" cy="419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29" name="Text Box 239"/>
          <p:cNvSpPr txBox="1">
            <a:spLocks noChangeArrowheads="1"/>
          </p:cNvSpPr>
          <p:nvPr/>
        </p:nvSpPr>
        <p:spPr bwMode="auto">
          <a:xfrm>
            <a:off x="5368925" y="5530850"/>
            <a:ext cx="2244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links with multicast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forwarding</a:t>
            </a:r>
          </a:p>
        </p:txBody>
      </p:sp>
      <p:sp>
        <p:nvSpPr>
          <p:cNvPr id="264230" name="Line 240"/>
          <p:cNvSpPr>
            <a:spLocks noChangeShapeType="1"/>
          </p:cNvSpPr>
          <p:nvPr/>
        </p:nvSpPr>
        <p:spPr bwMode="auto">
          <a:xfrm rot="-4663823">
            <a:off x="4964112" y="5427663"/>
            <a:ext cx="144463" cy="6302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4231" name="Text Box 241"/>
          <p:cNvSpPr txBox="1">
            <a:spLocks noChangeArrowheads="1"/>
          </p:cNvSpPr>
          <p:nvPr/>
        </p:nvSpPr>
        <p:spPr bwMode="auto">
          <a:xfrm>
            <a:off x="3170238" y="4718050"/>
            <a:ext cx="3032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264232" name="Text Box 242"/>
          <p:cNvSpPr txBox="1">
            <a:spLocks noChangeArrowheads="1"/>
          </p:cNvSpPr>
          <p:nvPr/>
        </p:nvSpPr>
        <p:spPr bwMode="auto">
          <a:xfrm>
            <a:off x="3398838" y="5543550"/>
            <a:ext cx="3032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264233" name="Text Box 243"/>
          <p:cNvSpPr txBox="1">
            <a:spLocks noChangeArrowheads="1"/>
          </p:cNvSpPr>
          <p:nvPr/>
        </p:nvSpPr>
        <p:spPr bwMode="auto">
          <a:xfrm>
            <a:off x="4872038" y="5048250"/>
            <a:ext cx="3032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07938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12768F-361F-F447-A23A-AADE1344172D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13725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Pruning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229600" cy="5029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Prune (Source, Group) at a leaf router if no members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send No-Membership Report (NMR) up tree</a:t>
            </a:r>
          </a:p>
          <a:p>
            <a:pPr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If all children of router R prune (S,G)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propagate prune for (S,G) to its parent</a:t>
            </a:r>
          </a:p>
          <a:p>
            <a:pPr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What do you do when a member of a group (re)joins?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send a Graft message to upstream parent</a:t>
            </a:r>
          </a:p>
          <a:p>
            <a:pPr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How to deal with failures?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prune dropped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flow is reinstated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down stream routers re-prune</a:t>
            </a:r>
          </a:p>
          <a:p>
            <a:pPr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Note: again a soft-state approach</a:t>
            </a:r>
          </a:p>
        </p:txBody>
      </p:sp>
    </p:spTree>
    <p:extLst>
      <p:ext uri="{BB962C8B-B14F-4D97-AF65-F5344CB8AC3E}">
        <p14:creationId xmlns:p14="http://schemas.microsoft.com/office/powerpoint/2010/main" val="1923474362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8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735F61-397F-AF49-BC08-1E1EF330CCF6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0813"/>
            <a:ext cx="8024813" cy="1143000"/>
          </a:xfrm>
        </p:spPr>
        <p:txBody>
          <a:bodyPr/>
          <a:lstStyle/>
          <a:p>
            <a:r>
              <a:rPr lang="en-US" altLang="en-US" sz="3600" dirty="0">
                <a:ea typeface="ＭＳ Ｐゴシック" charset="-128"/>
              </a:rPr>
              <a:t>Implementation of</a:t>
            </a:r>
            <a:br>
              <a:rPr lang="en-US" altLang="en-US" sz="3600" dirty="0">
                <a:ea typeface="ＭＳ Ｐゴシック" charset="-128"/>
              </a:rPr>
            </a:br>
            <a:r>
              <a:rPr lang="en-US" altLang="en-US" sz="3600" dirty="0">
                <a:ea typeface="ＭＳ Ｐゴシック" charset="-128"/>
              </a:rPr>
              <a:t>Source Trees in the Internet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Multicast OSFP (MOSFP)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Membership is part of the link state distribution; calculate source specific, pre-pruned trees</a:t>
            </a:r>
          </a:p>
          <a:p>
            <a:pPr lvl="1">
              <a:lnSpc>
                <a:spcPct val="90000"/>
              </a:lnSpc>
            </a:pPr>
            <a:endParaRPr lang="en-US" altLang="en-US" sz="2000" dirty="0">
              <a:ea typeface="ＭＳ Ｐゴシック" charset="-128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Reverse Path Forwarding 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Distance Vector Multicast Routing Protocol (DVMRP)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Protocol Independent Multicast – Dense Mode (PIM-DM) </a:t>
            </a:r>
          </a:p>
          <a:p>
            <a:pPr lvl="2">
              <a:lnSpc>
                <a:spcPct val="90000"/>
              </a:lnSpc>
            </a:pPr>
            <a:r>
              <a:rPr lang="en-US" altLang="en-US" sz="1800" dirty="0">
                <a:ea typeface="ＭＳ Ｐゴシック" charset="-128"/>
              </a:rPr>
              <a:t>very similar to DVMRP</a:t>
            </a:r>
          </a:p>
          <a:p>
            <a:pPr lvl="1">
              <a:lnSpc>
                <a:spcPct val="90000"/>
              </a:lnSpc>
            </a:pPr>
            <a:endParaRPr lang="en-US" altLang="en-US" sz="2000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Difference: PIM uses any unicast routing algorithm to determine the path from a router to the source; DVMRP uses distance vector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en-US" altLang="en-US" sz="2000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Question: the state requirement of Reverse Path Forwarding</a:t>
            </a:r>
          </a:p>
        </p:txBody>
      </p:sp>
    </p:spTree>
    <p:extLst>
      <p:ext uri="{BB962C8B-B14F-4D97-AF65-F5344CB8AC3E}">
        <p14:creationId xmlns:p14="http://schemas.microsoft.com/office/powerpoint/2010/main" val="27394987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F71582-E7D7-3241-9279-81318B12BB93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Building a Shared Tree</a:t>
            </a:r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FF0000"/>
                </a:solidFill>
                <a:ea typeface="ＭＳ Ｐゴシック" charset="-128"/>
              </a:rPr>
              <a:t>Steiner Tree:</a:t>
            </a:r>
            <a:r>
              <a:rPr lang="en-US" altLang="en-US" sz="2400" dirty="0">
                <a:ea typeface="ＭＳ Ｐゴシック" charset="-128"/>
              </a:rPr>
              <a:t> minimum cost </a:t>
            </a:r>
            <a:br>
              <a:rPr lang="en-US" altLang="en-US" sz="2400" dirty="0">
                <a:ea typeface="ＭＳ Ｐゴシック" charset="-128"/>
              </a:rPr>
            </a:br>
            <a:r>
              <a:rPr lang="en-US" altLang="en-US" sz="2400" dirty="0">
                <a:ea typeface="ＭＳ Ｐゴシック" charset="-128"/>
              </a:rPr>
              <a:t>tree connecting all routers</a:t>
            </a:r>
            <a:br>
              <a:rPr lang="en-US" altLang="en-US" sz="2400" dirty="0">
                <a:ea typeface="ＭＳ Ｐゴシック" charset="-128"/>
              </a:rPr>
            </a:br>
            <a:r>
              <a:rPr lang="en-US" altLang="en-US" sz="2400" dirty="0">
                <a:ea typeface="ＭＳ Ｐゴシック" charset="-128"/>
              </a:rPr>
              <a:t>with attached group members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A Steiner tree is not a </a:t>
            </a:r>
            <a:br>
              <a:rPr lang="en-US" altLang="en-US" sz="2400" dirty="0">
                <a:ea typeface="ＭＳ Ｐゴシック" charset="-128"/>
              </a:rPr>
            </a:br>
            <a:r>
              <a:rPr lang="en-US" altLang="en-US" sz="2400" dirty="0">
                <a:ea typeface="ＭＳ Ｐゴシック" charset="-128"/>
              </a:rPr>
              <a:t>spanning tree because you </a:t>
            </a:r>
            <a:br>
              <a:rPr lang="en-US" altLang="en-US" sz="2400" dirty="0">
                <a:ea typeface="ＭＳ Ｐゴシック" charset="-128"/>
              </a:rPr>
            </a:br>
            <a:r>
              <a:rPr lang="en-US" altLang="en-US" sz="2400" dirty="0">
                <a:ea typeface="ＭＳ Ｐゴシック" charset="-128"/>
              </a:rPr>
              <a:t>do not need to connect all </a:t>
            </a:r>
            <a:br>
              <a:rPr lang="en-US" altLang="en-US" sz="2400" dirty="0">
                <a:ea typeface="ＭＳ Ｐゴシック" charset="-128"/>
              </a:rPr>
            </a:br>
            <a:r>
              <a:rPr lang="en-US" altLang="en-US" sz="2400" dirty="0">
                <a:ea typeface="ＭＳ Ｐゴシック" charset="-128"/>
              </a:rPr>
              <a:t>nodes in the network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Problem is NP-hard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Excellent heuristics exists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Not used in practice: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computational complexity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information about entire network needed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monolithic: rerun whenever a router needs to join/leave</a:t>
            </a:r>
          </a:p>
        </p:txBody>
      </p:sp>
      <p:grpSp>
        <p:nvGrpSpPr>
          <p:cNvPr id="270340" name="Group 4"/>
          <p:cNvGrpSpPr>
            <a:grpSpLocks/>
          </p:cNvGrpSpPr>
          <p:nvPr/>
        </p:nvGrpSpPr>
        <p:grpSpPr bwMode="auto">
          <a:xfrm>
            <a:off x="5881688" y="1501775"/>
            <a:ext cx="2787650" cy="2327275"/>
            <a:chOff x="818" y="2404"/>
            <a:chExt cx="1756" cy="1466"/>
          </a:xfrm>
        </p:grpSpPr>
        <p:sp>
          <p:nvSpPr>
            <p:cNvPr id="270341" name="Line 5"/>
            <p:cNvSpPr>
              <a:spLocks noChangeShapeType="1"/>
            </p:cNvSpPr>
            <p:nvPr/>
          </p:nvSpPr>
          <p:spPr bwMode="auto">
            <a:xfrm flipV="1">
              <a:off x="1457" y="2909"/>
              <a:ext cx="660" cy="1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42" name="Line 6"/>
            <p:cNvSpPr>
              <a:spLocks noChangeShapeType="1"/>
            </p:cNvSpPr>
            <p:nvPr/>
          </p:nvSpPr>
          <p:spPr bwMode="auto">
            <a:xfrm>
              <a:off x="1329" y="3077"/>
              <a:ext cx="412" cy="51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43" name="Line 7"/>
            <p:cNvSpPr>
              <a:spLocks noChangeShapeType="1"/>
            </p:cNvSpPr>
            <p:nvPr/>
          </p:nvSpPr>
          <p:spPr bwMode="auto">
            <a:xfrm>
              <a:off x="1613" y="2677"/>
              <a:ext cx="480" cy="2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44" name="Line 8"/>
            <p:cNvSpPr>
              <a:spLocks noChangeShapeType="1"/>
            </p:cNvSpPr>
            <p:nvPr/>
          </p:nvSpPr>
          <p:spPr bwMode="auto">
            <a:xfrm flipV="1">
              <a:off x="1869" y="3377"/>
              <a:ext cx="260" cy="2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45" name="Line 9"/>
            <p:cNvSpPr>
              <a:spLocks noChangeShapeType="1"/>
            </p:cNvSpPr>
            <p:nvPr/>
          </p:nvSpPr>
          <p:spPr bwMode="auto">
            <a:xfrm>
              <a:off x="2121" y="2965"/>
              <a:ext cx="0" cy="3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46" name="Line 10"/>
            <p:cNvSpPr>
              <a:spLocks noChangeShapeType="1"/>
            </p:cNvSpPr>
            <p:nvPr/>
          </p:nvSpPr>
          <p:spPr bwMode="auto">
            <a:xfrm>
              <a:off x="1173" y="3621"/>
              <a:ext cx="4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47" name="Line 11"/>
            <p:cNvSpPr>
              <a:spLocks noChangeShapeType="1"/>
            </p:cNvSpPr>
            <p:nvPr/>
          </p:nvSpPr>
          <p:spPr bwMode="auto">
            <a:xfrm flipH="1">
              <a:off x="1109" y="3133"/>
              <a:ext cx="180" cy="44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48" name="Line 12"/>
            <p:cNvSpPr>
              <a:spLocks noChangeShapeType="1"/>
            </p:cNvSpPr>
            <p:nvPr/>
          </p:nvSpPr>
          <p:spPr bwMode="auto">
            <a:xfrm flipH="1">
              <a:off x="1325" y="2685"/>
              <a:ext cx="168" cy="39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270349" name="Group 13"/>
            <p:cNvGrpSpPr>
              <a:grpSpLocks/>
            </p:cNvGrpSpPr>
            <p:nvPr/>
          </p:nvGrpSpPr>
          <p:grpSpPr bwMode="auto">
            <a:xfrm>
              <a:off x="1470" y="3555"/>
              <a:ext cx="544" cy="315"/>
              <a:chOff x="1659" y="3364"/>
              <a:chExt cx="544" cy="315"/>
            </a:xfrm>
          </p:grpSpPr>
          <p:grpSp>
            <p:nvGrpSpPr>
              <p:cNvPr id="270842" name="Group 14"/>
              <p:cNvGrpSpPr>
                <a:grpSpLocks/>
              </p:cNvGrpSpPr>
              <p:nvPr/>
            </p:nvGrpSpPr>
            <p:grpSpPr bwMode="auto">
              <a:xfrm>
                <a:off x="2044" y="3533"/>
                <a:ext cx="159" cy="146"/>
                <a:chOff x="4781" y="1833"/>
                <a:chExt cx="318" cy="262"/>
              </a:xfrm>
            </p:grpSpPr>
            <p:sp>
              <p:nvSpPr>
                <p:cNvPr id="270899" name="AutoShape 1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0" name="Freeform 16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1" name="Freeform 17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2" name="Freeform 18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3" name="Freeform 19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4" name="Freeform 20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5" name="Freeform 21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6" name="Freeform 22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7" name="Freeform 23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8" name="Freeform 24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09" name="Freeform 25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0" name="Freeform 26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1" name="Freeform 27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2" name="Freeform 28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3" name="Freeform 29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4" name="Freeform 30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5" name="Freeform 31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6" name="Freeform 32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7" name="Freeform 33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8" name="Freeform 34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19" name="Freeform 35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0" name="Freeform 36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1" name="Freeform 37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2" name="Freeform 38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3" name="Freeform 39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4" name="Freeform 40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5" name="Freeform 41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6" name="Freeform 42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7" name="Freeform 43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8" name="Freeform 44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29" name="Rectangle 45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930" name="Freeform 46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1" name="Freeform 47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2" name="Freeform 48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3" name="Freeform 49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4" name="Freeform 50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5" name="Freeform 51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6" name="Freeform 52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7" name="Freeform 53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938" name="Freeform 54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843" name="Group 55"/>
              <p:cNvGrpSpPr>
                <a:grpSpLocks/>
              </p:cNvGrpSpPr>
              <p:nvPr/>
            </p:nvGrpSpPr>
            <p:grpSpPr bwMode="auto">
              <a:xfrm>
                <a:off x="1659" y="3525"/>
                <a:ext cx="176" cy="150"/>
                <a:chOff x="4765" y="1531"/>
                <a:chExt cx="312" cy="261"/>
              </a:xfrm>
            </p:grpSpPr>
            <p:sp>
              <p:nvSpPr>
                <p:cNvPr id="270860" name="AutoShape 5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1" name="Freeform 57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2" name="Freeform 58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3" name="Freeform 59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4" name="Freeform 60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5" name="Freeform 61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6" name="Freeform 62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7" name="Freeform 63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8" name="Freeform 64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69" name="Freeform 65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0" name="Freeform 66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1" name="Freeform 67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2" name="Freeform 68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3" name="Freeform 69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4" name="Freeform 70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5" name="Freeform 71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6" name="Freeform 72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7" name="Freeform 73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8" name="Freeform 74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79" name="Freeform 75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0" name="Freeform 76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1" name="Freeform 77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2" name="Freeform 78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3" name="Freeform 79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4" name="Freeform 80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5" name="Freeform 81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6" name="Freeform 82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7" name="Freeform 83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8" name="Freeform 84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89" name="Rectangle 85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890" name="Freeform 86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1" name="Freeform 87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2" name="Freeform 88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3" name="Freeform 89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4" name="Freeform 90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5" name="Freeform 91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6" name="Freeform 92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7" name="Freeform 93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98" name="Freeform 94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0844" name="Freeform 95"/>
              <p:cNvSpPr>
                <a:spLocks/>
              </p:cNvSpPr>
              <p:nvPr/>
            </p:nvSpPr>
            <p:spPr bwMode="auto">
              <a:xfrm flipV="1">
                <a:off x="1740" y="3512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0 h 56"/>
                  <a:gd name="T4" fmla="*/ 1 w 720"/>
                  <a:gd name="T5" fmla="*/ 0 h 56"/>
                  <a:gd name="T6" fmla="*/ 1 w 720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0845" name="Line 96"/>
              <p:cNvSpPr>
                <a:spLocks noChangeShapeType="1"/>
              </p:cNvSpPr>
              <p:nvPr/>
            </p:nvSpPr>
            <p:spPr bwMode="auto">
              <a:xfrm>
                <a:off x="1932" y="3451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70846" name="Group 97"/>
              <p:cNvGrpSpPr>
                <a:grpSpLocks/>
              </p:cNvGrpSpPr>
              <p:nvPr/>
            </p:nvGrpSpPr>
            <p:grpSpPr bwMode="auto">
              <a:xfrm>
                <a:off x="1791" y="3364"/>
                <a:ext cx="275" cy="118"/>
                <a:chOff x="3600" y="219"/>
                <a:chExt cx="360" cy="175"/>
              </a:xfrm>
            </p:grpSpPr>
            <p:sp>
              <p:nvSpPr>
                <p:cNvPr id="270847" name="Oval 98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848" name="Line 99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849" name="Line 100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850" name="Rectangle 101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0851" name="Oval 102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70852" name="Group 103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70857" name="Line 10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858" name="Line 105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859" name="Line 106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0853" name="Group 107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70854" name="Line 10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855" name="Line 109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856" name="Line 110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70350" name="Group 111"/>
            <p:cNvGrpSpPr>
              <a:grpSpLocks/>
            </p:cNvGrpSpPr>
            <p:nvPr/>
          </p:nvGrpSpPr>
          <p:grpSpPr bwMode="auto">
            <a:xfrm>
              <a:off x="1982" y="2676"/>
              <a:ext cx="492" cy="498"/>
              <a:chOff x="1533" y="3235"/>
              <a:chExt cx="492" cy="498"/>
            </a:xfrm>
          </p:grpSpPr>
          <p:grpSp>
            <p:nvGrpSpPr>
              <p:cNvPr id="270744" name="Group 112"/>
              <p:cNvGrpSpPr>
                <a:grpSpLocks/>
              </p:cNvGrpSpPr>
              <p:nvPr/>
            </p:nvGrpSpPr>
            <p:grpSpPr bwMode="auto">
              <a:xfrm>
                <a:off x="1850" y="3235"/>
                <a:ext cx="159" cy="146"/>
                <a:chOff x="4781" y="1833"/>
                <a:chExt cx="318" cy="262"/>
              </a:xfrm>
            </p:grpSpPr>
            <p:sp>
              <p:nvSpPr>
                <p:cNvPr id="270802" name="AutoShape 11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3" name="Freeform 114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4" name="Freeform 115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5" name="Freeform 116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6" name="Freeform 117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7" name="Freeform 118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8" name="Freeform 119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9" name="Freeform 120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0" name="Freeform 121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1" name="Freeform 122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2" name="Freeform 123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3" name="Freeform 124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4" name="Freeform 125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5" name="Freeform 126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6" name="Freeform 127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7" name="Freeform 128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8" name="Freeform 129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19" name="Freeform 130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0" name="Freeform 131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1" name="Freeform 132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2" name="Freeform 133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3" name="Freeform 134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4" name="Freeform 135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5" name="Freeform 136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6" name="Freeform 137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7" name="Freeform 138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8" name="Freeform 139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29" name="Freeform 140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0" name="Freeform 141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1" name="Freeform 142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2" name="Rectangle 143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833" name="Freeform 144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4" name="Freeform 145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5" name="Freeform 146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6" name="Freeform 147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7" name="Freeform 148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8" name="Freeform 149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39" name="Freeform 150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40" name="Freeform 151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41" name="Freeform 152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745" name="Group 153"/>
              <p:cNvGrpSpPr>
                <a:grpSpLocks/>
              </p:cNvGrpSpPr>
              <p:nvPr/>
            </p:nvGrpSpPr>
            <p:grpSpPr bwMode="auto">
              <a:xfrm>
                <a:off x="1849" y="3583"/>
                <a:ext cx="176" cy="150"/>
                <a:chOff x="4765" y="1531"/>
                <a:chExt cx="312" cy="261"/>
              </a:xfrm>
            </p:grpSpPr>
            <p:sp>
              <p:nvSpPr>
                <p:cNvPr id="270763" name="AutoShape 15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64" name="Freeform 155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65" name="Freeform 156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66" name="Freeform 157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67" name="Freeform 158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68" name="Freeform 159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69" name="Freeform 160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0" name="Freeform 161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1" name="Freeform 162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2" name="Freeform 163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3" name="Freeform 164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4" name="Freeform 165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5" name="Freeform 166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6" name="Freeform 167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7" name="Freeform 168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8" name="Freeform 169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79" name="Freeform 170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0" name="Freeform 171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1" name="Freeform 172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2" name="Freeform 173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3" name="Freeform 174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4" name="Freeform 175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5" name="Freeform 176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6" name="Freeform 177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7" name="Freeform 178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8" name="Freeform 179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89" name="Freeform 180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0" name="Freeform 181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1" name="Freeform 182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2" name="Rectangle 183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793" name="Freeform 184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4" name="Freeform 185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5" name="Freeform 186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6" name="Freeform 187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7" name="Freeform 188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8" name="Freeform 189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99" name="Freeform 190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0" name="Freeform 191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801" name="Freeform 192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746" name="Group 193"/>
              <p:cNvGrpSpPr>
                <a:grpSpLocks/>
              </p:cNvGrpSpPr>
              <p:nvPr/>
            </p:nvGrpSpPr>
            <p:grpSpPr bwMode="auto">
              <a:xfrm rot="-5400000">
                <a:off x="1626" y="3445"/>
                <a:ext cx="391" cy="88"/>
                <a:chOff x="1450" y="3513"/>
                <a:chExt cx="391" cy="88"/>
              </a:xfrm>
            </p:grpSpPr>
            <p:sp>
              <p:nvSpPr>
                <p:cNvPr id="270761" name="Freeform 194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0762" name="Line 195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70747" name="Group 196"/>
              <p:cNvGrpSpPr>
                <a:grpSpLocks/>
              </p:cNvGrpSpPr>
              <p:nvPr/>
            </p:nvGrpSpPr>
            <p:grpSpPr bwMode="auto">
              <a:xfrm>
                <a:off x="1533" y="3422"/>
                <a:ext cx="275" cy="118"/>
                <a:chOff x="3600" y="219"/>
                <a:chExt cx="360" cy="175"/>
              </a:xfrm>
            </p:grpSpPr>
            <p:sp>
              <p:nvSpPr>
                <p:cNvPr id="270748" name="Oval 197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749" name="Line 198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750" name="Line 199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751" name="Rectangle 200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0752" name="Oval 201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70753" name="Group 202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70758" name="Line 20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759" name="Line 20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760" name="Line 20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0754" name="Group 206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70755" name="Line 20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756" name="Line 20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757" name="Line 20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70351" name="Group 210"/>
            <p:cNvGrpSpPr>
              <a:grpSpLocks/>
            </p:cNvGrpSpPr>
            <p:nvPr/>
          </p:nvGrpSpPr>
          <p:grpSpPr bwMode="auto">
            <a:xfrm>
              <a:off x="818" y="3551"/>
              <a:ext cx="544" cy="315"/>
              <a:chOff x="1659" y="3364"/>
              <a:chExt cx="544" cy="315"/>
            </a:xfrm>
          </p:grpSpPr>
          <p:grpSp>
            <p:nvGrpSpPr>
              <p:cNvPr id="270647" name="Group 211"/>
              <p:cNvGrpSpPr>
                <a:grpSpLocks/>
              </p:cNvGrpSpPr>
              <p:nvPr/>
            </p:nvGrpSpPr>
            <p:grpSpPr bwMode="auto">
              <a:xfrm>
                <a:off x="2044" y="3533"/>
                <a:ext cx="159" cy="146"/>
                <a:chOff x="4781" y="1833"/>
                <a:chExt cx="318" cy="262"/>
              </a:xfrm>
            </p:grpSpPr>
            <p:sp>
              <p:nvSpPr>
                <p:cNvPr id="270704" name="AutoShape 212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5" name="Freeform 213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6" name="Freeform 214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7" name="Freeform 215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8" name="Freeform 216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9" name="Freeform 217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0" name="Freeform 218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1" name="Freeform 219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2" name="Freeform 220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3" name="Freeform 221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4" name="Freeform 222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5" name="Freeform 223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6" name="Freeform 224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7" name="Freeform 225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8" name="Freeform 226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19" name="Freeform 227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0" name="Freeform 228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1" name="Freeform 229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2" name="Freeform 230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3" name="Freeform 231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4" name="Freeform 232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5" name="Freeform 233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6" name="Freeform 234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7" name="Freeform 235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8" name="Freeform 236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29" name="Freeform 237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0" name="Freeform 238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1" name="Freeform 239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2" name="Freeform 240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3" name="Freeform 241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4" name="Rectangle 242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735" name="Freeform 243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6" name="Freeform 244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7" name="Freeform 245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8" name="Freeform 246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39" name="Freeform 247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40" name="Freeform 248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41" name="Freeform 249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42" name="Freeform 250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43" name="Freeform 251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648" name="Group 252"/>
              <p:cNvGrpSpPr>
                <a:grpSpLocks/>
              </p:cNvGrpSpPr>
              <p:nvPr/>
            </p:nvGrpSpPr>
            <p:grpSpPr bwMode="auto">
              <a:xfrm>
                <a:off x="1659" y="3525"/>
                <a:ext cx="176" cy="150"/>
                <a:chOff x="4765" y="1531"/>
                <a:chExt cx="312" cy="261"/>
              </a:xfrm>
            </p:grpSpPr>
            <p:sp>
              <p:nvSpPr>
                <p:cNvPr id="270665" name="AutoShape 25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66" name="Freeform 254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67" name="Freeform 255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68" name="Freeform 256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69" name="Freeform 257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0" name="Freeform 258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1" name="Freeform 259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2" name="Freeform 260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3" name="Freeform 261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4" name="Freeform 262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5" name="Freeform 263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6" name="Freeform 264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7" name="Freeform 265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8" name="Freeform 266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79" name="Freeform 267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0" name="Freeform 268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1" name="Freeform 269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2" name="Freeform 270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3" name="Freeform 271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4" name="Freeform 272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5" name="Freeform 273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6" name="Freeform 274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7" name="Freeform 275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8" name="Freeform 276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89" name="Freeform 277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0" name="Freeform 278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1" name="Freeform 279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2" name="Freeform 280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3" name="Freeform 281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4" name="Rectangle 282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695" name="Freeform 283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6" name="Freeform 284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7" name="Freeform 285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8" name="Freeform 286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99" name="Freeform 287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0" name="Freeform 288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1" name="Freeform 289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2" name="Freeform 290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703" name="Freeform 291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0649" name="Freeform 292"/>
              <p:cNvSpPr>
                <a:spLocks/>
              </p:cNvSpPr>
              <p:nvPr/>
            </p:nvSpPr>
            <p:spPr bwMode="auto">
              <a:xfrm flipV="1">
                <a:off x="1740" y="3512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0 h 56"/>
                  <a:gd name="T4" fmla="*/ 1 w 720"/>
                  <a:gd name="T5" fmla="*/ 0 h 56"/>
                  <a:gd name="T6" fmla="*/ 1 w 720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0650" name="Line 293"/>
              <p:cNvSpPr>
                <a:spLocks noChangeShapeType="1"/>
              </p:cNvSpPr>
              <p:nvPr/>
            </p:nvSpPr>
            <p:spPr bwMode="auto">
              <a:xfrm>
                <a:off x="1932" y="3451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70651" name="Group 294"/>
              <p:cNvGrpSpPr>
                <a:grpSpLocks/>
              </p:cNvGrpSpPr>
              <p:nvPr/>
            </p:nvGrpSpPr>
            <p:grpSpPr bwMode="auto">
              <a:xfrm>
                <a:off x="1791" y="3364"/>
                <a:ext cx="275" cy="118"/>
                <a:chOff x="3600" y="219"/>
                <a:chExt cx="360" cy="175"/>
              </a:xfrm>
            </p:grpSpPr>
            <p:sp>
              <p:nvSpPr>
                <p:cNvPr id="270652" name="Oval 295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653" name="Line 296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654" name="Line 297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655" name="Rectangle 298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0656" name="Oval 299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70657" name="Group 300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70662" name="Line 30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63" name="Line 302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64" name="Line 303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0658" name="Group 304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70659" name="Line 30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60" name="Line 306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61" name="Line 307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70352" name="Group 308"/>
            <p:cNvGrpSpPr>
              <a:grpSpLocks/>
            </p:cNvGrpSpPr>
            <p:nvPr/>
          </p:nvGrpSpPr>
          <p:grpSpPr bwMode="auto">
            <a:xfrm>
              <a:off x="1993" y="3272"/>
              <a:ext cx="581" cy="426"/>
              <a:chOff x="2408" y="3183"/>
              <a:chExt cx="581" cy="426"/>
            </a:xfrm>
          </p:grpSpPr>
          <p:grpSp>
            <p:nvGrpSpPr>
              <p:cNvPr id="270550" name="Group 309"/>
              <p:cNvGrpSpPr>
                <a:grpSpLocks/>
              </p:cNvGrpSpPr>
              <p:nvPr/>
            </p:nvGrpSpPr>
            <p:grpSpPr bwMode="auto">
              <a:xfrm>
                <a:off x="2517" y="3459"/>
                <a:ext cx="176" cy="150"/>
                <a:chOff x="4765" y="1531"/>
                <a:chExt cx="312" cy="261"/>
              </a:xfrm>
            </p:grpSpPr>
            <p:sp>
              <p:nvSpPr>
                <p:cNvPr id="270608" name="AutoShape 31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09" name="Freeform 311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0" name="Freeform 312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1" name="Freeform 313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2" name="Freeform 314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3" name="Freeform 315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4" name="Freeform 316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5" name="Freeform 317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6" name="Freeform 318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7" name="Freeform 319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8" name="Freeform 320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19" name="Freeform 321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0" name="Freeform 322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1" name="Freeform 323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2" name="Freeform 324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3" name="Freeform 325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4" name="Freeform 326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5" name="Freeform 327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6" name="Freeform 328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7" name="Freeform 329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8" name="Freeform 330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29" name="Freeform 331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0" name="Freeform 332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1" name="Freeform 333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2" name="Freeform 334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3" name="Freeform 335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4" name="Freeform 336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5" name="Freeform 337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6" name="Freeform 338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7" name="Rectangle 339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638" name="Freeform 340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39" name="Freeform 341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40" name="Freeform 342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41" name="Freeform 343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42" name="Freeform 344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43" name="Freeform 345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44" name="Freeform 346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45" name="Freeform 347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646" name="Freeform 348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551" name="Group 349"/>
              <p:cNvGrpSpPr>
                <a:grpSpLocks/>
              </p:cNvGrpSpPr>
              <p:nvPr/>
            </p:nvGrpSpPr>
            <p:grpSpPr bwMode="auto">
              <a:xfrm rot="-2599131">
                <a:off x="2482" y="3285"/>
                <a:ext cx="391" cy="88"/>
                <a:chOff x="1450" y="3513"/>
                <a:chExt cx="391" cy="88"/>
              </a:xfrm>
            </p:grpSpPr>
            <p:sp>
              <p:nvSpPr>
                <p:cNvPr id="270606" name="Freeform 350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0607" name="Line 351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70552" name="Group 352"/>
              <p:cNvGrpSpPr>
                <a:grpSpLocks/>
              </p:cNvGrpSpPr>
              <p:nvPr/>
            </p:nvGrpSpPr>
            <p:grpSpPr bwMode="auto">
              <a:xfrm>
                <a:off x="2408" y="3217"/>
                <a:ext cx="265" cy="123"/>
                <a:chOff x="3600" y="219"/>
                <a:chExt cx="360" cy="175"/>
              </a:xfrm>
            </p:grpSpPr>
            <p:sp>
              <p:nvSpPr>
                <p:cNvPr id="270593" name="Oval 353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594" name="Line 354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595" name="Line 355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596" name="Rectangle 356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0597" name="Oval 357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70598" name="Group 358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70603" name="Line 35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04" name="Line 360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05" name="Line 361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0599" name="Group 362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70600" name="Line 36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01" name="Line 36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602" name="Line 36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0553" name="Group 366"/>
              <p:cNvGrpSpPr>
                <a:grpSpLocks/>
              </p:cNvGrpSpPr>
              <p:nvPr/>
            </p:nvGrpSpPr>
            <p:grpSpPr bwMode="auto">
              <a:xfrm>
                <a:off x="2813" y="3183"/>
                <a:ext cx="176" cy="150"/>
                <a:chOff x="4765" y="1531"/>
                <a:chExt cx="312" cy="261"/>
              </a:xfrm>
            </p:grpSpPr>
            <p:sp>
              <p:nvSpPr>
                <p:cNvPr id="270554" name="AutoShape 36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55" name="Freeform 368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56" name="Freeform 369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57" name="Freeform 370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58" name="Freeform 371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59" name="Freeform 372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0" name="Freeform 373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1" name="Freeform 374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2" name="Freeform 375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3" name="Freeform 376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4" name="Freeform 377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5" name="Freeform 378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6" name="Freeform 379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7" name="Freeform 380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8" name="Freeform 381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69" name="Freeform 382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0" name="Freeform 383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1" name="Freeform 384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2" name="Freeform 385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3" name="Freeform 386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4" name="Freeform 387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5" name="Freeform 388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6" name="Freeform 389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7" name="Freeform 390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8" name="Freeform 391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79" name="Freeform 392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0" name="Freeform 393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1" name="Freeform 394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2" name="Freeform 395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3" name="Rectangle 396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584" name="Freeform 397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5" name="Freeform 398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6" name="Freeform 399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7" name="Freeform 400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8" name="Freeform 401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89" name="Freeform 402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90" name="Freeform 403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91" name="Freeform 404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92" name="Freeform 405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70353" name="Group 406"/>
            <p:cNvGrpSpPr>
              <a:grpSpLocks/>
            </p:cNvGrpSpPr>
            <p:nvPr/>
          </p:nvGrpSpPr>
          <p:grpSpPr bwMode="auto">
            <a:xfrm>
              <a:off x="962" y="2848"/>
              <a:ext cx="496" cy="530"/>
              <a:chOff x="521" y="3063"/>
              <a:chExt cx="496" cy="530"/>
            </a:xfrm>
          </p:grpSpPr>
          <p:grpSp>
            <p:nvGrpSpPr>
              <p:cNvPr id="270453" name="Group 407"/>
              <p:cNvGrpSpPr>
                <a:grpSpLocks/>
              </p:cNvGrpSpPr>
              <p:nvPr/>
            </p:nvGrpSpPr>
            <p:grpSpPr bwMode="auto">
              <a:xfrm>
                <a:off x="537" y="3443"/>
                <a:ext cx="176" cy="150"/>
                <a:chOff x="4765" y="1531"/>
                <a:chExt cx="312" cy="261"/>
              </a:xfrm>
            </p:grpSpPr>
            <p:sp>
              <p:nvSpPr>
                <p:cNvPr id="270511" name="AutoShape 40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2" name="Freeform 409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3" name="Freeform 410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4" name="Freeform 411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5" name="Freeform 412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6" name="Freeform 413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7" name="Freeform 414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8" name="Freeform 415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19" name="Freeform 416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0" name="Freeform 417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1" name="Freeform 418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2" name="Freeform 419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3" name="Freeform 420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4" name="Freeform 421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5" name="Freeform 422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6" name="Freeform 423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7" name="Freeform 424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8" name="Freeform 425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29" name="Freeform 426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0" name="Freeform 427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1" name="Freeform 428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2" name="Freeform 429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3" name="Freeform 430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4" name="Freeform 431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5" name="Freeform 432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6" name="Freeform 433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7" name="Freeform 434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8" name="Freeform 435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39" name="Freeform 436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0" name="Rectangle 437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541" name="Freeform 438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2" name="Freeform 439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3" name="Freeform 440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4" name="Freeform 441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5" name="Freeform 442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6" name="Freeform 443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7" name="Freeform 444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8" name="Freeform 445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549" name="Freeform 446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454" name="Group 447"/>
              <p:cNvGrpSpPr>
                <a:grpSpLocks/>
              </p:cNvGrpSpPr>
              <p:nvPr/>
            </p:nvGrpSpPr>
            <p:grpSpPr bwMode="auto">
              <a:xfrm rot="5400000">
                <a:off x="534" y="3281"/>
                <a:ext cx="391" cy="88"/>
                <a:chOff x="1450" y="3513"/>
                <a:chExt cx="391" cy="88"/>
              </a:xfrm>
            </p:grpSpPr>
            <p:sp>
              <p:nvSpPr>
                <p:cNvPr id="270509" name="Freeform 448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0510" name="Line 449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70455" name="Group 450"/>
              <p:cNvGrpSpPr>
                <a:grpSpLocks/>
              </p:cNvGrpSpPr>
              <p:nvPr/>
            </p:nvGrpSpPr>
            <p:grpSpPr bwMode="auto">
              <a:xfrm>
                <a:off x="752" y="3249"/>
                <a:ext cx="265" cy="123"/>
                <a:chOff x="3600" y="219"/>
                <a:chExt cx="360" cy="175"/>
              </a:xfrm>
            </p:grpSpPr>
            <p:sp>
              <p:nvSpPr>
                <p:cNvPr id="270496" name="Oval 451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497" name="Line 452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498" name="Line 453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499" name="Rectangle 454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0500" name="Oval 455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70501" name="Group 456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70506" name="Line 45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507" name="Line 45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508" name="Line 45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0502" name="Group 460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70503" name="Line 4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504" name="Line 462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505" name="Line 463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0456" name="Group 464"/>
              <p:cNvGrpSpPr>
                <a:grpSpLocks/>
              </p:cNvGrpSpPr>
              <p:nvPr/>
            </p:nvGrpSpPr>
            <p:grpSpPr bwMode="auto">
              <a:xfrm>
                <a:off x="521" y="3063"/>
                <a:ext cx="176" cy="150"/>
                <a:chOff x="4765" y="1531"/>
                <a:chExt cx="312" cy="261"/>
              </a:xfrm>
            </p:grpSpPr>
            <p:sp>
              <p:nvSpPr>
                <p:cNvPr id="270457" name="AutoShape 46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58" name="Freeform 466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59" name="Freeform 467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0" name="Freeform 468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1" name="Freeform 469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2" name="Freeform 470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3" name="Freeform 471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4" name="Freeform 472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5" name="Freeform 473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6" name="Freeform 474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7" name="Freeform 475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8" name="Freeform 476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69" name="Freeform 477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0" name="Freeform 478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1" name="Freeform 479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2" name="Freeform 480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3" name="Freeform 481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4" name="Freeform 482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5" name="Freeform 483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6" name="Freeform 484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7" name="Freeform 485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8" name="Freeform 486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79" name="Freeform 487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0" name="Freeform 488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1" name="Freeform 489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2" name="Freeform 490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3" name="Freeform 491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4" name="Freeform 492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5" name="Freeform 493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6" name="Rectangle 494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487" name="Freeform 495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8" name="Freeform 496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89" name="Freeform 497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90" name="Freeform 498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91" name="Freeform 499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92" name="Freeform 500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93" name="Freeform 501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94" name="Freeform 502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95" name="Freeform 503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70354" name="Group 504"/>
            <p:cNvGrpSpPr>
              <a:grpSpLocks/>
            </p:cNvGrpSpPr>
            <p:nvPr/>
          </p:nvGrpSpPr>
          <p:grpSpPr bwMode="auto">
            <a:xfrm>
              <a:off x="1231" y="2404"/>
              <a:ext cx="559" cy="309"/>
              <a:chOff x="1170" y="3095"/>
              <a:chExt cx="559" cy="309"/>
            </a:xfrm>
          </p:grpSpPr>
          <p:grpSp>
            <p:nvGrpSpPr>
              <p:cNvPr id="270355" name="Group 505"/>
              <p:cNvGrpSpPr>
                <a:grpSpLocks/>
              </p:cNvGrpSpPr>
              <p:nvPr/>
            </p:nvGrpSpPr>
            <p:grpSpPr bwMode="auto">
              <a:xfrm>
                <a:off x="1170" y="3095"/>
                <a:ext cx="159" cy="146"/>
                <a:chOff x="4781" y="1833"/>
                <a:chExt cx="318" cy="262"/>
              </a:xfrm>
            </p:grpSpPr>
            <p:sp>
              <p:nvSpPr>
                <p:cNvPr id="270413" name="AutoShape 50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4" name="Freeform 507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5" name="Freeform 508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0 w 690"/>
                    <a:gd name="T1" fmla="*/ 0 h 782"/>
                    <a:gd name="T2" fmla="*/ 0 w 690"/>
                    <a:gd name="T3" fmla="*/ 0 h 782"/>
                    <a:gd name="T4" fmla="*/ 0 w 690"/>
                    <a:gd name="T5" fmla="*/ 0 h 782"/>
                    <a:gd name="T6" fmla="*/ 0 w 690"/>
                    <a:gd name="T7" fmla="*/ 0 h 782"/>
                    <a:gd name="T8" fmla="*/ 0 w 690"/>
                    <a:gd name="T9" fmla="*/ 0 h 782"/>
                    <a:gd name="T10" fmla="*/ 0 w 690"/>
                    <a:gd name="T11" fmla="*/ 0 h 782"/>
                    <a:gd name="T12" fmla="*/ 0 w 690"/>
                    <a:gd name="T13" fmla="*/ 0 h 782"/>
                    <a:gd name="T14" fmla="*/ 0 w 690"/>
                    <a:gd name="T15" fmla="*/ 0 h 782"/>
                    <a:gd name="T16" fmla="*/ 0 w 690"/>
                    <a:gd name="T17" fmla="*/ 0 h 782"/>
                    <a:gd name="T18" fmla="*/ 0 w 690"/>
                    <a:gd name="T19" fmla="*/ 0 h 782"/>
                    <a:gd name="T20" fmla="*/ 0 w 690"/>
                    <a:gd name="T21" fmla="*/ 0 h 782"/>
                    <a:gd name="T22" fmla="*/ 0 w 690"/>
                    <a:gd name="T23" fmla="*/ 0 h 782"/>
                    <a:gd name="T24" fmla="*/ 0 w 690"/>
                    <a:gd name="T25" fmla="*/ 0 h 782"/>
                    <a:gd name="T26" fmla="*/ 0 w 690"/>
                    <a:gd name="T27" fmla="*/ 0 h 782"/>
                    <a:gd name="T28" fmla="*/ 0 w 690"/>
                    <a:gd name="T29" fmla="*/ 0 h 782"/>
                    <a:gd name="T30" fmla="*/ 0 w 690"/>
                    <a:gd name="T31" fmla="*/ 0 h 782"/>
                    <a:gd name="T32" fmla="*/ 0 w 690"/>
                    <a:gd name="T33" fmla="*/ 0 h 782"/>
                    <a:gd name="T34" fmla="*/ 0 w 690"/>
                    <a:gd name="T35" fmla="*/ 0 h 782"/>
                    <a:gd name="T36" fmla="*/ 0 w 690"/>
                    <a:gd name="T37" fmla="*/ 0 h 782"/>
                    <a:gd name="T38" fmla="*/ 0 w 690"/>
                    <a:gd name="T39" fmla="*/ 0 h 782"/>
                    <a:gd name="T40" fmla="*/ 0 w 690"/>
                    <a:gd name="T41" fmla="*/ 0 h 782"/>
                    <a:gd name="T42" fmla="*/ 0 w 690"/>
                    <a:gd name="T43" fmla="*/ 0 h 782"/>
                    <a:gd name="T44" fmla="*/ 0 w 690"/>
                    <a:gd name="T45" fmla="*/ 0 h 782"/>
                    <a:gd name="T46" fmla="*/ 0 w 690"/>
                    <a:gd name="T47" fmla="*/ 0 h 782"/>
                    <a:gd name="T48" fmla="*/ 0 w 690"/>
                    <a:gd name="T49" fmla="*/ 0 h 782"/>
                    <a:gd name="T50" fmla="*/ 0 w 690"/>
                    <a:gd name="T51" fmla="*/ 0 h 782"/>
                    <a:gd name="T52" fmla="*/ 0 w 690"/>
                    <a:gd name="T53" fmla="*/ 0 h 782"/>
                    <a:gd name="T54" fmla="*/ 0 w 690"/>
                    <a:gd name="T55" fmla="*/ 0 h 782"/>
                    <a:gd name="T56" fmla="*/ 0 w 690"/>
                    <a:gd name="T57" fmla="*/ 0 h 782"/>
                    <a:gd name="T58" fmla="*/ 0 w 690"/>
                    <a:gd name="T59" fmla="*/ 0 h 782"/>
                    <a:gd name="T60" fmla="*/ 0 w 690"/>
                    <a:gd name="T61" fmla="*/ 0 h 782"/>
                    <a:gd name="T62" fmla="*/ 0 w 690"/>
                    <a:gd name="T63" fmla="*/ 0 h 782"/>
                    <a:gd name="T64" fmla="*/ 0 w 690"/>
                    <a:gd name="T65" fmla="*/ 0 h 782"/>
                    <a:gd name="T66" fmla="*/ 0 w 690"/>
                    <a:gd name="T67" fmla="*/ 0 h 782"/>
                    <a:gd name="T68" fmla="*/ 0 w 690"/>
                    <a:gd name="T69" fmla="*/ 0 h 782"/>
                    <a:gd name="T70" fmla="*/ 0 w 690"/>
                    <a:gd name="T71" fmla="*/ 0 h 782"/>
                    <a:gd name="T72" fmla="*/ 0 w 690"/>
                    <a:gd name="T73" fmla="*/ 0 h 782"/>
                    <a:gd name="T74" fmla="*/ 0 w 690"/>
                    <a:gd name="T75" fmla="*/ 0 h 782"/>
                    <a:gd name="T76" fmla="*/ 0 w 690"/>
                    <a:gd name="T77" fmla="*/ 0 h 782"/>
                    <a:gd name="T78" fmla="*/ 0 w 690"/>
                    <a:gd name="T79" fmla="*/ 0 h 782"/>
                    <a:gd name="T80" fmla="*/ 0 w 690"/>
                    <a:gd name="T81" fmla="*/ 0 h 782"/>
                    <a:gd name="T82" fmla="*/ 0 w 690"/>
                    <a:gd name="T83" fmla="*/ 0 h 782"/>
                    <a:gd name="T84" fmla="*/ 0 w 690"/>
                    <a:gd name="T85" fmla="*/ 0 h 782"/>
                    <a:gd name="T86" fmla="*/ 0 w 690"/>
                    <a:gd name="T87" fmla="*/ 0 h 782"/>
                    <a:gd name="T88" fmla="*/ 0 w 690"/>
                    <a:gd name="T89" fmla="*/ 0 h 782"/>
                    <a:gd name="T90" fmla="*/ 0 w 690"/>
                    <a:gd name="T91" fmla="*/ 0 h 782"/>
                    <a:gd name="T92" fmla="*/ 0 w 690"/>
                    <a:gd name="T93" fmla="*/ 0 h 782"/>
                    <a:gd name="T94" fmla="*/ 0 w 690"/>
                    <a:gd name="T95" fmla="*/ 0 h 782"/>
                    <a:gd name="T96" fmla="*/ 0 w 690"/>
                    <a:gd name="T97" fmla="*/ 0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6" name="Freeform 509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7" name="Freeform 510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8" name="Freeform 511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9" name="Freeform 512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0" name="Freeform 513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1" name="Freeform 514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2" name="Freeform 515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3" name="Freeform 516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4" name="Freeform 517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5" name="Freeform 518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6" name="Freeform 519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7" name="Freeform 520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8" name="Freeform 521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29" name="Freeform 522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0" name="Freeform 523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1" name="Freeform 524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2" name="Freeform 525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3" name="Freeform 526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4" name="Freeform 527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5" name="Freeform 528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6" name="Freeform 529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7" name="Freeform 530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8" name="Freeform 531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39" name="Freeform 532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0" name="Freeform 533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1" name="Freeform 534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2" name="Freeform 535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3" name="Rectangle 536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444" name="Freeform 537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5" name="Freeform 538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6" name="Freeform 539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7" name="Freeform 540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8" name="Freeform 541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49" name="Freeform 542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50" name="Freeform 543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51" name="Freeform 544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52" name="Freeform 545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356" name="Group 546"/>
              <p:cNvGrpSpPr>
                <a:grpSpLocks/>
              </p:cNvGrpSpPr>
              <p:nvPr/>
            </p:nvGrpSpPr>
            <p:grpSpPr bwMode="auto">
              <a:xfrm>
                <a:off x="1553" y="3099"/>
                <a:ext cx="176" cy="150"/>
                <a:chOff x="4765" y="1531"/>
                <a:chExt cx="312" cy="261"/>
              </a:xfrm>
            </p:grpSpPr>
            <p:sp>
              <p:nvSpPr>
                <p:cNvPr id="270374" name="AutoShape 54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75" name="Freeform 548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0 w 2150"/>
                    <a:gd name="T1" fmla="*/ 0 h 1804"/>
                    <a:gd name="T2" fmla="*/ 0 w 2150"/>
                    <a:gd name="T3" fmla="*/ 0 h 1804"/>
                    <a:gd name="T4" fmla="*/ 0 w 2150"/>
                    <a:gd name="T5" fmla="*/ 0 h 1804"/>
                    <a:gd name="T6" fmla="*/ 0 w 2150"/>
                    <a:gd name="T7" fmla="*/ 0 h 1804"/>
                    <a:gd name="T8" fmla="*/ 0 w 2150"/>
                    <a:gd name="T9" fmla="*/ 0 h 1804"/>
                    <a:gd name="T10" fmla="*/ 0 w 2150"/>
                    <a:gd name="T11" fmla="*/ 0 h 1804"/>
                    <a:gd name="T12" fmla="*/ 0 w 2150"/>
                    <a:gd name="T13" fmla="*/ 0 h 1804"/>
                    <a:gd name="T14" fmla="*/ 0 w 2150"/>
                    <a:gd name="T15" fmla="*/ 0 h 1804"/>
                    <a:gd name="T16" fmla="*/ 0 w 2150"/>
                    <a:gd name="T17" fmla="*/ 0 h 1804"/>
                    <a:gd name="T18" fmla="*/ 0 w 2150"/>
                    <a:gd name="T19" fmla="*/ 0 h 1804"/>
                    <a:gd name="T20" fmla="*/ 0 w 2150"/>
                    <a:gd name="T21" fmla="*/ 0 h 1804"/>
                    <a:gd name="T22" fmla="*/ 0 w 2150"/>
                    <a:gd name="T23" fmla="*/ 0 h 1804"/>
                    <a:gd name="T24" fmla="*/ 0 w 2150"/>
                    <a:gd name="T25" fmla="*/ 0 h 1804"/>
                    <a:gd name="T26" fmla="*/ 0 w 2150"/>
                    <a:gd name="T27" fmla="*/ 0 h 1804"/>
                    <a:gd name="T28" fmla="*/ 0 w 2150"/>
                    <a:gd name="T29" fmla="*/ 0 h 1804"/>
                    <a:gd name="T30" fmla="*/ 0 w 2150"/>
                    <a:gd name="T31" fmla="*/ 0 h 1804"/>
                    <a:gd name="T32" fmla="*/ 0 w 2150"/>
                    <a:gd name="T33" fmla="*/ 0 h 1804"/>
                    <a:gd name="T34" fmla="*/ 0 w 2150"/>
                    <a:gd name="T35" fmla="*/ 0 h 1804"/>
                    <a:gd name="T36" fmla="*/ 0 w 2150"/>
                    <a:gd name="T37" fmla="*/ 0 h 1804"/>
                    <a:gd name="T38" fmla="*/ 0 w 2150"/>
                    <a:gd name="T39" fmla="*/ 0 h 1804"/>
                    <a:gd name="T40" fmla="*/ 0 w 2150"/>
                    <a:gd name="T41" fmla="*/ 0 h 1804"/>
                    <a:gd name="T42" fmla="*/ 0 w 2150"/>
                    <a:gd name="T43" fmla="*/ 0 h 1804"/>
                    <a:gd name="T44" fmla="*/ 0 w 2150"/>
                    <a:gd name="T45" fmla="*/ 0 h 1804"/>
                    <a:gd name="T46" fmla="*/ 0 w 2150"/>
                    <a:gd name="T47" fmla="*/ 0 h 1804"/>
                    <a:gd name="T48" fmla="*/ 0 w 2150"/>
                    <a:gd name="T49" fmla="*/ 0 h 1804"/>
                    <a:gd name="T50" fmla="*/ 0 w 2150"/>
                    <a:gd name="T51" fmla="*/ 0 h 1804"/>
                    <a:gd name="T52" fmla="*/ 0 w 2150"/>
                    <a:gd name="T53" fmla="*/ 0 h 1804"/>
                    <a:gd name="T54" fmla="*/ 0 w 2150"/>
                    <a:gd name="T55" fmla="*/ 0 h 1804"/>
                    <a:gd name="T56" fmla="*/ 0 w 2150"/>
                    <a:gd name="T57" fmla="*/ 0 h 1804"/>
                    <a:gd name="T58" fmla="*/ 0 w 2150"/>
                    <a:gd name="T59" fmla="*/ 0 h 1804"/>
                    <a:gd name="T60" fmla="*/ 0 w 2150"/>
                    <a:gd name="T61" fmla="*/ 0 h 1804"/>
                    <a:gd name="T62" fmla="*/ 0 w 2150"/>
                    <a:gd name="T63" fmla="*/ 0 h 1804"/>
                    <a:gd name="T64" fmla="*/ 0 w 2150"/>
                    <a:gd name="T65" fmla="*/ 0 h 1804"/>
                    <a:gd name="T66" fmla="*/ 0 w 2150"/>
                    <a:gd name="T67" fmla="*/ 0 h 1804"/>
                    <a:gd name="T68" fmla="*/ 0 w 2150"/>
                    <a:gd name="T69" fmla="*/ 0 h 1804"/>
                    <a:gd name="T70" fmla="*/ 0 w 2150"/>
                    <a:gd name="T71" fmla="*/ 0 h 1804"/>
                    <a:gd name="T72" fmla="*/ 0 w 2150"/>
                    <a:gd name="T73" fmla="*/ 0 h 1804"/>
                    <a:gd name="T74" fmla="*/ 0 w 2150"/>
                    <a:gd name="T75" fmla="*/ 0 h 1804"/>
                    <a:gd name="T76" fmla="*/ 0 w 2150"/>
                    <a:gd name="T77" fmla="*/ 0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76" name="Freeform 549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0 w 1139"/>
                    <a:gd name="T1" fmla="*/ 0 h 778"/>
                    <a:gd name="T2" fmla="*/ 0 w 1139"/>
                    <a:gd name="T3" fmla="*/ 0 h 778"/>
                    <a:gd name="T4" fmla="*/ 0 w 1139"/>
                    <a:gd name="T5" fmla="*/ 0 h 778"/>
                    <a:gd name="T6" fmla="*/ 0 w 1139"/>
                    <a:gd name="T7" fmla="*/ 0 h 778"/>
                    <a:gd name="T8" fmla="*/ 0 w 1139"/>
                    <a:gd name="T9" fmla="*/ 0 h 778"/>
                    <a:gd name="T10" fmla="*/ 0 w 1139"/>
                    <a:gd name="T11" fmla="*/ 0 h 778"/>
                    <a:gd name="T12" fmla="*/ 0 w 1139"/>
                    <a:gd name="T13" fmla="*/ 0 h 778"/>
                    <a:gd name="T14" fmla="*/ 0 w 1139"/>
                    <a:gd name="T15" fmla="*/ 0 h 778"/>
                    <a:gd name="T16" fmla="*/ 0 w 1139"/>
                    <a:gd name="T17" fmla="*/ 0 h 778"/>
                    <a:gd name="T18" fmla="*/ 0 w 1139"/>
                    <a:gd name="T19" fmla="*/ 0 h 778"/>
                    <a:gd name="T20" fmla="*/ 0 w 1139"/>
                    <a:gd name="T21" fmla="*/ 0 h 778"/>
                    <a:gd name="T22" fmla="*/ 0 w 1139"/>
                    <a:gd name="T23" fmla="*/ 0 h 778"/>
                    <a:gd name="T24" fmla="*/ 0 w 1139"/>
                    <a:gd name="T25" fmla="*/ 0 h 778"/>
                    <a:gd name="T26" fmla="*/ 0 w 1139"/>
                    <a:gd name="T27" fmla="*/ 0 h 778"/>
                    <a:gd name="T28" fmla="*/ 0 w 1139"/>
                    <a:gd name="T29" fmla="*/ 0 h 778"/>
                    <a:gd name="T30" fmla="*/ 0 w 1139"/>
                    <a:gd name="T31" fmla="*/ 0 h 778"/>
                    <a:gd name="T32" fmla="*/ 0 w 1139"/>
                    <a:gd name="T33" fmla="*/ 0 h 778"/>
                    <a:gd name="T34" fmla="*/ 0 w 1139"/>
                    <a:gd name="T35" fmla="*/ 0 h 778"/>
                    <a:gd name="T36" fmla="*/ 0 w 1139"/>
                    <a:gd name="T37" fmla="*/ 0 h 778"/>
                    <a:gd name="T38" fmla="*/ 0 w 1139"/>
                    <a:gd name="T39" fmla="*/ 0 h 778"/>
                    <a:gd name="T40" fmla="*/ 0 w 1139"/>
                    <a:gd name="T41" fmla="*/ 0 h 778"/>
                    <a:gd name="T42" fmla="*/ 0 w 1139"/>
                    <a:gd name="T43" fmla="*/ 0 h 778"/>
                    <a:gd name="T44" fmla="*/ 0 w 1139"/>
                    <a:gd name="T45" fmla="*/ 0 h 778"/>
                    <a:gd name="T46" fmla="*/ 0 w 1139"/>
                    <a:gd name="T47" fmla="*/ 0 h 778"/>
                    <a:gd name="T48" fmla="*/ 0 w 1139"/>
                    <a:gd name="T49" fmla="*/ 0 h 778"/>
                    <a:gd name="T50" fmla="*/ 0 w 1139"/>
                    <a:gd name="T51" fmla="*/ 0 h 778"/>
                    <a:gd name="T52" fmla="*/ 0 w 1139"/>
                    <a:gd name="T53" fmla="*/ 0 h 778"/>
                    <a:gd name="T54" fmla="*/ 0 w 1139"/>
                    <a:gd name="T55" fmla="*/ 0 h 778"/>
                    <a:gd name="T56" fmla="*/ 0 w 1139"/>
                    <a:gd name="T57" fmla="*/ 0 h 778"/>
                    <a:gd name="T58" fmla="*/ 0 w 1139"/>
                    <a:gd name="T59" fmla="*/ 0 h 778"/>
                    <a:gd name="T60" fmla="*/ 0 w 1139"/>
                    <a:gd name="T61" fmla="*/ 0 h 778"/>
                    <a:gd name="T62" fmla="*/ 0 w 1139"/>
                    <a:gd name="T63" fmla="*/ 0 h 778"/>
                    <a:gd name="T64" fmla="*/ 0 w 1139"/>
                    <a:gd name="T65" fmla="*/ 0 h 778"/>
                    <a:gd name="T66" fmla="*/ 0 w 1139"/>
                    <a:gd name="T67" fmla="*/ 0 h 778"/>
                    <a:gd name="T68" fmla="*/ 0 w 1139"/>
                    <a:gd name="T69" fmla="*/ 0 h 778"/>
                    <a:gd name="T70" fmla="*/ 0 w 1139"/>
                    <a:gd name="T71" fmla="*/ 0 h 778"/>
                    <a:gd name="T72" fmla="*/ 0 w 1139"/>
                    <a:gd name="T73" fmla="*/ 0 h 778"/>
                    <a:gd name="T74" fmla="*/ 0 w 1139"/>
                    <a:gd name="T75" fmla="*/ 0 h 778"/>
                    <a:gd name="T76" fmla="*/ 0 w 1139"/>
                    <a:gd name="T77" fmla="*/ 0 h 778"/>
                    <a:gd name="T78" fmla="*/ 0 w 1139"/>
                    <a:gd name="T79" fmla="*/ 0 h 778"/>
                    <a:gd name="T80" fmla="*/ 0 w 1139"/>
                    <a:gd name="T81" fmla="*/ 0 h 778"/>
                    <a:gd name="T82" fmla="*/ 0 w 1139"/>
                    <a:gd name="T83" fmla="*/ 0 h 778"/>
                    <a:gd name="T84" fmla="*/ 0 w 1139"/>
                    <a:gd name="T85" fmla="*/ 0 h 778"/>
                    <a:gd name="T86" fmla="*/ 0 w 1139"/>
                    <a:gd name="T87" fmla="*/ 0 h 778"/>
                    <a:gd name="T88" fmla="*/ 0 w 1139"/>
                    <a:gd name="T89" fmla="*/ 0 h 778"/>
                    <a:gd name="T90" fmla="*/ 0 w 1139"/>
                    <a:gd name="T91" fmla="*/ 0 h 778"/>
                    <a:gd name="T92" fmla="*/ 0 w 1139"/>
                    <a:gd name="T93" fmla="*/ 0 h 778"/>
                    <a:gd name="T94" fmla="*/ 0 w 1139"/>
                    <a:gd name="T95" fmla="*/ 0 h 778"/>
                    <a:gd name="T96" fmla="*/ 0 w 1139"/>
                    <a:gd name="T97" fmla="*/ 0 h 778"/>
                    <a:gd name="T98" fmla="*/ 0 w 1139"/>
                    <a:gd name="T99" fmla="*/ 0 h 778"/>
                    <a:gd name="T100" fmla="*/ 0 w 1139"/>
                    <a:gd name="T101" fmla="*/ 0 h 778"/>
                    <a:gd name="T102" fmla="*/ 0 w 1139"/>
                    <a:gd name="T103" fmla="*/ 0 h 778"/>
                    <a:gd name="T104" fmla="*/ 0 w 1139"/>
                    <a:gd name="T105" fmla="*/ 0 h 778"/>
                    <a:gd name="T106" fmla="*/ 0 w 1139"/>
                    <a:gd name="T107" fmla="*/ 0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77" name="Freeform 550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0 w 837"/>
                    <a:gd name="T1" fmla="*/ 0 h 269"/>
                    <a:gd name="T2" fmla="*/ 0 w 837"/>
                    <a:gd name="T3" fmla="*/ 0 h 269"/>
                    <a:gd name="T4" fmla="*/ 0 w 837"/>
                    <a:gd name="T5" fmla="*/ 0 h 269"/>
                    <a:gd name="T6" fmla="*/ 0 w 837"/>
                    <a:gd name="T7" fmla="*/ 0 h 269"/>
                    <a:gd name="T8" fmla="*/ 0 w 837"/>
                    <a:gd name="T9" fmla="*/ 0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78" name="Freeform 551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0 w 358"/>
                    <a:gd name="T1" fmla="*/ 0 h 122"/>
                    <a:gd name="T2" fmla="*/ 0 w 358"/>
                    <a:gd name="T3" fmla="*/ 0 h 122"/>
                    <a:gd name="T4" fmla="*/ 0 w 358"/>
                    <a:gd name="T5" fmla="*/ 0 h 122"/>
                    <a:gd name="T6" fmla="*/ 0 w 358"/>
                    <a:gd name="T7" fmla="*/ 0 h 122"/>
                    <a:gd name="T8" fmla="*/ 0 w 358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79" name="Freeform 552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0 w 239"/>
                    <a:gd name="T1" fmla="*/ 0 h 91"/>
                    <a:gd name="T2" fmla="*/ 0 w 239"/>
                    <a:gd name="T3" fmla="*/ 0 h 91"/>
                    <a:gd name="T4" fmla="*/ 0 w 239"/>
                    <a:gd name="T5" fmla="*/ 0 h 91"/>
                    <a:gd name="T6" fmla="*/ 0 w 239"/>
                    <a:gd name="T7" fmla="*/ 0 h 91"/>
                    <a:gd name="T8" fmla="*/ 0 w 239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0" name="Freeform 553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0 h 466"/>
                    <a:gd name="T2" fmla="*/ 0 w 1409"/>
                    <a:gd name="T3" fmla="*/ 0 h 466"/>
                    <a:gd name="T4" fmla="*/ 0 w 1409"/>
                    <a:gd name="T5" fmla="*/ 0 h 466"/>
                    <a:gd name="T6" fmla="*/ 0 w 1409"/>
                    <a:gd name="T7" fmla="*/ 0 h 466"/>
                    <a:gd name="T8" fmla="*/ 0 w 1409"/>
                    <a:gd name="T9" fmla="*/ 0 h 466"/>
                    <a:gd name="T10" fmla="*/ 0 w 1409"/>
                    <a:gd name="T11" fmla="*/ 0 h 466"/>
                    <a:gd name="T12" fmla="*/ 0 w 1409"/>
                    <a:gd name="T13" fmla="*/ 0 h 466"/>
                    <a:gd name="T14" fmla="*/ 0 w 1409"/>
                    <a:gd name="T15" fmla="*/ 0 h 466"/>
                    <a:gd name="T16" fmla="*/ 0 w 1409"/>
                    <a:gd name="T17" fmla="*/ 0 h 466"/>
                    <a:gd name="T18" fmla="*/ 0 w 1409"/>
                    <a:gd name="T19" fmla="*/ 0 h 466"/>
                    <a:gd name="T20" fmla="*/ 0 w 1409"/>
                    <a:gd name="T21" fmla="*/ 0 h 466"/>
                    <a:gd name="T22" fmla="*/ 0 w 1409"/>
                    <a:gd name="T23" fmla="*/ 0 h 466"/>
                    <a:gd name="T24" fmla="*/ 0 w 1409"/>
                    <a:gd name="T25" fmla="*/ 0 h 466"/>
                    <a:gd name="T26" fmla="*/ 0 w 1409"/>
                    <a:gd name="T27" fmla="*/ 0 h 466"/>
                    <a:gd name="T28" fmla="*/ 0 w 1409"/>
                    <a:gd name="T29" fmla="*/ 0 h 466"/>
                    <a:gd name="T30" fmla="*/ 0 w 1409"/>
                    <a:gd name="T31" fmla="*/ 0 h 466"/>
                    <a:gd name="T32" fmla="*/ 0 w 1409"/>
                    <a:gd name="T33" fmla="*/ 0 h 466"/>
                    <a:gd name="T34" fmla="*/ 0 w 1409"/>
                    <a:gd name="T35" fmla="*/ 0 h 466"/>
                    <a:gd name="T36" fmla="*/ 0 w 1409"/>
                    <a:gd name="T37" fmla="*/ 0 h 466"/>
                    <a:gd name="T38" fmla="*/ 0 w 1409"/>
                    <a:gd name="T39" fmla="*/ 0 h 466"/>
                    <a:gd name="T40" fmla="*/ 0 w 1409"/>
                    <a:gd name="T41" fmla="*/ 0 h 466"/>
                    <a:gd name="T42" fmla="*/ 0 w 1409"/>
                    <a:gd name="T43" fmla="*/ 0 h 466"/>
                    <a:gd name="T44" fmla="*/ 0 w 1409"/>
                    <a:gd name="T45" fmla="*/ 0 h 466"/>
                    <a:gd name="T46" fmla="*/ 0 w 1409"/>
                    <a:gd name="T47" fmla="*/ 0 h 466"/>
                    <a:gd name="T48" fmla="*/ 0 w 1409"/>
                    <a:gd name="T49" fmla="*/ 0 h 466"/>
                    <a:gd name="T50" fmla="*/ 0 w 1409"/>
                    <a:gd name="T51" fmla="*/ 0 h 466"/>
                    <a:gd name="T52" fmla="*/ 0 w 1409"/>
                    <a:gd name="T53" fmla="*/ 0 h 466"/>
                    <a:gd name="T54" fmla="*/ 0 w 1409"/>
                    <a:gd name="T55" fmla="*/ 0 h 466"/>
                    <a:gd name="T56" fmla="*/ 0 w 1409"/>
                    <a:gd name="T57" fmla="*/ 0 h 466"/>
                    <a:gd name="T58" fmla="*/ 0 w 1409"/>
                    <a:gd name="T59" fmla="*/ 0 h 466"/>
                    <a:gd name="T60" fmla="*/ 0 w 1409"/>
                    <a:gd name="T61" fmla="*/ 0 h 466"/>
                    <a:gd name="T62" fmla="*/ 0 w 1409"/>
                    <a:gd name="T63" fmla="*/ 0 h 466"/>
                    <a:gd name="T64" fmla="*/ 0 w 1409"/>
                    <a:gd name="T65" fmla="*/ 0 h 466"/>
                    <a:gd name="T66" fmla="*/ 0 w 1409"/>
                    <a:gd name="T67" fmla="*/ 0 h 466"/>
                    <a:gd name="T68" fmla="*/ 0 w 1409"/>
                    <a:gd name="T69" fmla="*/ 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1" name="Freeform 554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0 w 502"/>
                    <a:gd name="T1" fmla="*/ 0 h 223"/>
                    <a:gd name="T2" fmla="*/ 0 w 502"/>
                    <a:gd name="T3" fmla="*/ 0 h 223"/>
                    <a:gd name="T4" fmla="*/ 0 w 502"/>
                    <a:gd name="T5" fmla="*/ 0 h 223"/>
                    <a:gd name="T6" fmla="*/ 0 w 502"/>
                    <a:gd name="T7" fmla="*/ 0 h 223"/>
                    <a:gd name="T8" fmla="*/ 0 w 502"/>
                    <a:gd name="T9" fmla="*/ 0 h 223"/>
                    <a:gd name="T10" fmla="*/ 0 w 502"/>
                    <a:gd name="T11" fmla="*/ 0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2" name="Freeform 555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0 w 267"/>
                    <a:gd name="T1" fmla="*/ 0 h 1064"/>
                    <a:gd name="T2" fmla="*/ 0 w 267"/>
                    <a:gd name="T3" fmla="*/ 0 h 1064"/>
                    <a:gd name="T4" fmla="*/ 0 w 267"/>
                    <a:gd name="T5" fmla="*/ 0 h 1064"/>
                    <a:gd name="T6" fmla="*/ 0 w 267"/>
                    <a:gd name="T7" fmla="*/ 0 h 1064"/>
                    <a:gd name="T8" fmla="*/ 0 w 267"/>
                    <a:gd name="T9" fmla="*/ 0 h 1064"/>
                    <a:gd name="T10" fmla="*/ 0 w 267"/>
                    <a:gd name="T11" fmla="*/ 0 h 1064"/>
                    <a:gd name="T12" fmla="*/ 0 w 267"/>
                    <a:gd name="T13" fmla="*/ 0 h 1064"/>
                    <a:gd name="T14" fmla="*/ 0 w 267"/>
                    <a:gd name="T15" fmla="*/ 0 h 1064"/>
                    <a:gd name="T16" fmla="*/ 0 w 267"/>
                    <a:gd name="T17" fmla="*/ 0 h 1064"/>
                    <a:gd name="T18" fmla="*/ 0 w 267"/>
                    <a:gd name="T19" fmla="*/ 0 h 1064"/>
                    <a:gd name="T20" fmla="*/ 0 w 267"/>
                    <a:gd name="T21" fmla="*/ 0 h 1064"/>
                    <a:gd name="T22" fmla="*/ 0 w 267"/>
                    <a:gd name="T23" fmla="*/ 0 h 1064"/>
                    <a:gd name="T24" fmla="*/ 0 w 267"/>
                    <a:gd name="T25" fmla="*/ 0 h 1064"/>
                    <a:gd name="T26" fmla="*/ 0 w 267"/>
                    <a:gd name="T27" fmla="*/ 0 h 1064"/>
                    <a:gd name="T28" fmla="*/ 0 w 267"/>
                    <a:gd name="T29" fmla="*/ 0 h 1064"/>
                    <a:gd name="T30" fmla="*/ 0 w 267"/>
                    <a:gd name="T31" fmla="*/ 0 h 1064"/>
                    <a:gd name="T32" fmla="*/ 0 w 267"/>
                    <a:gd name="T33" fmla="*/ 0 h 1064"/>
                    <a:gd name="T34" fmla="*/ 0 w 267"/>
                    <a:gd name="T35" fmla="*/ 0 h 1064"/>
                    <a:gd name="T36" fmla="*/ 0 w 267"/>
                    <a:gd name="T37" fmla="*/ 0 h 1064"/>
                    <a:gd name="T38" fmla="*/ 0 w 267"/>
                    <a:gd name="T39" fmla="*/ 0 h 1064"/>
                    <a:gd name="T40" fmla="*/ 0 w 267"/>
                    <a:gd name="T41" fmla="*/ 0 h 1064"/>
                    <a:gd name="T42" fmla="*/ 0 w 267"/>
                    <a:gd name="T43" fmla="*/ 0 h 1064"/>
                    <a:gd name="T44" fmla="*/ 0 w 267"/>
                    <a:gd name="T45" fmla="*/ 0 h 1064"/>
                    <a:gd name="T46" fmla="*/ 0 w 267"/>
                    <a:gd name="T47" fmla="*/ 0 h 1064"/>
                    <a:gd name="T48" fmla="*/ 0 w 267"/>
                    <a:gd name="T49" fmla="*/ 0 h 1064"/>
                    <a:gd name="T50" fmla="*/ 0 w 267"/>
                    <a:gd name="T51" fmla="*/ 0 h 1064"/>
                    <a:gd name="T52" fmla="*/ 0 w 267"/>
                    <a:gd name="T53" fmla="*/ 0 h 1064"/>
                    <a:gd name="T54" fmla="*/ 0 w 267"/>
                    <a:gd name="T55" fmla="*/ 0 h 1064"/>
                    <a:gd name="T56" fmla="*/ 0 w 267"/>
                    <a:gd name="T57" fmla="*/ 0 h 1064"/>
                    <a:gd name="T58" fmla="*/ 0 w 267"/>
                    <a:gd name="T59" fmla="*/ 0 h 1064"/>
                    <a:gd name="T60" fmla="*/ 0 w 267"/>
                    <a:gd name="T61" fmla="*/ 0 h 1064"/>
                    <a:gd name="T62" fmla="*/ 0 w 267"/>
                    <a:gd name="T63" fmla="*/ 0 h 1064"/>
                    <a:gd name="T64" fmla="*/ 0 w 267"/>
                    <a:gd name="T65" fmla="*/ 0 h 1064"/>
                    <a:gd name="T66" fmla="*/ 0 w 267"/>
                    <a:gd name="T67" fmla="*/ 0 h 1064"/>
                    <a:gd name="T68" fmla="*/ 0 w 267"/>
                    <a:gd name="T69" fmla="*/ 0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3" name="Freeform 556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0 w 228"/>
                    <a:gd name="T1" fmla="*/ 0 h 898"/>
                    <a:gd name="T2" fmla="*/ 0 w 228"/>
                    <a:gd name="T3" fmla="*/ 0 h 898"/>
                    <a:gd name="T4" fmla="*/ 0 w 228"/>
                    <a:gd name="T5" fmla="*/ 0 h 898"/>
                    <a:gd name="T6" fmla="*/ 0 w 228"/>
                    <a:gd name="T7" fmla="*/ 0 h 898"/>
                    <a:gd name="T8" fmla="*/ 0 w 228"/>
                    <a:gd name="T9" fmla="*/ 0 h 898"/>
                    <a:gd name="T10" fmla="*/ 0 w 228"/>
                    <a:gd name="T11" fmla="*/ 0 h 898"/>
                    <a:gd name="T12" fmla="*/ 0 w 228"/>
                    <a:gd name="T13" fmla="*/ 0 h 898"/>
                    <a:gd name="T14" fmla="*/ 0 w 228"/>
                    <a:gd name="T15" fmla="*/ 0 h 898"/>
                    <a:gd name="T16" fmla="*/ 0 w 228"/>
                    <a:gd name="T17" fmla="*/ 0 h 898"/>
                    <a:gd name="T18" fmla="*/ 0 w 228"/>
                    <a:gd name="T19" fmla="*/ 0 h 898"/>
                    <a:gd name="T20" fmla="*/ 0 w 228"/>
                    <a:gd name="T21" fmla="*/ 0 h 898"/>
                    <a:gd name="T22" fmla="*/ 0 w 228"/>
                    <a:gd name="T23" fmla="*/ 0 h 898"/>
                    <a:gd name="T24" fmla="*/ 0 w 228"/>
                    <a:gd name="T25" fmla="*/ 0 h 898"/>
                    <a:gd name="T26" fmla="*/ 0 w 228"/>
                    <a:gd name="T27" fmla="*/ 0 h 898"/>
                    <a:gd name="T28" fmla="*/ 0 w 228"/>
                    <a:gd name="T29" fmla="*/ 0 h 898"/>
                    <a:gd name="T30" fmla="*/ 0 w 228"/>
                    <a:gd name="T31" fmla="*/ 0 h 898"/>
                    <a:gd name="T32" fmla="*/ 0 w 228"/>
                    <a:gd name="T33" fmla="*/ 0 h 898"/>
                    <a:gd name="T34" fmla="*/ 0 w 228"/>
                    <a:gd name="T35" fmla="*/ 0 h 898"/>
                    <a:gd name="T36" fmla="*/ 0 w 228"/>
                    <a:gd name="T37" fmla="*/ 0 h 898"/>
                    <a:gd name="T38" fmla="*/ 0 w 228"/>
                    <a:gd name="T39" fmla="*/ 0 h 898"/>
                    <a:gd name="T40" fmla="*/ 0 w 228"/>
                    <a:gd name="T41" fmla="*/ 0 h 898"/>
                    <a:gd name="T42" fmla="*/ 0 w 228"/>
                    <a:gd name="T43" fmla="*/ 0 h 898"/>
                    <a:gd name="T44" fmla="*/ 0 w 228"/>
                    <a:gd name="T45" fmla="*/ 0 h 898"/>
                    <a:gd name="T46" fmla="*/ 0 w 228"/>
                    <a:gd name="T47" fmla="*/ 0 h 898"/>
                    <a:gd name="T48" fmla="*/ 0 w 228"/>
                    <a:gd name="T49" fmla="*/ 0 h 898"/>
                    <a:gd name="T50" fmla="*/ 0 w 228"/>
                    <a:gd name="T51" fmla="*/ 0 h 898"/>
                    <a:gd name="T52" fmla="*/ 0 w 228"/>
                    <a:gd name="T53" fmla="*/ 0 h 898"/>
                    <a:gd name="T54" fmla="*/ 0 w 228"/>
                    <a:gd name="T55" fmla="*/ 0 h 898"/>
                    <a:gd name="T56" fmla="*/ 0 w 228"/>
                    <a:gd name="T57" fmla="*/ 0 h 898"/>
                    <a:gd name="T58" fmla="*/ 0 w 228"/>
                    <a:gd name="T59" fmla="*/ 0 h 898"/>
                    <a:gd name="T60" fmla="*/ 0 w 228"/>
                    <a:gd name="T61" fmla="*/ 0 h 898"/>
                    <a:gd name="T62" fmla="*/ 0 w 228"/>
                    <a:gd name="T63" fmla="*/ 0 h 898"/>
                    <a:gd name="T64" fmla="*/ 0 w 228"/>
                    <a:gd name="T65" fmla="*/ 0 h 898"/>
                    <a:gd name="T66" fmla="*/ 0 w 228"/>
                    <a:gd name="T67" fmla="*/ 0 h 898"/>
                    <a:gd name="T68" fmla="*/ 0 w 228"/>
                    <a:gd name="T69" fmla="*/ 0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4" name="Freeform 557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0 w 192"/>
                    <a:gd name="T1" fmla="*/ 0 h 729"/>
                    <a:gd name="T2" fmla="*/ 0 w 192"/>
                    <a:gd name="T3" fmla="*/ 0 h 729"/>
                    <a:gd name="T4" fmla="*/ 0 w 192"/>
                    <a:gd name="T5" fmla="*/ 0 h 729"/>
                    <a:gd name="T6" fmla="*/ 0 w 192"/>
                    <a:gd name="T7" fmla="*/ 0 h 729"/>
                    <a:gd name="T8" fmla="*/ 0 w 192"/>
                    <a:gd name="T9" fmla="*/ 0 h 729"/>
                    <a:gd name="T10" fmla="*/ 0 w 192"/>
                    <a:gd name="T11" fmla="*/ 0 h 729"/>
                    <a:gd name="T12" fmla="*/ 0 w 192"/>
                    <a:gd name="T13" fmla="*/ 0 h 729"/>
                    <a:gd name="T14" fmla="*/ 0 w 192"/>
                    <a:gd name="T15" fmla="*/ 0 h 729"/>
                    <a:gd name="T16" fmla="*/ 0 w 192"/>
                    <a:gd name="T17" fmla="*/ 0 h 729"/>
                    <a:gd name="T18" fmla="*/ 0 w 192"/>
                    <a:gd name="T19" fmla="*/ 0 h 729"/>
                    <a:gd name="T20" fmla="*/ 0 w 192"/>
                    <a:gd name="T21" fmla="*/ 0 h 729"/>
                    <a:gd name="T22" fmla="*/ 0 w 192"/>
                    <a:gd name="T23" fmla="*/ 0 h 729"/>
                    <a:gd name="T24" fmla="*/ 0 w 192"/>
                    <a:gd name="T25" fmla="*/ 0 h 729"/>
                    <a:gd name="T26" fmla="*/ 0 w 192"/>
                    <a:gd name="T27" fmla="*/ 0 h 729"/>
                    <a:gd name="T28" fmla="*/ 0 w 192"/>
                    <a:gd name="T29" fmla="*/ 0 h 729"/>
                    <a:gd name="T30" fmla="*/ 0 w 192"/>
                    <a:gd name="T31" fmla="*/ 0 h 729"/>
                    <a:gd name="T32" fmla="*/ 0 w 192"/>
                    <a:gd name="T33" fmla="*/ 0 h 729"/>
                    <a:gd name="T34" fmla="*/ 0 w 192"/>
                    <a:gd name="T35" fmla="*/ 0 h 729"/>
                    <a:gd name="T36" fmla="*/ 0 w 192"/>
                    <a:gd name="T37" fmla="*/ 0 h 729"/>
                    <a:gd name="T38" fmla="*/ 0 w 192"/>
                    <a:gd name="T39" fmla="*/ 0 h 729"/>
                    <a:gd name="T40" fmla="*/ 0 w 192"/>
                    <a:gd name="T41" fmla="*/ 0 h 729"/>
                    <a:gd name="T42" fmla="*/ 0 w 192"/>
                    <a:gd name="T43" fmla="*/ 0 h 729"/>
                    <a:gd name="T44" fmla="*/ 0 w 192"/>
                    <a:gd name="T45" fmla="*/ 0 h 729"/>
                    <a:gd name="T46" fmla="*/ 0 w 192"/>
                    <a:gd name="T47" fmla="*/ 0 h 729"/>
                    <a:gd name="T48" fmla="*/ 0 w 192"/>
                    <a:gd name="T49" fmla="*/ 0 h 729"/>
                    <a:gd name="T50" fmla="*/ 0 w 192"/>
                    <a:gd name="T51" fmla="*/ 0 h 729"/>
                    <a:gd name="T52" fmla="*/ 0 w 192"/>
                    <a:gd name="T53" fmla="*/ 0 h 729"/>
                    <a:gd name="T54" fmla="*/ 0 w 192"/>
                    <a:gd name="T55" fmla="*/ 0 h 729"/>
                    <a:gd name="T56" fmla="*/ 0 w 192"/>
                    <a:gd name="T57" fmla="*/ 0 h 729"/>
                    <a:gd name="T58" fmla="*/ 0 w 192"/>
                    <a:gd name="T59" fmla="*/ 0 h 729"/>
                    <a:gd name="T60" fmla="*/ 0 w 192"/>
                    <a:gd name="T61" fmla="*/ 0 h 729"/>
                    <a:gd name="T62" fmla="*/ 0 w 192"/>
                    <a:gd name="T63" fmla="*/ 0 h 729"/>
                    <a:gd name="T64" fmla="*/ 0 w 192"/>
                    <a:gd name="T65" fmla="*/ 0 h 729"/>
                    <a:gd name="T66" fmla="*/ 0 w 192"/>
                    <a:gd name="T67" fmla="*/ 0 h 729"/>
                    <a:gd name="T68" fmla="*/ 0 w 192"/>
                    <a:gd name="T69" fmla="*/ 0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5" name="Freeform 558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0 w 156"/>
                    <a:gd name="T1" fmla="*/ 0 h 564"/>
                    <a:gd name="T2" fmla="*/ 0 w 156"/>
                    <a:gd name="T3" fmla="*/ 0 h 564"/>
                    <a:gd name="T4" fmla="*/ 0 w 156"/>
                    <a:gd name="T5" fmla="*/ 0 h 564"/>
                    <a:gd name="T6" fmla="*/ 0 w 156"/>
                    <a:gd name="T7" fmla="*/ 0 h 564"/>
                    <a:gd name="T8" fmla="*/ 0 w 156"/>
                    <a:gd name="T9" fmla="*/ 0 h 564"/>
                    <a:gd name="T10" fmla="*/ 0 w 156"/>
                    <a:gd name="T11" fmla="*/ 0 h 564"/>
                    <a:gd name="T12" fmla="*/ 0 w 156"/>
                    <a:gd name="T13" fmla="*/ 0 h 564"/>
                    <a:gd name="T14" fmla="*/ 0 w 156"/>
                    <a:gd name="T15" fmla="*/ 0 h 564"/>
                    <a:gd name="T16" fmla="*/ 0 w 156"/>
                    <a:gd name="T17" fmla="*/ 0 h 564"/>
                    <a:gd name="T18" fmla="*/ 0 w 156"/>
                    <a:gd name="T19" fmla="*/ 0 h 564"/>
                    <a:gd name="T20" fmla="*/ 0 w 156"/>
                    <a:gd name="T21" fmla="*/ 0 h 564"/>
                    <a:gd name="T22" fmla="*/ 0 w 156"/>
                    <a:gd name="T23" fmla="*/ 0 h 564"/>
                    <a:gd name="T24" fmla="*/ 0 w 156"/>
                    <a:gd name="T25" fmla="*/ 0 h 564"/>
                    <a:gd name="T26" fmla="*/ 0 w 156"/>
                    <a:gd name="T27" fmla="*/ 0 h 564"/>
                    <a:gd name="T28" fmla="*/ 0 w 156"/>
                    <a:gd name="T29" fmla="*/ 0 h 564"/>
                    <a:gd name="T30" fmla="*/ 0 w 156"/>
                    <a:gd name="T31" fmla="*/ 0 h 564"/>
                    <a:gd name="T32" fmla="*/ 0 w 156"/>
                    <a:gd name="T33" fmla="*/ 0 h 564"/>
                    <a:gd name="T34" fmla="*/ 0 w 156"/>
                    <a:gd name="T35" fmla="*/ 0 h 564"/>
                    <a:gd name="T36" fmla="*/ 0 w 156"/>
                    <a:gd name="T37" fmla="*/ 0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6" name="Freeform 559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0 w 117"/>
                    <a:gd name="T1" fmla="*/ 0 h 396"/>
                    <a:gd name="T2" fmla="*/ 0 w 117"/>
                    <a:gd name="T3" fmla="*/ 0 h 396"/>
                    <a:gd name="T4" fmla="*/ 0 w 117"/>
                    <a:gd name="T5" fmla="*/ 0 h 396"/>
                    <a:gd name="T6" fmla="*/ 0 w 117"/>
                    <a:gd name="T7" fmla="*/ 0 h 396"/>
                    <a:gd name="T8" fmla="*/ 0 w 117"/>
                    <a:gd name="T9" fmla="*/ 0 h 396"/>
                    <a:gd name="T10" fmla="*/ 0 w 117"/>
                    <a:gd name="T11" fmla="*/ 0 h 396"/>
                    <a:gd name="T12" fmla="*/ 0 w 117"/>
                    <a:gd name="T13" fmla="*/ 0 h 396"/>
                    <a:gd name="T14" fmla="*/ 0 w 117"/>
                    <a:gd name="T15" fmla="*/ 0 h 396"/>
                    <a:gd name="T16" fmla="*/ 0 w 117"/>
                    <a:gd name="T17" fmla="*/ 0 h 396"/>
                    <a:gd name="T18" fmla="*/ 0 w 117"/>
                    <a:gd name="T19" fmla="*/ 0 h 396"/>
                    <a:gd name="T20" fmla="*/ 0 w 117"/>
                    <a:gd name="T21" fmla="*/ 0 h 396"/>
                    <a:gd name="T22" fmla="*/ 0 w 117"/>
                    <a:gd name="T23" fmla="*/ 0 h 396"/>
                    <a:gd name="T24" fmla="*/ 0 w 117"/>
                    <a:gd name="T25" fmla="*/ 0 h 396"/>
                    <a:gd name="T26" fmla="*/ 0 w 117"/>
                    <a:gd name="T27" fmla="*/ 0 h 396"/>
                    <a:gd name="T28" fmla="*/ 0 w 117"/>
                    <a:gd name="T29" fmla="*/ 0 h 396"/>
                    <a:gd name="T30" fmla="*/ 0 w 117"/>
                    <a:gd name="T31" fmla="*/ 0 h 396"/>
                    <a:gd name="T32" fmla="*/ 0 w 117"/>
                    <a:gd name="T33" fmla="*/ 0 h 396"/>
                    <a:gd name="T34" fmla="*/ 0 w 117"/>
                    <a:gd name="T35" fmla="*/ 0 h 396"/>
                    <a:gd name="T36" fmla="*/ 0 w 117"/>
                    <a:gd name="T37" fmla="*/ 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7" name="Freeform 560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0 w 80"/>
                    <a:gd name="T1" fmla="*/ 0 h 230"/>
                    <a:gd name="T2" fmla="*/ 0 w 80"/>
                    <a:gd name="T3" fmla="*/ 0 h 230"/>
                    <a:gd name="T4" fmla="*/ 0 w 80"/>
                    <a:gd name="T5" fmla="*/ 0 h 230"/>
                    <a:gd name="T6" fmla="*/ 0 w 80"/>
                    <a:gd name="T7" fmla="*/ 0 h 230"/>
                    <a:gd name="T8" fmla="*/ 0 w 80"/>
                    <a:gd name="T9" fmla="*/ 0 h 230"/>
                    <a:gd name="T10" fmla="*/ 0 w 80"/>
                    <a:gd name="T11" fmla="*/ 0 h 230"/>
                    <a:gd name="T12" fmla="*/ 0 w 80"/>
                    <a:gd name="T13" fmla="*/ 0 h 230"/>
                    <a:gd name="T14" fmla="*/ 0 w 80"/>
                    <a:gd name="T15" fmla="*/ 0 h 230"/>
                    <a:gd name="T16" fmla="*/ 0 w 80"/>
                    <a:gd name="T17" fmla="*/ 0 h 230"/>
                    <a:gd name="T18" fmla="*/ 0 w 80"/>
                    <a:gd name="T19" fmla="*/ 0 h 230"/>
                    <a:gd name="T20" fmla="*/ 0 w 80"/>
                    <a:gd name="T21" fmla="*/ 0 h 230"/>
                    <a:gd name="T22" fmla="*/ 0 w 80"/>
                    <a:gd name="T23" fmla="*/ 0 h 230"/>
                    <a:gd name="T24" fmla="*/ 0 w 80"/>
                    <a:gd name="T25" fmla="*/ 0 h 230"/>
                    <a:gd name="T26" fmla="*/ 0 w 80"/>
                    <a:gd name="T27" fmla="*/ 0 h 230"/>
                    <a:gd name="T28" fmla="*/ 0 w 80"/>
                    <a:gd name="T29" fmla="*/ 0 h 230"/>
                    <a:gd name="T30" fmla="*/ 0 w 80"/>
                    <a:gd name="T31" fmla="*/ 0 h 230"/>
                    <a:gd name="T32" fmla="*/ 0 w 80"/>
                    <a:gd name="T33" fmla="*/ 0 h 230"/>
                    <a:gd name="T34" fmla="*/ 0 w 80"/>
                    <a:gd name="T35" fmla="*/ 0 h 230"/>
                    <a:gd name="T36" fmla="*/ 0 w 80"/>
                    <a:gd name="T37" fmla="*/ 0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8" name="Freeform 561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0 w 117"/>
                    <a:gd name="T1" fmla="*/ 0 h 117"/>
                    <a:gd name="T2" fmla="*/ 0 w 117"/>
                    <a:gd name="T3" fmla="*/ 0 h 117"/>
                    <a:gd name="T4" fmla="*/ 0 w 117"/>
                    <a:gd name="T5" fmla="*/ 0 h 117"/>
                    <a:gd name="T6" fmla="*/ 0 w 117"/>
                    <a:gd name="T7" fmla="*/ 0 h 117"/>
                    <a:gd name="T8" fmla="*/ 0 w 117"/>
                    <a:gd name="T9" fmla="*/ 0 h 117"/>
                    <a:gd name="T10" fmla="*/ 0 w 117"/>
                    <a:gd name="T11" fmla="*/ 0 h 117"/>
                    <a:gd name="T12" fmla="*/ 0 w 117"/>
                    <a:gd name="T13" fmla="*/ 0 h 117"/>
                    <a:gd name="T14" fmla="*/ 0 w 117"/>
                    <a:gd name="T15" fmla="*/ 0 h 117"/>
                    <a:gd name="T16" fmla="*/ 0 w 117"/>
                    <a:gd name="T17" fmla="*/ 0 h 117"/>
                    <a:gd name="T18" fmla="*/ 0 w 117"/>
                    <a:gd name="T19" fmla="*/ 0 h 117"/>
                    <a:gd name="T20" fmla="*/ 0 w 117"/>
                    <a:gd name="T21" fmla="*/ 0 h 117"/>
                    <a:gd name="T22" fmla="*/ 0 w 117"/>
                    <a:gd name="T23" fmla="*/ 0 h 117"/>
                    <a:gd name="T24" fmla="*/ 0 w 117"/>
                    <a:gd name="T25" fmla="*/ 0 h 117"/>
                    <a:gd name="T26" fmla="*/ 0 w 117"/>
                    <a:gd name="T27" fmla="*/ 0 h 117"/>
                    <a:gd name="T28" fmla="*/ 0 w 117"/>
                    <a:gd name="T29" fmla="*/ 0 h 117"/>
                    <a:gd name="T30" fmla="*/ 0 w 117"/>
                    <a:gd name="T31" fmla="*/ 0 h 117"/>
                    <a:gd name="T32" fmla="*/ 0 w 117"/>
                    <a:gd name="T33" fmla="*/ 0 h 117"/>
                    <a:gd name="T34" fmla="*/ 0 w 117"/>
                    <a:gd name="T35" fmla="*/ 0 h 117"/>
                    <a:gd name="T36" fmla="*/ 0 w 117"/>
                    <a:gd name="T37" fmla="*/ 0 h 117"/>
                    <a:gd name="T38" fmla="*/ 0 w 117"/>
                    <a:gd name="T39" fmla="*/ 0 h 117"/>
                    <a:gd name="T40" fmla="*/ 0 w 117"/>
                    <a:gd name="T41" fmla="*/ 0 h 117"/>
                    <a:gd name="T42" fmla="*/ 0 w 117"/>
                    <a:gd name="T43" fmla="*/ 0 h 117"/>
                    <a:gd name="T44" fmla="*/ 0 w 117"/>
                    <a:gd name="T45" fmla="*/ 0 h 117"/>
                    <a:gd name="T46" fmla="*/ 0 w 117"/>
                    <a:gd name="T47" fmla="*/ 0 h 117"/>
                    <a:gd name="T48" fmla="*/ 0 w 117"/>
                    <a:gd name="T49" fmla="*/ 0 h 117"/>
                    <a:gd name="T50" fmla="*/ 0 w 117"/>
                    <a:gd name="T51" fmla="*/ 0 h 117"/>
                    <a:gd name="T52" fmla="*/ 0 w 117"/>
                    <a:gd name="T53" fmla="*/ 0 h 117"/>
                    <a:gd name="T54" fmla="*/ 0 w 117"/>
                    <a:gd name="T55" fmla="*/ 0 h 117"/>
                    <a:gd name="T56" fmla="*/ 0 w 117"/>
                    <a:gd name="T57" fmla="*/ 0 h 117"/>
                    <a:gd name="T58" fmla="*/ 0 w 117"/>
                    <a:gd name="T59" fmla="*/ 0 h 117"/>
                    <a:gd name="T60" fmla="*/ 0 w 117"/>
                    <a:gd name="T61" fmla="*/ 0 h 117"/>
                    <a:gd name="T62" fmla="*/ 0 w 117"/>
                    <a:gd name="T63" fmla="*/ 0 h 117"/>
                    <a:gd name="T64" fmla="*/ 0 w 117"/>
                    <a:gd name="T65" fmla="*/ 0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89" name="Freeform 562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0" name="Freeform 563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0 w 58"/>
                    <a:gd name="T1" fmla="*/ 0 h 59"/>
                    <a:gd name="T2" fmla="*/ 0 w 58"/>
                    <a:gd name="T3" fmla="*/ 0 h 59"/>
                    <a:gd name="T4" fmla="*/ 0 w 58"/>
                    <a:gd name="T5" fmla="*/ 0 h 59"/>
                    <a:gd name="T6" fmla="*/ 0 w 58"/>
                    <a:gd name="T7" fmla="*/ 0 h 59"/>
                    <a:gd name="T8" fmla="*/ 0 w 58"/>
                    <a:gd name="T9" fmla="*/ 0 h 59"/>
                    <a:gd name="T10" fmla="*/ 0 w 58"/>
                    <a:gd name="T11" fmla="*/ 0 h 59"/>
                    <a:gd name="T12" fmla="*/ 0 w 58"/>
                    <a:gd name="T13" fmla="*/ 0 h 59"/>
                    <a:gd name="T14" fmla="*/ 0 w 58"/>
                    <a:gd name="T15" fmla="*/ 0 h 59"/>
                    <a:gd name="T16" fmla="*/ 0 w 58"/>
                    <a:gd name="T17" fmla="*/ 0 h 59"/>
                    <a:gd name="T18" fmla="*/ 0 w 58"/>
                    <a:gd name="T19" fmla="*/ 0 h 59"/>
                    <a:gd name="T20" fmla="*/ 0 w 58"/>
                    <a:gd name="T21" fmla="*/ 0 h 59"/>
                    <a:gd name="T22" fmla="*/ 0 w 58"/>
                    <a:gd name="T23" fmla="*/ 0 h 59"/>
                    <a:gd name="T24" fmla="*/ 0 w 58"/>
                    <a:gd name="T25" fmla="*/ 0 h 59"/>
                    <a:gd name="T26" fmla="*/ 0 w 58"/>
                    <a:gd name="T27" fmla="*/ 0 h 59"/>
                    <a:gd name="T28" fmla="*/ 0 w 58"/>
                    <a:gd name="T29" fmla="*/ 0 h 59"/>
                    <a:gd name="T30" fmla="*/ 0 w 58"/>
                    <a:gd name="T31" fmla="*/ 0 h 59"/>
                    <a:gd name="T32" fmla="*/ 0 w 58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1" name="Freeform 564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0 w 166"/>
                    <a:gd name="T1" fmla="*/ 0 h 800"/>
                    <a:gd name="T2" fmla="*/ 0 w 166"/>
                    <a:gd name="T3" fmla="*/ 0 h 800"/>
                    <a:gd name="T4" fmla="*/ 0 w 166"/>
                    <a:gd name="T5" fmla="*/ 0 h 800"/>
                    <a:gd name="T6" fmla="*/ 0 w 166"/>
                    <a:gd name="T7" fmla="*/ 0 h 800"/>
                    <a:gd name="T8" fmla="*/ 0 w 166"/>
                    <a:gd name="T9" fmla="*/ 0 h 800"/>
                    <a:gd name="T10" fmla="*/ 0 w 166"/>
                    <a:gd name="T11" fmla="*/ 0 h 800"/>
                    <a:gd name="T12" fmla="*/ 0 w 166"/>
                    <a:gd name="T13" fmla="*/ 0 h 800"/>
                    <a:gd name="T14" fmla="*/ 0 w 166"/>
                    <a:gd name="T15" fmla="*/ 0 h 800"/>
                    <a:gd name="T16" fmla="*/ 0 w 166"/>
                    <a:gd name="T17" fmla="*/ 0 h 800"/>
                    <a:gd name="T18" fmla="*/ 0 w 166"/>
                    <a:gd name="T19" fmla="*/ 0 h 800"/>
                    <a:gd name="T20" fmla="*/ 0 w 166"/>
                    <a:gd name="T21" fmla="*/ 0 h 800"/>
                    <a:gd name="T22" fmla="*/ 0 w 166"/>
                    <a:gd name="T23" fmla="*/ 0 h 800"/>
                    <a:gd name="T24" fmla="*/ 0 w 166"/>
                    <a:gd name="T25" fmla="*/ 0 h 800"/>
                    <a:gd name="T26" fmla="*/ 0 w 166"/>
                    <a:gd name="T27" fmla="*/ 0 h 800"/>
                    <a:gd name="T28" fmla="*/ 0 w 166"/>
                    <a:gd name="T29" fmla="*/ 0 h 800"/>
                    <a:gd name="T30" fmla="*/ 0 w 166"/>
                    <a:gd name="T31" fmla="*/ 0 h 800"/>
                    <a:gd name="T32" fmla="*/ 0 w 166"/>
                    <a:gd name="T33" fmla="*/ 0 h 800"/>
                    <a:gd name="T34" fmla="*/ 0 w 166"/>
                    <a:gd name="T35" fmla="*/ 0 h 800"/>
                    <a:gd name="T36" fmla="*/ 0 w 166"/>
                    <a:gd name="T37" fmla="*/ 0 h 800"/>
                    <a:gd name="T38" fmla="*/ 0 w 166"/>
                    <a:gd name="T39" fmla="*/ 0 h 800"/>
                    <a:gd name="T40" fmla="*/ 0 w 166"/>
                    <a:gd name="T41" fmla="*/ 0 h 800"/>
                    <a:gd name="T42" fmla="*/ 0 w 166"/>
                    <a:gd name="T43" fmla="*/ 0 h 800"/>
                    <a:gd name="T44" fmla="*/ 0 w 166"/>
                    <a:gd name="T45" fmla="*/ 0 h 800"/>
                    <a:gd name="T46" fmla="*/ 0 w 166"/>
                    <a:gd name="T47" fmla="*/ 0 h 800"/>
                    <a:gd name="T48" fmla="*/ 0 w 166"/>
                    <a:gd name="T49" fmla="*/ 0 h 800"/>
                    <a:gd name="T50" fmla="*/ 0 w 166"/>
                    <a:gd name="T51" fmla="*/ 0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2" name="Freeform 565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0 w 225"/>
                    <a:gd name="T1" fmla="*/ 0 h 893"/>
                    <a:gd name="T2" fmla="*/ 0 w 225"/>
                    <a:gd name="T3" fmla="*/ 0 h 893"/>
                    <a:gd name="T4" fmla="*/ 0 w 225"/>
                    <a:gd name="T5" fmla="*/ 0 h 893"/>
                    <a:gd name="T6" fmla="*/ 0 w 225"/>
                    <a:gd name="T7" fmla="*/ 0 h 893"/>
                    <a:gd name="T8" fmla="*/ 0 w 225"/>
                    <a:gd name="T9" fmla="*/ 0 h 893"/>
                    <a:gd name="T10" fmla="*/ 0 w 225"/>
                    <a:gd name="T11" fmla="*/ 0 h 893"/>
                    <a:gd name="T12" fmla="*/ 0 w 225"/>
                    <a:gd name="T13" fmla="*/ 0 h 893"/>
                    <a:gd name="T14" fmla="*/ 0 w 225"/>
                    <a:gd name="T15" fmla="*/ 0 h 893"/>
                    <a:gd name="T16" fmla="*/ 0 w 225"/>
                    <a:gd name="T17" fmla="*/ 0 h 893"/>
                    <a:gd name="T18" fmla="*/ 0 w 225"/>
                    <a:gd name="T19" fmla="*/ 0 h 893"/>
                    <a:gd name="T20" fmla="*/ 0 w 225"/>
                    <a:gd name="T21" fmla="*/ 0 h 893"/>
                    <a:gd name="T22" fmla="*/ 0 w 225"/>
                    <a:gd name="T23" fmla="*/ 0 h 893"/>
                    <a:gd name="T24" fmla="*/ 0 w 225"/>
                    <a:gd name="T25" fmla="*/ 0 h 893"/>
                    <a:gd name="T26" fmla="*/ 0 w 225"/>
                    <a:gd name="T27" fmla="*/ 0 h 893"/>
                    <a:gd name="T28" fmla="*/ 0 w 225"/>
                    <a:gd name="T29" fmla="*/ 0 h 893"/>
                    <a:gd name="T30" fmla="*/ 0 w 225"/>
                    <a:gd name="T31" fmla="*/ 0 h 893"/>
                    <a:gd name="T32" fmla="*/ 0 w 225"/>
                    <a:gd name="T33" fmla="*/ 0 h 893"/>
                    <a:gd name="T34" fmla="*/ 0 w 225"/>
                    <a:gd name="T35" fmla="*/ 0 h 893"/>
                    <a:gd name="T36" fmla="*/ 0 w 225"/>
                    <a:gd name="T37" fmla="*/ 0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3" name="Freeform 566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0 w 145"/>
                    <a:gd name="T1" fmla="*/ 0 h 699"/>
                    <a:gd name="T2" fmla="*/ 0 w 145"/>
                    <a:gd name="T3" fmla="*/ 0 h 699"/>
                    <a:gd name="T4" fmla="*/ 0 w 145"/>
                    <a:gd name="T5" fmla="*/ 0 h 699"/>
                    <a:gd name="T6" fmla="*/ 0 w 145"/>
                    <a:gd name="T7" fmla="*/ 0 h 699"/>
                    <a:gd name="T8" fmla="*/ 0 w 145"/>
                    <a:gd name="T9" fmla="*/ 0 h 699"/>
                    <a:gd name="T10" fmla="*/ 0 w 145"/>
                    <a:gd name="T11" fmla="*/ 0 h 699"/>
                    <a:gd name="T12" fmla="*/ 0 w 145"/>
                    <a:gd name="T13" fmla="*/ 0 h 699"/>
                    <a:gd name="T14" fmla="*/ 0 w 145"/>
                    <a:gd name="T15" fmla="*/ 0 h 699"/>
                    <a:gd name="T16" fmla="*/ 0 w 145"/>
                    <a:gd name="T17" fmla="*/ 0 h 699"/>
                    <a:gd name="T18" fmla="*/ 0 w 145"/>
                    <a:gd name="T19" fmla="*/ 0 h 699"/>
                    <a:gd name="T20" fmla="*/ 0 w 145"/>
                    <a:gd name="T21" fmla="*/ 0 h 699"/>
                    <a:gd name="T22" fmla="*/ 0 w 145"/>
                    <a:gd name="T23" fmla="*/ 0 h 699"/>
                    <a:gd name="T24" fmla="*/ 0 w 145"/>
                    <a:gd name="T25" fmla="*/ 0 h 699"/>
                    <a:gd name="T26" fmla="*/ 0 w 145"/>
                    <a:gd name="T27" fmla="*/ 0 h 699"/>
                    <a:gd name="T28" fmla="*/ 0 w 145"/>
                    <a:gd name="T29" fmla="*/ 0 h 699"/>
                    <a:gd name="T30" fmla="*/ 0 w 145"/>
                    <a:gd name="T31" fmla="*/ 0 h 699"/>
                    <a:gd name="T32" fmla="*/ 0 w 145"/>
                    <a:gd name="T33" fmla="*/ 0 h 699"/>
                    <a:gd name="T34" fmla="*/ 0 w 145"/>
                    <a:gd name="T35" fmla="*/ 0 h 699"/>
                    <a:gd name="T36" fmla="*/ 0 w 145"/>
                    <a:gd name="T37" fmla="*/ 0 h 699"/>
                    <a:gd name="T38" fmla="*/ 0 w 145"/>
                    <a:gd name="T39" fmla="*/ 0 h 699"/>
                    <a:gd name="T40" fmla="*/ 0 w 145"/>
                    <a:gd name="T41" fmla="*/ 0 h 699"/>
                    <a:gd name="T42" fmla="*/ 0 w 145"/>
                    <a:gd name="T43" fmla="*/ 0 h 699"/>
                    <a:gd name="T44" fmla="*/ 0 w 145"/>
                    <a:gd name="T45" fmla="*/ 0 h 699"/>
                    <a:gd name="T46" fmla="*/ 0 w 145"/>
                    <a:gd name="T47" fmla="*/ 0 h 699"/>
                    <a:gd name="T48" fmla="*/ 0 w 145"/>
                    <a:gd name="T49" fmla="*/ 0 h 699"/>
                    <a:gd name="T50" fmla="*/ 0 w 145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4" name="Freeform 567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0 w 123"/>
                    <a:gd name="T1" fmla="*/ 0 h 597"/>
                    <a:gd name="T2" fmla="*/ 0 w 123"/>
                    <a:gd name="T3" fmla="*/ 0 h 597"/>
                    <a:gd name="T4" fmla="*/ 0 w 123"/>
                    <a:gd name="T5" fmla="*/ 0 h 597"/>
                    <a:gd name="T6" fmla="*/ 0 w 123"/>
                    <a:gd name="T7" fmla="*/ 0 h 597"/>
                    <a:gd name="T8" fmla="*/ 0 w 123"/>
                    <a:gd name="T9" fmla="*/ 0 h 597"/>
                    <a:gd name="T10" fmla="*/ 0 w 123"/>
                    <a:gd name="T11" fmla="*/ 0 h 597"/>
                    <a:gd name="T12" fmla="*/ 0 w 123"/>
                    <a:gd name="T13" fmla="*/ 0 h 597"/>
                    <a:gd name="T14" fmla="*/ 0 w 123"/>
                    <a:gd name="T15" fmla="*/ 0 h 597"/>
                    <a:gd name="T16" fmla="*/ 0 w 123"/>
                    <a:gd name="T17" fmla="*/ 0 h 597"/>
                    <a:gd name="T18" fmla="*/ 0 w 123"/>
                    <a:gd name="T19" fmla="*/ 0 h 597"/>
                    <a:gd name="T20" fmla="*/ 0 w 123"/>
                    <a:gd name="T21" fmla="*/ 0 h 597"/>
                    <a:gd name="T22" fmla="*/ 0 w 123"/>
                    <a:gd name="T23" fmla="*/ 0 h 597"/>
                    <a:gd name="T24" fmla="*/ 0 w 123"/>
                    <a:gd name="T25" fmla="*/ 0 h 597"/>
                    <a:gd name="T26" fmla="*/ 0 w 123"/>
                    <a:gd name="T27" fmla="*/ 0 h 597"/>
                    <a:gd name="T28" fmla="*/ 0 w 123"/>
                    <a:gd name="T29" fmla="*/ 0 h 597"/>
                    <a:gd name="T30" fmla="*/ 0 w 123"/>
                    <a:gd name="T31" fmla="*/ 0 h 597"/>
                    <a:gd name="T32" fmla="*/ 0 w 123"/>
                    <a:gd name="T33" fmla="*/ 0 h 597"/>
                    <a:gd name="T34" fmla="*/ 0 w 123"/>
                    <a:gd name="T35" fmla="*/ 0 h 597"/>
                    <a:gd name="T36" fmla="*/ 0 w 123"/>
                    <a:gd name="T37" fmla="*/ 0 h 597"/>
                    <a:gd name="T38" fmla="*/ 0 w 123"/>
                    <a:gd name="T39" fmla="*/ 0 h 597"/>
                    <a:gd name="T40" fmla="*/ 0 w 123"/>
                    <a:gd name="T41" fmla="*/ 0 h 597"/>
                    <a:gd name="T42" fmla="*/ 0 w 123"/>
                    <a:gd name="T43" fmla="*/ 0 h 597"/>
                    <a:gd name="T44" fmla="*/ 0 w 123"/>
                    <a:gd name="T45" fmla="*/ 0 h 597"/>
                    <a:gd name="T46" fmla="*/ 0 w 123"/>
                    <a:gd name="T47" fmla="*/ 0 h 597"/>
                    <a:gd name="T48" fmla="*/ 0 w 123"/>
                    <a:gd name="T49" fmla="*/ 0 h 597"/>
                    <a:gd name="T50" fmla="*/ 0 w 123"/>
                    <a:gd name="T51" fmla="*/ 0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5" name="Freeform 568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0 w 103"/>
                    <a:gd name="T1" fmla="*/ 0 h 492"/>
                    <a:gd name="T2" fmla="*/ 0 w 103"/>
                    <a:gd name="T3" fmla="*/ 0 h 492"/>
                    <a:gd name="T4" fmla="*/ 0 w 103"/>
                    <a:gd name="T5" fmla="*/ 0 h 492"/>
                    <a:gd name="T6" fmla="*/ 0 w 103"/>
                    <a:gd name="T7" fmla="*/ 0 h 492"/>
                    <a:gd name="T8" fmla="*/ 0 w 103"/>
                    <a:gd name="T9" fmla="*/ 0 h 492"/>
                    <a:gd name="T10" fmla="*/ 0 w 103"/>
                    <a:gd name="T11" fmla="*/ 0 h 492"/>
                    <a:gd name="T12" fmla="*/ 0 w 103"/>
                    <a:gd name="T13" fmla="*/ 0 h 492"/>
                    <a:gd name="T14" fmla="*/ 0 w 103"/>
                    <a:gd name="T15" fmla="*/ 0 h 492"/>
                    <a:gd name="T16" fmla="*/ 0 w 103"/>
                    <a:gd name="T17" fmla="*/ 0 h 492"/>
                    <a:gd name="T18" fmla="*/ 0 w 103"/>
                    <a:gd name="T19" fmla="*/ 0 h 492"/>
                    <a:gd name="T20" fmla="*/ 0 w 103"/>
                    <a:gd name="T21" fmla="*/ 0 h 492"/>
                    <a:gd name="T22" fmla="*/ 0 w 103"/>
                    <a:gd name="T23" fmla="*/ 0 h 492"/>
                    <a:gd name="T24" fmla="*/ 0 w 103"/>
                    <a:gd name="T25" fmla="*/ 0 h 492"/>
                    <a:gd name="T26" fmla="*/ 0 w 103"/>
                    <a:gd name="T27" fmla="*/ 0 h 492"/>
                    <a:gd name="T28" fmla="*/ 0 w 103"/>
                    <a:gd name="T29" fmla="*/ 0 h 492"/>
                    <a:gd name="T30" fmla="*/ 0 w 103"/>
                    <a:gd name="T31" fmla="*/ 0 h 492"/>
                    <a:gd name="T32" fmla="*/ 0 w 103"/>
                    <a:gd name="T33" fmla="*/ 0 h 492"/>
                    <a:gd name="T34" fmla="*/ 0 w 103"/>
                    <a:gd name="T35" fmla="*/ 0 h 492"/>
                    <a:gd name="T36" fmla="*/ 0 w 103"/>
                    <a:gd name="T37" fmla="*/ 0 h 492"/>
                    <a:gd name="T38" fmla="*/ 0 w 103"/>
                    <a:gd name="T39" fmla="*/ 0 h 492"/>
                    <a:gd name="T40" fmla="*/ 0 w 103"/>
                    <a:gd name="T41" fmla="*/ 0 h 492"/>
                    <a:gd name="T42" fmla="*/ 0 w 103"/>
                    <a:gd name="T43" fmla="*/ 0 h 492"/>
                    <a:gd name="T44" fmla="*/ 0 w 103"/>
                    <a:gd name="T45" fmla="*/ 0 h 492"/>
                    <a:gd name="T46" fmla="*/ 0 w 103"/>
                    <a:gd name="T47" fmla="*/ 0 h 492"/>
                    <a:gd name="T48" fmla="*/ 0 w 103"/>
                    <a:gd name="T49" fmla="*/ 0 h 492"/>
                    <a:gd name="T50" fmla="*/ 0 w 103"/>
                    <a:gd name="T51" fmla="*/ 0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6" name="Freeform 569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0 w 82"/>
                    <a:gd name="T1" fmla="*/ 0 h 390"/>
                    <a:gd name="T2" fmla="*/ 0 w 82"/>
                    <a:gd name="T3" fmla="*/ 0 h 390"/>
                    <a:gd name="T4" fmla="*/ 0 w 82"/>
                    <a:gd name="T5" fmla="*/ 0 h 390"/>
                    <a:gd name="T6" fmla="*/ 0 w 82"/>
                    <a:gd name="T7" fmla="*/ 0 h 390"/>
                    <a:gd name="T8" fmla="*/ 0 w 82"/>
                    <a:gd name="T9" fmla="*/ 0 h 390"/>
                    <a:gd name="T10" fmla="*/ 0 w 82"/>
                    <a:gd name="T11" fmla="*/ 0 h 390"/>
                    <a:gd name="T12" fmla="*/ 0 w 82"/>
                    <a:gd name="T13" fmla="*/ 0 h 390"/>
                    <a:gd name="T14" fmla="*/ 0 w 82"/>
                    <a:gd name="T15" fmla="*/ 0 h 390"/>
                    <a:gd name="T16" fmla="*/ 0 w 82"/>
                    <a:gd name="T17" fmla="*/ 0 h 390"/>
                    <a:gd name="T18" fmla="*/ 0 w 82"/>
                    <a:gd name="T19" fmla="*/ 0 h 390"/>
                    <a:gd name="T20" fmla="*/ 0 w 82"/>
                    <a:gd name="T21" fmla="*/ 0 h 390"/>
                    <a:gd name="T22" fmla="*/ 0 w 82"/>
                    <a:gd name="T23" fmla="*/ 0 h 390"/>
                    <a:gd name="T24" fmla="*/ 0 w 82"/>
                    <a:gd name="T25" fmla="*/ 0 h 390"/>
                    <a:gd name="T26" fmla="*/ 0 w 82"/>
                    <a:gd name="T27" fmla="*/ 0 h 390"/>
                    <a:gd name="T28" fmla="*/ 0 w 82"/>
                    <a:gd name="T29" fmla="*/ 0 h 390"/>
                    <a:gd name="T30" fmla="*/ 0 w 82"/>
                    <a:gd name="T31" fmla="*/ 0 h 390"/>
                    <a:gd name="T32" fmla="*/ 0 w 82"/>
                    <a:gd name="T33" fmla="*/ 0 h 390"/>
                    <a:gd name="T34" fmla="*/ 0 w 82"/>
                    <a:gd name="T35" fmla="*/ 0 h 390"/>
                    <a:gd name="T36" fmla="*/ 0 w 82"/>
                    <a:gd name="T37" fmla="*/ 0 h 390"/>
                    <a:gd name="T38" fmla="*/ 0 w 82"/>
                    <a:gd name="T39" fmla="*/ 0 h 390"/>
                    <a:gd name="T40" fmla="*/ 0 w 82"/>
                    <a:gd name="T41" fmla="*/ 0 h 390"/>
                    <a:gd name="T42" fmla="*/ 0 w 82"/>
                    <a:gd name="T43" fmla="*/ 0 h 390"/>
                    <a:gd name="T44" fmla="*/ 0 w 82"/>
                    <a:gd name="T45" fmla="*/ 0 h 390"/>
                    <a:gd name="T46" fmla="*/ 0 w 82"/>
                    <a:gd name="T47" fmla="*/ 0 h 390"/>
                    <a:gd name="T48" fmla="*/ 0 w 82"/>
                    <a:gd name="T49" fmla="*/ 0 h 390"/>
                    <a:gd name="T50" fmla="*/ 0 w 82"/>
                    <a:gd name="T51" fmla="*/ 0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7" name="Freeform 570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0 w 59"/>
                    <a:gd name="T1" fmla="*/ 0 h 288"/>
                    <a:gd name="T2" fmla="*/ 0 w 59"/>
                    <a:gd name="T3" fmla="*/ 0 h 288"/>
                    <a:gd name="T4" fmla="*/ 0 w 59"/>
                    <a:gd name="T5" fmla="*/ 0 h 288"/>
                    <a:gd name="T6" fmla="*/ 0 w 59"/>
                    <a:gd name="T7" fmla="*/ 0 h 288"/>
                    <a:gd name="T8" fmla="*/ 0 w 59"/>
                    <a:gd name="T9" fmla="*/ 0 h 288"/>
                    <a:gd name="T10" fmla="*/ 0 w 59"/>
                    <a:gd name="T11" fmla="*/ 0 h 288"/>
                    <a:gd name="T12" fmla="*/ 0 w 59"/>
                    <a:gd name="T13" fmla="*/ 0 h 288"/>
                    <a:gd name="T14" fmla="*/ 0 w 59"/>
                    <a:gd name="T15" fmla="*/ 0 h 288"/>
                    <a:gd name="T16" fmla="*/ 0 w 59"/>
                    <a:gd name="T17" fmla="*/ 0 h 288"/>
                    <a:gd name="T18" fmla="*/ 0 w 59"/>
                    <a:gd name="T19" fmla="*/ 0 h 288"/>
                    <a:gd name="T20" fmla="*/ 0 w 59"/>
                    <a:gd name="T21" fmla="*/ 0 h 288"/>
                    <a:gd name="T22" fmla="*/ 0 w 59"/>
                    <a:gd name="T23" fmla="*/ 0 h 288"/>
                    <a:gd name="T24" fmla="*/ 0 w 59"/>
                    <a:gd name="T25" fmla="*/ 0 h 288"/>
                    <a:gd name="T26" fmla="*/ 0 w 59"/>
                    <a:gd name="T27" fmla="*/ 0 h 288"/>
                    <a:gd name="T28" fmla="*/ 0 w 59"/>
                    <a:gd name="T29" fmla="*/ 0 h 288"/>
                    <a:gd name="T30" fmla="*/ 0 w 59"/>
                    <a:gd name="T31" fmla="*/ 0 h 288"/>
                    <a:gd name="T32" fmla="*/ 0 w 59"/>
                    <a:gd name="T33" fmla="*/ 0 h 288"/>
                    <a:gd name="T34" fmla="*/ 0 w 59"/>
                    <a:gd name="T35" fmla="*/ 0 h 288"/>
                    <a:gd name="T36" fmla="*/ 0 w 59"/>
                    <a:gd name="T37" fmla="*/ 0 h 288"/>
                    <a:gd name="T38" fmla="*/ 0 w 59"/>
                    <a:gd name="T39" fmla="*/ 0 h 288"/>
                    <a:gd name="T40" fmla="*/ 0 w 59"/>
                    <a:gd name="T41" fmla="*/ 0 h 288"/>
                    <a:gd name="T42" fmla="*/ 0 w 59"/>
                    <a:gd name="T43" fmla="*/ 0 h 288"/>
                    <a:gd name="T44" fmla="*/ 0 w 59"/>
                    <a:gd name="T45" fmla="*/ 0 h 288"/>
                    <a:gd name="T46" fmla="*/ 0 w 59"/>
                    <a:gd name="T47" fmla="*/ 0 h 288"/>
                    <a:gd name="T48" fmla="*/ 0 w 59"/>
                    <a:gd name="T49" fmla="*/ 0 h 288"/>
                    <a:gd name="T50" fmla="*/ 0 w 59"/>
                    <a:gd name="T51" fmla="*/ 0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8" name="Freeform 571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0 w 198"/>
                    <a:gd name="T1" fmla="*/ 0 h 779"/>
                    <a:gd name="T2" fmla="*/ 0 w 198"/>
                    <a:gd name="T3" fmla="*/ 0 h 779"/>
                    <a:gd name="T4" fmla="*/ 0 w 198"/>
                    <a:gd name="T5" fmla="*/ 0 h 779"/>
                    <a:gd name="T6" fmla="*/ 0 w 198"/>
                    <a:gd name="T7" fmla="*/ 0 h 779"/>
                    <a:gd name="T8" fmla="*/ 0 w 198"/>
                    <a:gd name="T9" fmla="*/ 0 h 779"/>
                    <a:gd name="T10" fmla="*/ 0 w 198"/>
                    <a:gd name="T11" fmla="*/ 0 h 779"/>
                    <a:gd name="T12" fmla="*/ 0 w 198"/>
                    <a:gd name="T13" fmla="*/ 0 h 779"/>
                    <a:gd name="T14" fmla="*/ 0 w 198"/>
                    <a:gd name="T15" fmla="*/ 0 h 779"/>
                    <a:gd name="T16" fmla="*/ 0 w 198"/>
                    <a:gd name="T17" fmla="*/ 0 h 779"/>
                    <a:gd name="T18" fmla="*/ 0 w 198"/>
                    <a:gd name="T19" fmla="*/ 0 h 779"/>
                    <a:gd name="T20" fmla="*/ 0 w 198"/>
                    <a:gd name="T21" fmla="*/ 0 h 779"/>
                    <a:gd name="T22" fmla="*/ 0 w 198"/>
                    <a:gd name="T23" fmla="*/ 0 h 779"/>
                    <a:gd name="T24" fmla="*/ 0 w 198"/>
                    <a:gd name="T25" fmla="*/ 0 h 779"/>
                    <a:gd name="T26" fmla="*/ 0 w 198"/>
                    <a:gd name="T27" fmla="*/ 0 h 779"/>
                    <a:gd name="T28" fmla="*/ 0 w 198"/>
                    <a:gd name="T29" fmla="*/ 0 h 779"/>
                    <a:gd name="T30" fmla="*/ 0 w 198"/>
                    <a:gd name="T31" fmla="*/ 0 h 779"/>
                    <a:gd name="T32" fmla="*/ 0 w 198"/>
                    <a:gd name="T33" fmla="*/ 0 h 779"/>
                    <a:gd name="T34" fmla="*/ 0 w 198"/>
                    <a:gd name="T35" fmla="*/ 0 h 779"/>
                    <a:gd name="T36" fmla="*/ 0 w 198"/>
                    <a:gd name="T37" fmla="*/ 0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399" name="Freeform 572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0 w 169"/>
                    <a:gd name="T1" fmla="*/ 0 h 666"/>
                    <a:gd name="T2" fmla="*/ 0 w 169"/>
                    <a:gd name="T3" fmla="*/ 0 h 666"/>
                    <a:gd name="T4" fmla="*/ 0 w 169"/>
                    <a:gd name="T5" fmla="*/ 0 h 666"/>
                    <a:gd name="T6" fmla="*/ 0 w 169"/>
                    <a:gd name="T7" fmla="*/ 0 h 666"/>
                    <a:gd name="T8" fmla="*/ 0 w 169"/>
                    <a:gd name="T9" fmla="*/ 0 h 666"/>
                    <a:gd name="T10" fmla="*/ 0 w 169"/>
                    <a:gd name="T11" fmla="*/ 0 h 666"/>
                    <a:gd name="T12" fmla="*/ 0 w 169"/>
                    <a:gd name="T13" fmla="*/ 0 h 666"/>
                    <a:gd name="T14" fmla="*/ 0 w 169"/>
                    <a:gd name="T15" fmla="*/ 0 h 666"/>
                    <a:gd name="T16" fmla="*/ 0 w 169"/>
                    <a:gd name="T17" fmla="*/ 0 h 666"/>
                    <a:gd name="T18" fmla="*/ 0 w 169"/>
                    <a:gd name="T19" fmla="*/ 0 h 666"/>
                    <a:gd name="T20" fmla="*/ 0 w 169"/>
                    <a:gd name="T21" fmla="*/ 0 h 666"/>
                    <a:gd name="T22" fmla="*/ 0 w 169"/>
                    <a:gd name="T23" fmla="*/ 0 h 666"/>
                    <a:gd name="T24" fmla="*/ 0 w 169"/>
                    <a:gd name="T25" fmla="*/ 0 h 666"/>
                    <a:gd name="T26" fmla="*/ 0 w 169"/>
                    <a:gd name="T27" fmla="*/ 0 h 666"/>
                    <a:gd name="T28" fmla="*/ 0 w 169"/>
                    <a:gd name="T29" fmla="*/ 0 h 666"/>
                    <a:gd name="T30" fmla="*/ 0 w 169"/>
                    <a:gd name="T31" fmla="*/ 0 h 666"/>
                    <a:gd name="T32" fmla="*/ 0 w 169"/>
                    <a:gd name="T33" fmla="*/ 0 h 666"/>
                    <a:gd name="T34" fmla="*/ 0 w 169"/>
                    <a:gd name="T35" fmla="*/ 0 h 666"/>
                    <a:gd name="T36" fmla="*/ 0 w 169"/>
                    <a:gd name="T37" fmla="*/ 0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0" name="Freeform 573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0 w 140"/>
                    <a:gd name="T1" fmla="*/ 0 h 551"/>
                    <a:gd name="T2" fmla="*/ 0 w 140"/>
                    <a:gd name="T3" fmla="*/ 0 h 551"/>
                    <a:gd name="T4" fmla="*/ 0 w 140"/>
                    <a:gd name="T5" fmla="*/ 0 h 551"/>
                    <a:gd name="T6" fmla="*/ 0 w 140"/>
                    <a:gd name="T7" fmla="*/ 0 h 551"/>
                    <a:gd name="T8" fmla="*/ 0 w 140"/>
                    <a:gd name="T9" fmla="*/ 0 h 551"/>
                    <a:gd name="T10" fmla="*/ 0 w 140"/>
                    <a:gd name="T11" fmla="*/ 0 h 551"/>
                    <a:gd name="T12" fmla="*/ 0 w 140"/>
                    <a:gd name="T13" fmla="*/ 0 h 551"/>
                    <a:gd name="T14" fmla="*/ 0 w 140"/>
                    <a:gd name="T15" fmla="*/ 0 h 551"/>
                    <a:gd name="T16" fmla="*/ 0 w 140"/>
                    <a:gd name="T17" fmla="*/ 0 h 551"/>
                    <a:gd name="T18" fmla="*/ 0 w 140"/>
                    <a:gd name="T19" fmla="*/ 0 h 551"/>
                    <a:gd name="T20" fmla="*/ 0 w 140"/>
                    <a:gd name="T21" fmla="*/ 0 h 551"/>
                    <a:gd name="T22" fmla="*/ 0 w 140"/>
                    <a:gd name="T23" fmla="*/ 0 h 551"/>
                    <a:gd name="T24" fmla="*/ 0 w 140"/>
                    <a:gd name="T25" fmla="*/ 0 h 551"/>
                    <a:gd name="T26" fmla="*/ 0 w 140"/>
                    <a:gd name="T27" fmla="*/ 0 h 551"/>
                    <a:gd name="T28" fmla="*/ 0 w 140"/>
                    <a:gd name="T29" fmla="*/ 0 h 551"/>
                    <a:gd name="T30" fmla="*/ 0 w 140"/>
                    <a:gd name="T31" fmla="*/ 0 h 551"/>
                    <a:gd name="T32" fmla="*/ 0 w 140"/>
                    <a:gd name="T33" fmla="*/ 0 h 551"/>
                    <a:gd name="T34" fmla="*/ 0 w 140"/>
                    <a:gd name="T35" fmla="*/ 0 h 551"/>
                    <a:gd name="T36" fmla="*/ 0 w 140"/>
                    <a:gd name="T37" fmla="*/ 0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1" name="Freeform 574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0 w 111"/>
                    <a:gd name="T1" fmla="*/ 0 h 437"/>
                    <a:gd name="T2" fmla="*/ 0 w 111"/>
                    <a:gd name="T3" fmla="*/ 0 h 437"/>
                    <a:gd name="T4" fmla="*/ 0 w 111"/>
                    <a:gd name="T5" fmla="*/ 0 h 437"/>
                    <a:gd name="T6" fmla="*/ 0 w 111"/>
                    <a:gd name="T7" fmla="*/ 0 h 437"/>
                    <a:gd name="T8" fmla="*/ 0 w 111"/>
                    <a:gd name="T9" fmla="*/ 0 h 437"/>
                    <a:gd name="T10" fmla="*/ 0 w 111"/>
                    <a:gd name="T11" fmla="*/ 0 h 437"/>
                    <a:gd name="T12" fmla="*/ 0 w 111"/>
                    <a:gd name="T13" fmla="*/ 0 h 437"/>
                    <a:gd name="T14" fmla="*/ 0 w 111"/>
                    <a:gd name="T15" fmla="*/ 0 h 437"/>
                    <a:gd name="T16" fmla="*/ 0 w 111"/>
                    <a:gd name="T17" fmla="*/ 0 h 437"/>
                    <a:gd name="T18" fmla="*/ 0 w 111"/>
                    <a:gd name="T19" fmla="*/ 0 h 437"/>
                    <a:gd name="T20" fmla="*/ 0 w 111"/>
                    <a:gd name="T21" fmla="*/ 0 h 437"/>
                    <a:gd name="T22" fmla="*/ 0 w 111"/>
                    <a:gd name="T23" fmla="*/ 0 h 437"/>
                    <a:gd name="T24" fmla="*/ 0 w 111"/>
                    <a:gd name="T25" fmla="*/ 0 h 437"/>
                    <a:gd name="T26" fmla="*/ 0 w 111"/>
                    <a:gd name="T27" fmla="*/ 0 h 437"/>
                    <a:gd name="T28" fmla="*/ 0 w 111"/>
                    <a:gd name="T29" fmla="*/ 0 h 437"/>
                    <a:gd name="T30" fmla="*/ 0 w 111"/>
                    <a:gd name="T31" fmla="*/ 0 h 437"/>
                    <a:gd name="T32" fmla="*/ 0 w 111"/>
                    <a:gd name="T33" fmla="*/ 0 h 437"/>
                    <a:gd name="T34" fmla="*/ 0 w 111"/>
                    <a:gd name="T35" fmla="*/ 0 h 437"/>
                    <a:gd name="T36" fmla="*/ 0 w 111"/>
                    <a:gd name="T37" fmla="*/ 0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2" name="Freeform 575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0 w 82"/>
                    <a:gd name="T1" fmla="*/ 0 h 322"/>
                    <a:gd name="T2" fmla="*/ 0 w 82"/>
                    <a:gd name="T3" fmla="*/ 0 h 322"/>
                    <a:gd name="T4" fmla="*/ 0 w 82"/>
                    <a:gd name="T5" fmla="*/ 0 h 322"/>
                    <a:gd name="T6" fmla="*/ 0 w 82"/>
                    <a:gd name="T7" fmla="*/ 0 h 322"/>
                    <a:gd name="T8" fmla="*/ 0 w 82"/>
                    <a:gd name="T9" fmla="*/ 0 h 322"/>
                    <a:gd name="T10" fmla="*/ 0 w 82"/>
                    <a:gd name="T11" fmla="*/ 0 h 322"/>
                    <a:gd name="T12" fmla="*/ 0 w 82"/>
                    <a:gd name="T13" fmla="*/ 0 h 322"/>
                    <a:gd name="T14" fmla="*/ 0 w 82"/>
                    <a:gd name="T15" fmla="*/ 0 h 322"/>
                    <a:gd name="T16" fmla="*/ 0 w 82"/>
                    <a:gd name="T17" fmla="*/ 0 h 322"/>
                    <a:gd name="T18" fmla="*/ 0 w 82"/>
                    <a:gd name="T19" fmla="*/ 0 h 322"/>
                    <a:gd name="T20" fmla="*/ 0 w 82"/>
                    <a:gd name="T21" fmla="*/ 0 h 322"/>
                    <a:gd name="T22" fmla="*/ 0 w 82"/>
                    <a:gd name="T23" fmla="*/ 0 h 322"/>
                    <a:gd name="T24" fmla="*/ 0 w 82"/>
                    <a:gd name="T25" fmla="*/ 0 h 322"/>
                    <a:gd name="T26" fmla="*/ 0 w 82"/>
                    <a:gd name="T27" fmla="*/ 0 h 322"/>
                    <a:gd name="T28" fmla="*/ 0 w 82"/>
                    <a:gd name="T29" fmla="*/ 0 h 322"/>
                    <a:gd name="T30" fmla="*/ 0 w 82"/>
                    <a:gd name="T31" fmla="*/ 0 h 322"/>
                    <a:gd name="T32" fmla="*/ 0 w 82"/>
                    <a:gd name="T33" fmla="*/ 0 h 322"/>
                    <a:gd name="T34" fmla="*/ 0 w 82"/>
                    <a:gd name="T35" fmla="*/ 0 h 322"/>
                    <a:gd name="T36" fmla="*/ 0 w 82"/>
                    <a:gd name="T37" fmla="*/ 0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3" name="Rectangle 576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404" name="Freeform 577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0 w 398"/>
                    <a:gd name="T1" fmla="*/ 0 h 469"/>
                    <a:gd name="T2" fmla="*/ 0 w 398"/>
                    <a:gd name="T3" fmla="*/ 0 h 469"/>
                    <a:gd name="T4" fmla="*/ 0 w 398"/>
                    <a:gd name="T5" fmla="*/ 0 h 469"/>
                    <a:gd name="T6" fmla="*/ 0 w 398"/>
                    <a:gd name="T7" fmla="*/ 0 h 469"/>
                    <a:gd name="T8" fmla="*/ 0 w 398"/>
                    <a:gd name="T9" fmla="*/ 0 h 469"/>
                    <a:gd name="T10" fmla="*/ 0 w 398"/>
                    <a:gd name="T11" fmla="*/ 0 h 469"/>
                    <a:gd name="T12" fmla="*/ 0 w 398"/>
                    <a:gd name="T13" fmla="*/ 0 h 469"/>
                    <a:gd name="T14" fmla="*/ 0 w 398"/>
                    <a:gd name="T15" fmla="*/ 0 h 469"/>
                    <a:gd name="T16" fmla="*/ 0 w 398"/>
                    <a:gd name="T17" fmla="*/ 0 h 469"/>
                    <a:gd name="T18" fmla="*/ 0 w 398"/>
                    <a:gd name="T19" fmla="*/ 0 h 469"/>
                    <a:gd name="T20" fmla="*/ 0 w 398"/>
                    <a:gd name="T21" fmla="*/ 0 h 469"/>
                    <a:gd name="T22" fmla="*/ 0 w 398"/>
                    <a:gd name="T23" fmla="*/ 0 h 469"/>
                    <a:gd name="T24" fmla="*/ 0 w 398"/>
                    <a:gd name="T25" fmla="*/ 0 h 469"/>
                    <a:gd name="T26" fmla="*/ 0 w 398"/>
                    <a:gd name="T27" fmla="*/ 0 h 469"/>
                    <a:gd name="T28" fmla="*/ 0 w 398"/>
                    <a:gd name="T29" fmla="*/ 0 h 469"/>
                    <a:gd name="T30" fmla="*/ 0 w 398"/>
                    <a:gd name="T31" fmla="*/ 0 h 469"/>
                    <a:gd name="T32" fmla="*/ 0 w 398"/>
                    <a:gd name="T33" fmla="*/ 0 h 469"/>
                    <a:gd name="T34" fmla="*/ 0 w 398"/>
                    <a:gd name="T35" fmla="*/ 0 h 469"/>
                    <a:gd name="T36" fmla="*/ 0 w 398"/>
                    <a:gd name="T37" fmla="*/ 0 h 469"/>
                    <a:gd name="T38" fmla="*/ 0 w 398"/>
                    <a:gd name="T39" fmla="*/ 0 h 469"/>
                    <a:gd name="T40" fmla="*/ 0 w 398"/>
                    <a:gd name="T41" fmla="*/ 0 h 469"/>
                    <a:gd name="T42" fmla="*/ 0 w 398"/>
                    <a:gd name="T43" fmla="*/ 0 h 469"/>
                    <a:gd name="T44" fmla="*/ 0 w 398"/>
                    <a:gd name="T45" fmla="*/ 0 h 469"/>
                    <a:gd name="T46" fmla="*/ 0 w 398"/>
                    <a:gd name="T47" fmla="*/ 0 h 469"/>
                    <a:gd name="T48" fmla="*/ 0 w 398"/>
                    <a:gd name="T49" fmla="*/ 0 h 469"/>
                    <a:gd name="T50" fmla="*/ 0 w 398"/>
                    <a:gd name="T51" fmla="*/ 0 h 469"/>
                    <a:gd name="T52" fmla="*/ 0 w 398"/>
                    <a:gd name="T53" fmla="*/ 0 h 469"/>
                    <a:gd name="T54" fmla="*/ 0 w 398"/>
                    <a:gd name="T55" fmla="*/ 0 h 469"/>
                    <a:gd name="T56" fmla="*/ 0 w 398"/>
                    <a:gd name="T57" fmla="*/ 0 h 469"/>
                    <a:gd name="T58" fmla="*/ 0 w 398"/>
                    <a:gd name="T59" fmla="*/ 0 h 469"/>
                    <a:gd name="T60" fmla="*/ 0 w 398"/>
                    <a:gd name="T61" fmla="*/ 0 h 469"/>
                    <a:gd name="T62" fmla="*/ 0 w 398"/>
                    <a:gd name="T63" fmla="*/ 0 h 469"/>
                    <a:gd name="T64" fmla="*/ 0 w 398"/>
                    <a:gd name="T65" fmla="*/ 0 h 469"/>
                    <a:gd name="T66" fmla="*/ 0 w 398"/>
                    <a:gd name="T67" fmla="*/ 0 h 469"/>
                    <a:gd name="T68" fmla="*/ 0 w 398"/>
                    <a:gd name="T69" fmla="*/ 0 h 469"/>
                    <a:gd name="T70" fmla="*/ 0 w 398"/>
                    <a:gd name="T71" fmla="*/ 0 h 469"/>
                    <a:gd name="T72" fmla="*/ 0 w 398"/>
                    <a:gd name="T73" fmla="*/ 0 h 469"/>
                    <a:gd name="T74" fmla="*/ 0 w 398"/>
                    <a:gd name="T75" fmla="*/ 0 h 469"/>
                    <a:gd name="T76" fmla="*/ 0 w 398"/>
                    <a:gd name="T77" fmla="*/ 0 h 469"/>
                    <a:gd name="T78" fmla="*/ 0 w 398"/>
                    <a:gd name="T79" fmla="*/ 0 h 469"/>
                    <a:gd name="T80" fmla="*/ 0 w 398"/>
                    <a:gd name="T81" fmla="*/ 0 h 469"/>
                    <a:gd name="T82" fmla="*/ 0 w 398"/>
                    <a:gd name="T83" fmla="*/ 0 h 469"/>
                    <a:gd name="T84" fmla="*/ 0 w 398"/>
                    <a:gd name="T85" fmla="*/ 0 h 469"/>
                    <a:gd name="T86" fmla="*/ 0 w 398"/>
                    <a:gd name="T87" fmla="*/ 0 h 469"/>
                    <a:gd name="T88" fmla="*/ 0 w 398"/>
                    <a:gd name="T89" fmla="*/ 0 h 469"/>
                    <a:gd name="T90" fmla="*/ 0 w 398"/>
                    <a:gd name="T91" fmla="*/ 0 h 469"/>
                    <a:gd name="T92" fmla="*/ 0 w 398"/>
                    <a:gd name="T93" fmla="*/ 0 h 469"/>
                    <a:gd name="T94" fmla="*/ 0 w 398"/>
                    <a:gd name="T95" fmla="*/ 0 h 469"/>
                    <a:gd name="T96" fmla="*/ 0 w 398"/>
                    <a:gd name="T97" fmla="*/ 0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5" name="Freeform 578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6" name="Freeform 579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0 h 89"/>
                    <a:gd name="T2" fmla="*/ 0 w 325"/>
                    <a:gd name="T3" fmla="*/ 0 h 89"/>
                    <a:gd name="T4" fmla="*/ 0 w 325"/>
                    <a:gd name="T5" fmla="*/ 0 h 89"/>
                    <a:gd name="T6" fmla="*/ 0 w 325"/>
                    <a:gd name="T7" fmla="*/ 0 h 89"/>
                    <a:gd name="T8" fmla="*/ 0 w 325"/>
                    <a:gd name="T9" fmla="*/ 0 h 89"/>
                    <a:gd name="T10" fmla="*/ 0 w 325"/>
                    <a:gd name="T11" fmla="*/ 0 h 89"/>
                    <a:gd name="T12" fmla="*/ 0 w 325"/>
                    <a:gd name="T13" fmla="*/ 0 h 89"/>
                    <a:gd name="T14" fmla="*/ 0 w 325"/>
                    <a:gd name="T15" fmla="*/ 0 h 89"/>
                    <a:gd name="T16" fmla="*/ 0 w 325"/>
                    <a:gd name="T17" fmla="*/ 0 h 89"/>
                    <a:gd name="T18" fmla="*/ 0 w 325"/>
                    <a:gd name="T19" fmla="*/ 0 h 89"/>
                    <a:gd name="T20" fmla="*/ 0 w 325"/>
                    <a:gd name="T21" fmla="*/ 0 h 89"/>
                    <a:gd name="T22" fmla="*/ 0 w 325"/>
                    <a:gd name="T23" fmla="*/ 0 h 89"/>
                    <a:gd name="T24" fmla="*/ 0 w 325"/>
                    <a:gd name="T25" fmla="*/ 0 h 89"/>
                    <a:gd name="T26" fmla="*/ 0 w 325"/>
                    <a:gd name="T27" fmla="*/ 0 h 89"/>
                    <a:gd name="T28" fmla="*/ 0 w 325"/>
                    <a:gd name="T29" fmla="*/ 0 h 89"/>
                    <a:gd name="T30" fmla="*/ 0 w 325"/>
                    <a:gd name="T31" fmla="*/ 0 h 89"/>
                    <a:gd name="T32" fmla="*/ 0 w 325"/>
                    <a:gd name="T33" fmla="*/ 0 h 89"/>
                    <a:gd name="T34" fmla="*/ 0 w 325"/>
                    <a:gd name="T35" fmla="*/ 0 h 89"/>
                    <a:gd name="T36" fmla="*/ 0 w 325"/>
                    <a:gd name="T37" fmla="*/ 0 h 89"/>
                    <a:gd name="T38" fmla="*/ 0 w 325"/>
                    <a:gd name="T39" fmla="*/ 0 h 89"/>
                    <a:gd name="T40" fmla="*/ 0 w 325"/>
                    <a:gd name="T41" fmla="*/ 0 h 89"/>
                    <a:gd name="T42" fmla="*/ 0 w 325"/>
                    <a:gd name="T43" fmla="*/ 0 h 89"/>
                    <a:gd name="T44" fmla="*/ 0 w 325"/>
                    <a:gd name="T45" fmla="*/ 0 h 89"/>
                    <a:gd name="T46" fmla="*/ 0 w 325"/>
                    <a:gd name="T47" fmla="*/ 0 h 89"/>
                    <a:gd name="T48" fmla="*/ 0 w 325"/>
                    <a:gd name="T49" fmla="*/ 0 h 89"/>
                    <a:gd name="T50" fmla="*/ 0 w 325"/>
                    <a:gd name="T51" fmla="*/ 0 h 89"/>
                    <a:gd name="T52" fmla="*/ 0 w 325"/>
                    <a:gd name="T53" fmla="*/ 0 h 89"/>
                    <a:gd name="T54" fmla="*/ 0 w 325"/>
                    <a:gd name="T55" fmla="*/ 0 h 89"/>
                    <a:gd name="T56" fmla="*/ 0 w 325"/>
                    <a:gd name="T57" fmla="*/ 0 h 89"/>
                    <a:gd name="T58" fmla="*/ 0 w 325"/>
                    <a:gd name="T59" fmla="*/ 0 h 89"/>
                    <a:gd name="T60" fmla="*/ 0 w 325"/>
                    <a:gd name="T61" fmla="*/ 0 h 89"/>
                    <a:gd name="T62" fmla="*/ 0 w 325"/>
                    <a:gd name="T63" fmla="*/ 0 h 89"/>
                    <a:gd name="T64" fmla="*/ 0 w 325"/>
                    <a:gd name="T65" fmla="*/ 0 h 89"/>
                    <a:gd name="T66" fmla="*/ 0 w 325"/>
                    <a:gd name="T67" fmla="*/ 0 h 89"/>
                    <a:gd name="T68" fmla="*/ 0 w 325"/>
                    <a:gd name="T69" fmla="*/ 0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7" name="Freeform 580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0 h 975"/>
                    <a:gd name="T4" fmla="*/ 0 w 528"/>
                    <a:gd name="T5" fmla="*/ 0 h 975"/>
                    <a:gd name="T6" fmla="*/ 0 w 528"/>
                    <a:gd name="T7" fmla="*/ 0 h 975"/>
                    <a:gd name="T8" fmla="*/ 0 w 528"/>
                    <a:gd name="T9" fmla="*/ 0 h 975"/>
                    <a:gd name="T10" fmla="*/ 0 w 528"/>
                    <a:gd name="T11" fmla="*/ 0 h 975"/>
                    <a:gd name="T12" fmla="*/ 0 w 528"/>
                    <a:gd name="T13" fmla="*/ 0 h 975"/>
                    <a:gd name="T14" fmla="*/ 0 w 528"/>
                    <a:gd name="T15" fmla="*/ 0 h 975"/>
                    <a:gd name="T16" fmla="*/ 0 w 528"/>
                    <a:gd name="T17" fmla="*/ 0 h 975"/>
                    <a:gd name="T18" fmla="*/ 0 w 528"/>
                    <a:gd name="T19" fmla="*/ 0 h 975"/>
                    <a:gd name="T20" fmla="*/ 0 w 528"/>
                    <a:gd name="T21" fmla="*/ 0 h 975"/>
                    <a:gd name="T22" fmla="*/ 0 w 528"/>
                    <a:gd name="T23" fmla="*/ 0 h 975"/>
                    <a:gd name="T24" fmla="*/ 0 w 528"/>
                    <a:gd name="T25" fmla="*/ 0 h 975"/>
                    <a:gd name="T26" fmla="*/ 0 w 528"/>
                    <a:gd name="T27" fmla="*/ 0 h 975"/>
                    <a:gd name="T28" fmla="*/ 0 w 528"/>
                    <a:gd name="T29" fmla="*/ 0 h 975"/>
                    <a:gd name="T30" fmla="*/ 0 w 528"/>
                    <a:gd name="T31" fmla="*/ 0 h 975"/>
                    <a:gd name="T32" fmla="*/ 0 w 528"/>
                    <a:gd name="T33" fmla="*/ 0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8" name="Freeform 581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0 h 133"/>
                    <a:gd name="T2" fmla="*/ 0 w 678"/>
                    <a:gd name="T3" fmla="*/ 0 h 133"/>
                    <a:gd name="T4" fmla="*/ 0 w 678"/>
                    <a:gd name="T5" fmla="*/ 0 h 133"/>
                    <a:gd name="T6" fmla="*/ 0 w 678"/>
                    <a:gd name="T7" fmla="*/ 0 h 133"/>
                    <a:gd name="T8" fmla="*/ 0 w 678"/>
                    <a:gd name="T9" fmla="*/ 0 h 133"/>
                    <a:gd name="T10" fmla="*/ 0 w 678"/>
                    <a:gd name="T11" fmla="*/ 0 h 133"/>
                    <a:gd name="T12" fmla="*/ 0 w 678"/>
                    <a:gd name="T13" fmla="*/ 0 h 133"/>
                    <a:gd name="T14" fmla="*/ 0 w 678"/>
                    <a:gd name="T15" fmla="*/ 0 h 133"/>
                    <a:gd name="T16" fmla="*/ 0 w 678"/>
                    <a:gd name="T17" fmla="*/ 0 h 133"/>
                    <a:gd name="T18" fmla="*/ 0 w 678"/>
                    <a:gd name="T19" fmla="*/ 0 h 133"/>
                    <a:gd name="T20" fmla="*/ 0 w 678"/>
                    <a:gd name="T21" fmla="*/ 0 h 133"/>
                    <a:gd name="T22" fmla="*/ 0 w 678"/>
                    <a:gd name="T23" fmla="*/ 0 h 133"/>
                    <a:gd name="T24" fmla="*/ 0 w 678"/>
                    <a:gd name="T25" fmla="*/ 0 h 133"/>
                    <a:gd name="T26" fmla="*/ 0 w 678"/>
                    <a:gd name="T27" fmla="*/ 0 h 133"/>
                    <a:gd name="T28" fmla="*/ 0 w 678"/>
                    <a:gd name="T29" fmla="*/ 0 h 133"/>
                    <a:gd name="T30" fmla="*/ 0 w 678"/>
                    <a:gd name="T31" fmla="*/ 0 h 133"/>
                    <a:gd name="T32" fmla="*/ 0 w 678"/>
                    <a:gd name="T33" fmla="*/ 0 h 133"/>
                    <a:gd name="T34" fmla="*/ 0 w 678"/>
                    <a:gd name="T35" fmla="*/ 0 h 133"/>
                    <a:gd name="T36" fmla="*/ 0 w 678"/>
                    <a:gd name="T37" fmla="*/ 0 h 133"/>
                    <a:gd name="T38" fmla="*/ 0 w 678"/>
                    <a:gd name="T39" fmla="*/ 0 h 133"/>
                    <a:gd name="T40" fmla="*/ 0 w 678"/>
                    <a:gd name="T41" fmla="*/ 0 h 133"/>
                    <a:gd name="T42" fmla="*/ 0 w 678"/>
                    <a:gd name="T43" fmla="*/ 0 h 133"/>
                    <a:gd name="T44" fmla="*/ 0 w 678"/>
                    <a:gd name="T45" fmla="*/ 0 h 133"/>
                    <a:gd name="T46" fmla="*/ 0 w 678"/>
                    <a:gd name="T47" fmla="*/ 0 h 133"/>
                    <a:gd name="T48" fmla="*/ 0 w 678"/>
                    <a:gd name="T49" fmla="*/ 0 h 133"/>
                    <a:gd name="T50" fmla="*/ 0 w 678"/>
                    <a:gd name="T51" fmla="*/ 0 h 133"/>
                    <a:gd name="T52" fmla="*/ 0 w 678"/>
                    <a:gd name="T53" fmla="*/ 0 h 133"/>
                    <a:gd name="T54" fmla="*/ 0 w 678"/>
                    <a:gd name="T55" fmla="*/ 0 h 133"/>
                    <a:gd name="T56" fmla="*/ 0 w 678"/>
                    <a:gd name="T57" fmla="*/ 0 h 133"/>
                    <a:gd name="T58" fmla="*/ 0 w 678"/>
                    <a:gd name="T59" fmla="*/ 0 h 133"/>
                    <a:gd name="T60" fmla="*/ 0 w 678"/>
                    <a:gd name="T61" fmla="*/ 0 h 133"/>
                    <a:gd name="T62" fmla="*/ 0 w 678"/>
                    <a:gd name="T63" fmla="*/ 0 h 133"/>
                    <a:gd name="T64" fmla="*/ 0 w 678"/>
                    <a:gd name="T65" fmla="*/ 0 h 133"/>
                    <a:gd name="T66" fmla="*/ 0 w 678"/>
                    <a:gd name="T67" fmla="*/ 0 h 133"/>
                    <a:gd name="T68" fmla="*/ 0 w 678"/>
                    <a:gd name="T69" fmla="*/ 0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09" name="Freeform 582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0 w 1142"/>
                    <a:gd name="T1" fmla="*/ 0 h 379"/>
                    <a:gd name="T2" fmla="*/ 0 w 1142"/>
                    <a:gd name="T3" fmla="*/ 0 h 379"/>
                    <a:gd name="T4" fmla="*/ 0 w 1142"/>
                    <a:gd name="T5" fmla="*/ 0 h 379"/>
                    <a:gd name="T6" fmla="*/ 0 w 1142"/>
                    <a:gd name="T7" fmla="*/ 0 h 379"/>
                    <a:gd name="T8" fmla="*/ 0 w 1142"/>
                    <a:gd name="T9" fmla="*/ 0 h 379"/>
                    <a:gd name="T10" fmla="*/ 0 w 1142"/>
                    <a:gd name="T11" fmla="*/ 0 h 379"/>
                    <a:gd name="T12" fmla="*/ 0 w 1142"/>
                    <a:gd name="T13" fmla="*/ 0 h 379"/>
                    <a:gd name="T14" fmla="*/ 0 w 1142"/>
                    <a:gd name="T15" fmla="*/ 0 h 379"/>
                    <a:gd name="T16" fmla="*/ 0 w 1142"/>
                    <a:gd name="T17" fmla="*/ 0 h 379"/>
                    <a:gd name="T18" fmla="*/ 0 w 1142"/>
                    <a:gd name="T19" fmla="*/ 0 h 379"/>
                    <a:gd name="T20" fmla="*/ 0 w 1142"/>
                    <a:gd name="T21" fmla="*/ 0 h 379"/>
                    <a:gd name="T22" fmla="*/ 0 w 1142"/>
                    <a:gd name="T23" fmla="*/ 0 h 379"/>
                    <a:gd name="T24" fmla="*/ 0 w 1142"/>
                    <a:gd name="T25" fmla="*/ 0 h 379"/>
                    <a:gd name="T26" fmla="*/ 0 w 1142"/>
                    <a:gd name="T27" fmla="*/ 0 h 379"/>
                    <a:gd name="T28" fmla="*/ 0 w 1142"/>
                    <a:gd name="T29" fmla="*/ 0 h 379"/>
                    <a:gd name="T30" fmla="*/ 0 w 1142"/>
                    <a:gd name="T31" fmla="*/ 0 h 379"/>
                    <a:gd name="T32" fmla="*/ 0 w 1142"/>
                    <a:gd name="T33" fmla="*/ 0 h 379"/>
                    <a:gd name="T34" fmla="*/ 0 w 1142"/>
                    <a:gd name="T35" fmla="*/ 0 h 379"/>
                    <a:gd name="T36" fmla="*/ 0 w 1142"/>
                    <a:gd name="T37" fmla="*/ 0 h 379"/>
                    <a:gd name="T38" fmla="*/ 0 w 1142"/>
                    <a:gd name="T39" fmla="*/ 0 h 379"/>
                    <a:gd name="T40" fmla="*/ 0 w 1142"/>
                    <a:gd name="T41" fmla="*/ 0 h 379"/>
                    <a:gd name="T42" fmla="*/ 0 w 1142"/>
                    <a:gd name="T43" fmla="*/ 0 h 379"/>
                    <a:gd name="T44" fmla="*/ 0 w 1142"/>
                    <a:gd name="T45" fmla="*/ 0 h 379"/>
                    <a:gd name="T46" fmla="*/ 0 w 1142"/>
                    <a:gd name="T47" fmla="*/ 0 h 379"/>
                    <a:gd name="T48" fmla="*/ 0 w 1142"/>
                    <a:gd name="T49" fmla="*/ 0 h 379"/>
                    <a:gd name="T50" fmla="*/ 0 w 1142"/>
                    <a:gd name="T51" fmla="*/ 0 h 379"/>
                    <a:gd name="T52" fmla="*/ 0 w 1142"/>
                    <a:gd name="T53" fmla="*/ 0 h 379"/>
                    <a:gd name="T54" fmla="*/ 0 w 1142"/>
                    <a:gd name="T55" fmla="*/ 0 h 379"/>
                    <a:gd name="T56" fmla="*/ 0 w 1142"/>
                    <a:gd name="T57" fmla="*/ 0 h 379"/>
                    <a:gd name="T58" fmla="*/ 0 w 1142"/>
                    <a:gd name="T59" fmla="*/ 0 h 379"/>
                    <a:gd name="T60" fmla="*/ 0 w 1142"/>
                    <a:gd name="T61" fmla="*/ 0 h 379"/>
                    <a:gd name="T62" fmla="*/ 0 w 1142"/>
                    <a:gd name="T63" fmla="*/ 0 h 379"/>
                    <a:gd name="T64" fmla="*/ 0 w 1142"/>
                    <a:gd name="T65" fmla="*/ 0 h 379"/>
                    <a:gd name="T66" fmla="*/ 0 w 1142"/>
                    <a:gd name="T67" fmla="*/ 0 h 379"/>
                    <a:gd name="T68" fmla="*/ 0 w 1142"/>
                    <a:gd name="T69" fmla="*/ 0 h 379"/>
                    <a:gd name="T70" fmla="*/ 0 w 1142"/>
                    <a:gd name="T71" fmla="*/ 0 h 379"/>
                    <a:gd name="T72" fmla="*/ 0 w 1142"/>
                    <a:gd name="T73" fmla="*/ 0 h 379"/>
                    <a:gd name="T74" fmla="*/ 0 w 1142"/>
                    <a:gd name="T75" fmla="*/ 0 h 379"/>
                    <a:gd name="T76" fmla="*/ 0 w 1142"/>
                    <a:gd name="T77" fmla="*/ 0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0" name="Freeform 583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0 w 1163"/>
                    <a:gd name="T3" fmla="*/ 0 h 340"/>
                    <a:gd name="T4" fmla="*/ 0 w 1163"/>
                    <a:gd name="T5" fmla="*/ 0 h 340"/>
                    <a:gd name="T6" fmla="*/ 0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1" name="Freeform 584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0 h 303"/>
                    <a:gd name="T2" fmla="*/ 0 w 1149"/>
                    <a:gd name="T3" fmla="*/ 0 h 303"/>
                    <a:gd name="T4" fmla="*/ 0 w 1149"/>
                    <a:gd name="T5" fmla="*/ 0 h 303"/>
                    <a:gd name="T6" fmla="*/ 0 w 1149"/>
                    <a:gd name="T7" fmla="*/ 0 h 303"/>
                    <a:gd name="T8" fmla="*/ 0 w 1149"/>
                    <a:gd name="T9" fmla="*/ 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412" name="Freeform 585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0 w 1155"/>
                    <a:gd name="T3" fmla="*/ 0 h 336"/>
                    <a:gd name="T4" fmla="*/ 0 w 1155"/>
                    <a:gd name="T5" fmla="*/ 0 h 336"/>
                    <a:gd name="T6" fmla="*/ 0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357" name="Group 586"/>
              <p:cNvGrpSpPr>
                <a:grpSpLocks/>
              </p:cNvGrpSpPr>
              <p:nvPr/>
            </p:nvGrpSpPr>
            <p:grpSpPr bwMode="auto">
              <a:xfrm rot="10800000">
                <a:off x="1234" y="3229"/>
                <a:ext cx="391" cy="88"/>
                <a:chOff x="1450" y="3513"/>
                <a:chExt cx="391" cy="88"/>
              </a:xfrm>
            </p:grpSpPr>
            <p:sp>
              <p:nvSpPr>
                <p:cNvPr id="270372" name="Freeform 587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0 h 56"/>
                    <a:gd name="T4" fmla="*/ 1 w 720"/>
                    <a:gd name="T5" fmla="*/ 0 h 56"/>
                    <a:gd name="T6" fmla="*/ 1 w 720"/>
                    <a:gd name="T7" fmla="*/ 0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0373" name="Line 588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70358" name="Group 589"/>
              <p:cNvGrpSpPr>
                <a:grpSpLocks/>
              </p:cNvGrpSpPr>
              <p:nvPr/>
            </p:nvGrpSpPr>
            <p:grpSpPr bwMode="auto">
              <a:xfrm>
                <a:off x="1305" y="3286"/>
                <a:ext cx="275" cy="118"/>
                <a:chOff x="3600" y="219"/>
                <a:chExt cx="360" cy="175"/>
              </a:xfrm>
            </p:grpSpPr>
            <p:sp>
              <p:nvSpPr>
                <p:cNvPr id="270359" name="Oval 590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0360" name="Line 591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361" name="Line 592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362" name="Rectangle 593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270363" name="Oval 594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charset="0"/>
                    <a:buChar char="r"/>
                    <a:defRPr sz="28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charset="0"/>
                    <a:buChar char="m"/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70364" name="Group 595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70369" name="Line 5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370" name="Line 597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371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0365" name="Group 599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70366" name="Line 60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367" name="Line 601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368" name="Line 602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95524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D1B1918-0286-F04B-A160-5CBE8227F55D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2386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u="sng">
                <a:solidFill>
                  <a:srgbClr val="3333CC"/>
                </a:solidFill>
              </a:rPr>
              <a:t>Center (Core) based Shared Tree</a:t>
            </a:r>
          </a:p>
        </p:txBody>
      </p:sp>
      <p:sp>
        <p:nvSpPr>
          <p:cNvPr id="272387" name="Rectangle 3"/>
          <p:cNvSpPr>
            <a:spLocks noChangeArrowheads="1"/>
          </p:cNvSpPr>
          <p:nvPr/>
        </p:nvSpPr>
        <p:spPr bwMode="auto">
          <a:xfrm>
            <a:off x="533400" y="1501775"/>
            <a:ext cx="7993063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Single delivery tree shared by all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One router identified as </a:t>
            </a:r>
            <a:r>
              <a:rPr lang="ja-JP" altLang="en-US" sz="2400" i="1">
                <a:solidFill>
                  <a:srgbClr val="FF0000"/>
                </a:solidFill>
              </a:rPr>
              <a:t>“</a:t>
            </a:r>
            <a:r>
              <a:rPr lang="en-US" altLang="ja-JP" sz="2400" i="1" dirty="0">
                <a:solidFill>
                  <a:srgbClr val="FF0000"/>
                </a:solidFill>
              </a:rPr>
              <a:t>center</a:t>
            </a:r>
            <a:r>
              <a:rPr lang="ja-JP" altLang="en-US" sz="2400" i="1">
                <a:solidFill>
                  <a:srgbClr val="FF0000"/>
                </a:solidFill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</a:rPr>
              <a:t> of tree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Tree construction is receiver-based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</a:rPr>
              <a:t>edge router sends unicast </a:t>
            </a:r>
            <a:r>
              <a:rPr lang="en-US" altLang="en-US" sz="2000" i="1" dirty="0">
                <a:solidFill>
                  <a:srgbClr val="000000"/>
                </a:solidFill>
              </a:rPr>
              <a:t>join-</a:t>
            </a:r>
            <a:r>
              <a:rPr lang="en-US" altLang="en-US" sz="2000" i="1" dirty="0" err="1">
                <a:solidFill>
                  <a:srgbClr val="000000"/>
                </a:solidFill>
              </a:rPr>
              <a:t>msg</a:t>
            </a:r>
            <a:r>
              <a:rPr lang="en-US" altLang="en-US" sz="2000" dirty="0">
                <a:solidFill>
                  <a:srgbClr val="000000"/>
                </a:solidFill>
              </a:rPr>
              <a:t> addressed to center router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i="1" dirty="0">
                <a:solidFill>
                  <a:srgbClr val="000000"/>
                </a:solidFill>
              </a:rPr>
              <a:t>join-</a:t>
            </a:r>
            <a:r>
              <a:rPr lang="en-US" altLang="en-US" sz="2000" i="1" dirty="0" err="1">
                <a:solidFill>
                  <a:srgbClr val="000000"/>
                </a:solidFill>
              </a:rPr>
              <a:t>msg</a:t>
            </a:r>
            <a:r>
              <a:rPr lang="en-US" altLang="en-US" sz="2000" i="1" dirty="0">
                <a:solidFill>
                  <a:srgbClr val="000000"/>
                </a:solidFill>
              </a:rPr>
              <a:t> </a:t>
            </a:r>
            <a:r>
              <a:rPr lang="ja-JP" altLang="en-US" sz="2000">
                <a:solidFill>
                  <a:srgbClr val="000000"/>
                </a:solidFill>
              </a:rPr>
              <a:t>“</a:t>
            </a:r>
            <a:r>
              <a:rPr lang="en-US" altLang="ja-JP" sz="2000" dirty="0">
                <a:solidFill>
                  <a:srgbClr val="000000"/>
                </a:solidFill>
              </a:rPr>
              <a:t>processed</a:t>
            </a:r>
            <a:r>
              <a:rPr lang="ja-JP" altLang="en-US" sz="2000">
                <a:solidFill>
                  <a:srgbClr val="000000"/>
                </a:solidFill>
              </a:rPr>
              <a:t>”</a:t>
            </a:r>
            <a:r>
              <a:rPr lang="en-US" altLang="ja-JP" sz="2000" dirty="0">
                <a:solidFill>
                  <a:srgbClr val="000000"/>
                </a:solidFill>
              </a:rPr>
              <a:t> by intermediate routers and forwarded towards center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i="1" dirty="0">
                <a:solidFill>
                  <a:srgbClr val="000000"/>
                </a:solidFill>
              </a:rPr>
              <a:t>join-</a:t>
            </a:r>
            <a:r>
              <a:rPr lang="en-US" altLang="en-US" sz="2000" i="1" dirty="0" err="1">
                <a:solidFill>
                  <a:srgbClr val="000000"/>
                </a:solidFill>
              </a:rPr>
              <a:t>msg</a:t>
            </a:r>
            <a:r>
              <a:rPr lang="en-US" altLang="en-US" sz="2000" dirty="0">
                <a:solidFill>
                  <a:srgbClr val="000000"/>
                </a:solidFill>
              </a:rPr>
              <a:t> either hits existing tree branch for this center, or arrives at center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</a:rPr>
              <a:t>path taken by </a:t>
            </a:r>
            <a:r>
              <a:rPr lang="en-US" altLang="en-US" sz="2000" i="1" dirty="0">
                <a:solidFill>
                  <a:srgbClr val="000000"/>
                </a:solidFill>
              </a:rPr>
              <a:t>join-</a:t>
            </a:r>
            <a:r>
              <a:rPr lang="en-US" altLang="en-US" sz="2000" i="1" dirty="0" err="1">
                <a:solidFill>
                  <a:srgbClr val="000000"/>
                </a:solidFill>
              </a:rPr>
              <a:t>msg</a:t>
            </a:r>
            <a:r>
              <a:rPr lang="en-US" altLang="en-US" sz="2000" dirty="0">
                <a:solidFill>
                  <a:srgbClr val="000000"/>
                </a:solidFill>
              </a:rPr>
              <a:t> becomes new branch of tree for this router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A sender unicasts a packet to center 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</a:rPr>
              <a:t>The packet is distributed on the tree when it hits the tree</a:t>
            </a:r>
          </a:p>
        </p:txBody>
      </p:sp>
    </p:spTree>
    <p:extLst>
      <p:ext uri="{BB962C8B-B14F-4D97-AF65-F5344CB8AC3E}">
        <p14:creationId xmlns:p14="http://schemas.microsoft.com/office/powerpoint/2010/main" val="486324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AWS Direct Connect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C2F51-A38B-A44D-9E69-2739398A7D19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20" y="1490663"/>
            <a:ext cx="6842760" cy="44222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3400" y="6150342"/>
            <a:ext cx="8353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err="1"/>
              <a:t>docs.aws.amazon.com</a:t>
            </a:r>
            <a:r>
              <a:rPr lang="en-US" sz="2000" dirty="0"/>
              <a:t>/</a:t>
            </a:r>
            <a:r>
              <a:rPr lang="en-US" sz="2000" dirty="0" err="1"/>
              <a:t>directconnect</a:t>
            </a:r>
            <a:r>
              <a:rPr lang="en-US" sz="2000" dirty="0"/>
              <a:t>/latest/</a:t>
            </a:r>
            <a:r>
              <a:rPr lang="en-US" sz="2000" dirty="0" err="1"/>
              <a:t>UserGuide</a:t>
            </a:r>
            <a:r>
              <a:rPr lang="en-US" sz="2000" dirty="0"/>
              <a:t>/</a:t>
            </a:r>
            <a:r>
              <a:rPr lang="en-US" sz="2000" dirty="0" err="1"/>
              <a:t>Welcome.html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7263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E462E8-9909-D44E-A198-979570F49A1D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Example: M3 Joins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894638" cy="8763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Group members: M1, M2</a:t>
            </a:r>
          </a:p>
        </p:txBody>
      </p:sp>
      <p:sp>
        <p:nvSpPr>
          <p:cNvPr id="274436" name="Rectangle 4"/>
          <p:cNvSpPr>
            <a:spLocks noChangeArrowheads="1"/>
          </p:cNvSpPr>
          <p:nvPr/>
        </p:nvSpPr>
        <p:spPr bwMode="auto">
          <a:xfrm>
            <a:off x="4267200" y="29860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37" name="Rectangle 5"/>
          <p:cNvSpPr>
            <a:spLocks noChangeArrowheads="1"/>
          </p:cNvSpPr>
          <p:nvPr/>
        </p:nvSpPr>
        <p:spPr bwMode="auto">
          <a:xfrm>
            <a:off x="4267200" y="38242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38" name="Rectangle 6"/>
          <p:cNvSpPr>
            <a:spLocks noChangeArrowheads="1"/>
          </p:cNvSpPr>
          <p:nvPr/>
        </p:nvSpPr>
        <p:spPr bwMode="auto">
          <a:xfrm>
            <a:off x="5562600" y="39766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39" name="Rectangle 7"/>
          <p:cNvSpPr>
            <a:spLocks noChangeArrowheads="1"/>
          </p:cNvSpPr>
          <p:nvPr/>
        </p:nvSpPr>
        <p:spPr bwMode="auto">
          <a:xfrm>
            <a:off x="5715000" y="30622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40" name="Rectangle 8"/>
          <p:cNvSpPr>
            <a:spLocks noChangeArrowheads="1"/>
          </p:cNvSpPr>
          <p:nvPr/>
        </p:nvSpPr>
        <p:spPr bwMode="auto">
          <a:xfrm>
            <a:off x="4953000" y="26050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41" name="Rectangle 9"/>
          <p:cNvSpPr>
            <a:spLocks noChangeArrowheads="1"/>
          </p:cNvSpPr>
          <p:nvPr/>
        </p:nvSpPr>
        <p:spPr bwMode="auto">
          <a:xfrm>
            <a:off x="3733800" y="46624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42" name="Rectangle 10"/>
          <p:cNvSpPr>
            <a:spLocks noChangeArrowheads="1"/>
          </p:cNvSpPr>
          <p:nvPr/>
        </p:nvSpPr>
        <p:spPr bwMode="auto">
          <a:xfrm>
            <a:off x="6858000" y="47386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43" name="Rectangle 11"/>
          <p:cNvSpPr>
            <a:spLocks noChangeArrowheads="1"/>
          </p:cNvSpPr>
          <p:nvPr/>
        </p:nvSpPr>
        <p:spPr bwMode="auto">
          <a:xfrm>
            <a:off x="2438400" y="29860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44" name="Rectangle 12"/>
          <p:cNvSpPr>
            <a:spLocks noChangeArrowheads="1"/>
          </p:cNvSpPr>
          <p:nvPr/>
        </p:nvSpPr>
        <p:spPr bwMode="auto">
          <a:xfrm>
            <a:off x="6096000" y="23764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74445" name="AutoShape 13"/>
          <p:cNvCxnSpPr>
            <a:cxnSpLocks noChangeShapeType="1"/>
            <a:stCxn id="274440" idx="3"/>
            <a:endCxn id="274444" idx="1"/>
          </p:cNvCxnSpPr>
          <p:nvPr/>
        </p:nvCxnSpPr>
        <p:spPr bwMode="auto">
          <a:xfrm flipV="1">
            <a:off x="5257800" y="2528888"/>
            <a:ext cx="838200" cy="228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46" name="AutoShape 14"/>
          <p:cNvCxnSpPr>
            <a:cxnSpLocks noChangeShapeType="1"/>
            <a:stCxn id="274440" idx="3"/>
            <a:endCxn id="274439" idx="1"/>
          </p:cNvCxnSpPr>
          <p:nvPr/>
        </p:nvCxnSpPr>
        <p:spPr bwMode="auto">
          <a:xfrm>
            <a:off x="5257800" y="2757488"/>
            <a:ext cx="457200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47" name="AutoShape 15"/>
          <p:cNvCxnSpPr>
            <a:cxnSpLocks noChangeShapeType="1"/>
            <a:stCxn id="274440" idx="1"/>
            <a:endCxn id="274436" idx="3"/>
          </p:cNvCxnSpPr>
          <p:nvPr/>
        </p:nvCxnSpPr>
        <p:spPr bwMode="auto">
          <a:xfrm flipH="1">
            <a:off x="4572000" y="2757488"/>
            <a:ext cx="381000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48" name="AutoShape 16"/>
          <p:cNvCxnSpPr>
            <a:cxnSpLocks noChangeShapeType="1"/>
            <a:stCxn id="274436" idx="2"/>
            <a:endCxn id="274437" idx="0"/>
          </p:cNvCxnSpPr>
          <p:nvPr/>
        </p:nvCxnSpPr>
        <p:spPr bwMode="auto">
          <a:xfrm>
            <a:off x="4419600" y="3290888"/>
            <a:ext cx="0" cy="533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49" name="AutoShape 17"/>
          <p:cNvCxnSpPr>
            <a:cxnSpLocks noChangeShapeType="1"/>
            <a:stCxn id="274437" idx="3"/>
            <a:endCxn id="274438" idx="1"/>
          </p:cNvCxnSpPr>
          <p:nvPr/>
        </p:nvCxnSpPr>
        <p:spPr bwMode="auto">
          <a:xfrm>
            <a:off x="4572000" y="3976688"/>
            <a:ext cx="990600" cy="152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50" name="AutoShape 18"/>
          <p:cNvCxnSpPr>
            <a:cxnSpLocks noChangeShapeType="1"/>
            <a:stCxn id="274438" idx="0"/>
            <a:endCxn id="274439" idx="2"/>
          </p:cNvCxnSpPr>
          <p:nvPr/>
        </p:nvCxnSpPr>
        <p:spPr bwMode="auto">
          <a:xfrm flipV="1">
            <a:off x="5715000" y="3367088"/>
            <a:ext cx="152400" cy="609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51" name="AutoShape 19"/>
          <p:cNvCxnSpPr>
            <a:cxnSpLocks noChangeShapeType="1"/>
            <a:stCxn id="274443" idx="3"/>
            <a:endCxn id="274436" idx="1"/>
          </p:cNvCxnSpPr>
          <p:nvPr/>
        </p:nvCxnSpPr>
        <p:spPr bwMode="auto">
          <a:xfrm>
            <a:off x="2743200" y="3138488"/>
            <a:ext cx="15240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52" name="AutoShape 20"/>
          <p:cNvCxnSpPr>
            <a:cxnSpLocks noChangeShapeType="1"/>
            <a:stCxn id="274441" idx="0"/>
            <a:endCxn id="274437" idx="1"/>
          </p:cNvCxnSpPr>
          <p:nvPr/>
        </p:nvCxnSpPr>
        <p:spPr bwMode="auto">
          <a:xfrm flipV="1">
            <a:off x="3886200" y="3976688"/>
            <a:ext cx="381000" cy="6858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53" name="AutoShape 21"/>
          <p:cNvCxnSpPr>
            <a:cxnSpLocks noChangeShapeType="1"/>
            <a:stCxn id="274442" idx="1"/>
            <a:endCxn id="274438" idx="3"/>
          </p:cNvCxnSpPr>
          <p:nvPr/>
        </p:nvCxnSpPr>
        <p:spPr bwMode="auto">
          <a:xfrm flipH="1" flipV="1">
            <a:off x="5867400" y="4129088"/>
            <a:ext cx="990600" cy="762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4454" name="Text Box 22"/>
          <p:cNvSpPr txBox="1">
            <a:spLocks noChangeArrowheads="1"/>
          </p:cNvSpPr>
          <p:nvPr/>
        </p:nvSpPr>
        <p:spPr bwMode="auto">
          <a:xfrm>
            <a:off x="6402388" y="2362200"/>
            <a:ext cx="5762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core</a:t>
            </a:r>
          </a:p>
        </p:txBody>
      </p:sp>
      <p:sp>
        <p:nvSpPr>
          <p:cNvPr id="274455" name="Freeform 23"/>
          <p:cNvSpPr>
            <a:spLocks/>
          </p:cNvSpPr>
          <p:nvPr/>
        </p:nvSpPr>
        <p:spPr bwMode="auto">
          <a:xfrm>
            <a:off x="2743200" y="2452688"/>
            <a:ext cx="3352800" cy="609600"/>
          </a:xfrm>
          <a:custGeom>
            <a:avLst/>
            <a:gdLst>
              <a:gd name="T0" fmla="*/ 0 w 2112"/>
              <a:gd name="T1" fmla="*/ 2147483646 h 384"/>
              <a:gd name="T2" fmla="*/ 2147483646 w 2112"/>
              <a:gd name="T3" fmla="*/ 2147483646 h 384"/>
              <a:gd name="T4" fmla="*/ 2147483646 w 2112"/>
              <a:gd name="T5" fmla="*/ 2147483646 h 384"/>
              <a:gd name="T6" fmla="*/ 2147483646 w 2112"/>
              <a:gd name="T7" fmla="*/ 2147483646 h 384"/>
              <a:gd name="T8" fmla="*/ 2147483646 w 2112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12"/>
              <a:gd name="T16" fmla="*/ 0 h 384"/>
              <a:gd name="T17" fmla="*/ 2112 w 2112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12" h="384">
                <a:moveTo>
                  <a:pt x="0" y="384"/>
                </a:moveTo>
                <a:lnTo>
                  <a:pt x="1152" y="384"/>
                </a:lnTo>
                <a:lnTo>
                  <a:pt x="1392" y="144"/>
                </a:lnTo>
                <a:lnTo>
                  <a:pt x="1584" y="144"/>
                </a:lnTo>
                <a:lnTo>
                  <a:pt x="2112" y="0"/>
                </a:lnTo>
              </a:path>
            </a:pathLst>
          </a:custGeom>
          <a:noFill/>
          <a:ln w="127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4456" name="Freeform 24"/>
          <p:cNvSpPr>
            <a:spLocks/>
          </p:cNvSpPr>
          <p:nvPr/>
        </p:nvSpPr>
        <p:spPr bwMode="auto">
          <a:xfrm>
            <a:off x="3962400" y="3290888"/>
            <a:ext cx="533400" cy="1371600"/>
          </a:xfrm>
          <a:custGeom>
            <a:avLst/>
            <a:gdLst>
              <a:gd name="T0" fmla="*/ 0 w 336"/>
              <a:gd name="T1" fmla="*/ 2147483646 h 864"/>
              <a:gd name="T2" fmla="*/ 2147483646 w 336"/>
              <a:gd name="T3" fmla="*/ 2147483646 h 864"/>
              <a:gd name="T4" fmla="*/ 2147483646 w 336"/>
              <a:gd name="T5" fmla="*/ 2147483646 h 864"/>
              <a:gd name="T6" fmla="*/ 2147483646 w 336"/>
              <a:gd name="T7" fmla="*/ 0 h 864"/>
              <a:gd name="T8" fmla="*/ 0 60000 65536"/>
              <a:gd name="T9" fmla="*/ 0 60000 65536"/>
              <a:gd name="T10" fmla="*/ 0 60000 65536"/>
              <a:gd name="T11" fmla="*/ 0 60000 65536"/>
              <a:gd name="T12" fmla="*/ 0 w 336"/>
              <a:gd name="T13" fmla="*/ 0 h 864"/>
              <a:gd name="T14" fmla="*/ 336 w 336"/>
              <a:gd name="T15" fmla="*/ 864 h 8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" h="864">
                <a:moveTo>
                  <a:pt x="0" y="864"/>
                </a:moveTo>
                <a:lnTo>
                  <a:pt x="192" y="528"/>
                </a:lnTo>
                <a:lnTo>
                  <a:pt x="336" y="336"/>
                </a:lnTo>
                <a:lnTo>
                  <a:pt x="336" y="0"/>
                </a:lnTo>
              </a:path>
            </a:pathLst>
          </a:custGeom>
          <a:noFill/>
          <a:ln w="127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4457" name="Text Box 25"/>
          <p:cNvSpPr txBox="1">
            <a:spLocks noChangeArrowheads="1"/>
          </p:cNvSpPr>
          <p:nvPr/>
        </p:nvSpPr>
        <p:spPr bwMode="auto">
          <a:xfrm>
            <a:off x="2362200" y="2998788"/>
            <a:ext cx="427038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M1</a:t>
            </a:r>
          </a:p>
        </p:txBody>
      </p:sp>
      <p:sp>
        <p:nvSpPr>
          <p:cNvPr id="274458" name="Text Box 26"/>
          <p:cNvSpPr txBox="1">
            <a:spLocks noChangeArrowheads="1"/>
          </p:cNvSpPr>
          <p:nvPr/>
        </p:nvSpPr>
        <p:spPr bwMode="auto">
          <a:xfrm>
            <a:off x="3657600" y="4665663"/>
            <a:ext cx="427038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M2</a:t>
            </a:r>
          </a:p>
        </p:txBody>
      </p:sp>
      <p:sp>
        <p:nvSpPr>
          <p:cNvPr id="274459" name="Text Box 27"/>
          <p:cNvSpPr txBox="1">
            <a:spLocks noChangeArrowheads="1"/>
          </p:cNvSpPr>
          <p:nvPr/>
        </p:nvSpPr>
        <p:spPr bwMode="auto">
          <a:xfrm>
            <a:off x="6781800" y="4738688"/>
            <a:ext cx="427038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M3</a:t>
            </a:r>
          </a:p>
        </p:txBody>
      </p:sp>
      <p:grpSp>
        <p:nvGrpSpPr>
          <p:cNvPr id="274460" name="Group 28"/>
          <p:cNvGrpSpPr>
            <a:grpSpLocks/>
          </p:cNvGrpSpPr>
          <p:nvPr/>
        </p:nvGrpSpPr>
        <p:grpSpPr bwMode="auto">
          <a:xfrm>
            <a:off x="804863" y="5175250"/>
            <a:ext cx="1652587" cy="333375"/>
            <a:chOff x="480" y="3447"/>
            <a:chExt cx="1041" cy="210"/>
          </a:xfrm>
        </p:grpSpPr>
        <p:sp>
          <p:nvSpPr>
            <p:cNvPr id="274474" name="Line 29"/>
            <p:cNvSpPr>
              <a:spLocks noChangeShapeType="1"/>
            </p:cNvSpPr>
            <p:nvPr/>
          </p:nvSpPr>
          <p:spPr bwMode="auto">
            <a:xfrm>
              <a:off x="480" y="3552"/>
              <a:ext cx="240" cy="0"/>
            </a:xfrm>
            <a:prstGeom prst="line">
              <a:avLst/>
            </a:prstGeom>
            <a:noFill/>
            <a:ln w="12700">
              <a:solidFill>
                <a:srgbClr val="33CC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274475" name="Text Box 30"/>
            <p:cNvSpPr txBox="1">
              <a:spLocks noChangeArrowheads="1"/>
            </p:cNvSpPr>
            <p:nvPr/>
          </p:nvSpPr>
          <p:spPr bwMode="auto">
            <a:xfrm>
              <a:off x="759" y="3447"/>
              <a:ext cx="762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shared tree</a:t>
              </a:r>
            </a:p>
          </p:txBody>
        </p:sp>
      </p:grpSp>
      <p:sp>
        <p:nvSpPr>
          <p:cNvPr id="274461" name="Rectangle 31"/>
          <p:cNvSpPr>
            <a:spLocks noChangeArrowheads="1"/>
          </p:cNvSpPr>
          <p:nvPr/>
        </p:nvSpPr>
        <p:spPr bwMode="auto">
          <a:xfrm>
            <a:off x="609600" y="5157788"/>
            <a:ext cx="2895600" cy="7318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274462" name="Rectangle 32"/>
          <p:cNvSpPr>
            <a:spLocks noChangeArrowheads="1"/>
          </p:cNvSpPr>
          <p:nvPr/>
        </p:nvSpPr>
        <p:spPr bwMode="auto">
          <a:xfrm>
            <a:off x="5410200" y="4800600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63" name="Rectangle 33"/>
          <p:cNvSpPr>
            <a:spLocks noChangeArrowheads="1"/>
          </p:cNvSpPr>
          <p:nvPr/>
        </p:nvSpPr>
        <p:spPr bwMode="auto">
          <a:xfrm>
            <a:off x="5334000" y="5715000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74464" name="AutoShape 34"/>
          <p:cNvCxnSpPr>
            <a:cxnSpLocks noChangeShapeType="1"/>
            <a:stCxn id="274463" idx="0"/>
            <a:endCxn id="274462" idx="2"/>
          </p:cNvCxnSpPr>
          <p:nvPr/>
        </p:nvCxnSpPr>
        <p:spPr bwMode="auto">
          <a:xfrm flipV="1">
            <a:off x="5486400" y="5105400"/>
            <a:ext cx="76200" cy="609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4465" name="Line 35"/>
          <p:cNvSpPr>
            <a:spLocks noChangeShapeType="1"/>
          </p:cNvSpPr>
          <p:nvPr/>
        </p:nvSpPr>
        <p:spPr bwMode="auto">
          <a:xfrm flipV="1">
            <a:off x="5562600" y="4267200"/>
            <a:ext cx="762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4466" name="Text Box 36"/>
          <p:cNvSpPr txBox="1">
            <a:spLocks noChangeArrowheads="1"/>
          </p:cNvSpPr>
          <p:nvPr/>
        </p:nvSpPr>
        <p:spPr bwMode="auto">
          <a:xfrm>
            <a:off x="5316538" y="5726113"/>
            <a:ext cx="371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charset="0"/>
              </a:rPr>
              <a:t>S1</a:t>
            </a:r>
          </a:p>
        </p:txBody>
      </p:sp>
      <p:sp>
        <p:nvSpPr>
          <p:cNvPr id="633893" name="Line 37"/>
          <p:cNvSpPr>
            <a:spLocks noChangeShapeType="1"/>
          </p:cNvSpPr>
          <p:nvPr/>
        </p:nvSpPr>
        <p:spPr bwMode="auto">
          <a:xfrm flipH="1" flipV="1">
            <a:off x="5867400" y="4038600"/>
            <a:ext cx="990600" cy="762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3894" name="Line 38"/>
          <p:cNvSpPr>
            <a:spLocks noChangeShapeType="1"/>
          </p:cNvSpPr>
          <p:nvPr/>
        </p:nvSpPr>
        <p:spPr bwMode="auto">
          <a:xfrm flipV="1">
            <a:off x="5791200" y="3352800"/>
            <a:ext cx="152400" cy="609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3895" name="Line 39"/>
          <p:cNvSpPr>
            <a:spLocks noChangeShapeType="1"/>
          </p:cNvSpPr>
          <p:nvPr/>
        </p:nvSpPr>
        <p:spPr bwMode="auto">
          <a:xfrm flipH="1" flipV="1">
            <a:off x="5257800" y="2895600"/>
            <a:ext cx="45720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74470" name="Group 40"/>
          <p:cNvGrpSpPr>
            <a:grpSpLocks/>
          </p:cNvGrpSpPr>
          <p:nvPr/>
        </p:nvGrpSpPr>
        <p:grpSpPr bwMode="auto">
          <a:xfrm>
            <a:off x="801688" y="5494338"/>
            <a:ext cx="1819275" cy="333375"/>
            <a:chOff x="480" y="3447"/>
            <a:chExt cx="1146" cy="210"/>
          </a:xfrm>
        </p:grpSpPr>
        <p:sp>
          <p:nvSpPr>
            <p:cNvPr id="274472" name="Line 41"/>
            <p:cNvSpPr>
              <a:spLocks noChangeShapeType="1"/>
            </p:cNvSpPr>
            <p:nvPr/>
          </p:nvSpPr>
          <p:spPr bwMode="auto">
            <a:xfrm>
              <a:off x="480" y="3552"/>
              <a:ext cx="24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274473" name="Text Box 42"/>
            <p:cNvSpPr txBox="1">
              <a:spLocks noChangeArrowheads="1"/>
            </p:cNvSpPr>
            <p:nvPr/>
          </p:nvSpPr>
          <p:spPr bwMode="auto">
            <a:xfrm>
              <a:off x="759" y="3447"/>
              <a:ext cx="867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join message</a:t>
              </a:r>
            </a:p>
          </p:txBody>
        </p:sp>
      </p:grpSp>
      <p:sp>
        <p:nvSpPr>
          <p:cNvPr id="274471" name="Text Box 43"/>
          <p:cNvSpPr txBox="1">
            <a:spLocks noChangeArrowheads="1"/>
          </p:cNvSpPr>
          <p:nvPr/>
        </p:nvSpPr>
        <p:spPr bwMode="auto">
          <a:xfrm>
            <a:off x="593725" y="6303963"/>
            <a:ext cx="5937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Discussion: what is property of the constructed tree?</a:t>
            </a:r>
          </a:p>
        </p:txBody>
      </p:sp>
    </p:spTree>
    <p:extLst>
      <p:ext uri="{BB962C8B-B14F-4D97-AF65-F5344CB8AC3E}">
        <p14:creationId xmlns:p14="http://schemas.microsoft.com/office/powerpoint/2010/main" val="3491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893" grpId="0" animBg="1"/>
      <p:bldP spid="633894" grpId="0" animBg="1"/>
      <p:bldP spid="63389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1F733B0-0D1B-3348-A331-0E6FFC09FB7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Example: M1 Sends Data</a:t>
            </a:r>
          </a:p>
        </p:txBody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01750"/>
            <a:ext cx="7894638" cy="117475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Group members: M1, M2, M3</a:t>
            </a:r>
          </a:p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M1 sends data</a:t>
            </a:r>
          </a:p>
        </p:txBody>
      </p:sp>
      <p:sp>
        <p:nvSpPr>
          <p:cNvPr id="276484" name="Rectangle 4"/>
          <p:cNvSpPr>
            <a:spLocks noChangeArrowheads="1"/>
          </p:cNvSpPr>
          <p:nvPr/>
        </p:nvSpPr>
        <p:spPr bwMode="auto">
          <a:xfrm>
            <a:off x="4267200" y="29860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85" name="Rectangle 5"/>
          <p:cNvSpPr>
            <a:spLocks noChangeArrowheads="1"/>
          </p:cNvSpPr>
          <p:nvPr/>
        </p:nvSpPr>
        <p:spPr bwMode="auto">
          <a:xfrm>
            <a:off x="4267200" y="38242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86" name="Rectangle 6"/>
          <p:cNvSpPr>
            <a:spLocks noChangeArrowheads="1"/>
          </p:cNvSpPr>
          <p:nvPr/>
        </p:nvSpPr>
        <p:spPr bwMode="auto">
          <a:xfrm>
            <a:off x="5562600" y="39766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87" name="Rectangle 7"/>
          <p:cNvSpPr>
            <a:spLocks noChangeArrowheads="1"/>
          </p:cNvSpPr>
          <p:nvPr/>
        </p:nvSpPr>
        <p:spPr bwMode="auto">
          <a:xfrm>
            <a:off x="5715000" y="30622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88" name="Rectangle 8"/>
          <p:cNvSpPr>
            <a:spLocks noChangeArrowheads="1"/>
          </p:cNvSpPr>
          <p:nvPr/>
        </p:nvSpPr>
        <p:spPr bwMode="auto">
          <a:xfrm>
            <a:off x="4953000" y="26050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89" name="Rectangle 9"/>
          <p:cNvSpPr>
            <a:spLocks noChangeArrowheads="1"/>
          </p:cNvSpPr>
          <p:nvPr/>
        </p:nvSpPr>
        <p:spPr bwMode="auto">
          <a:xfrm>
            <a:off x="3733800" y="46624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90" name="Rectangle 10"/>
          <p:cNvSpPr>
            <a:spLocks noChangeArrowheads="1"/>
          </p:cNvSpPr>
          <p:nvPr/>
        </p:nvSpPr>
        <p:spPr bwMode="auto">
          <a:xfrm>
            <a:off x="6858000" y="47386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91" name="Rectangle 11"/>
          <p:cNvSpPr>
            <a:spLocks noChangeArrowheads="1"/>
          </p:cNvSpPr>
          <p:nvPr/>
        </p:nvSpPr>
        <p:spPr bwMode="auto">
          <a:xfrm>
            <a:off x="2438400" y="29860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92" name="Rectangle 12"/>
          <p:cNvSpPr>
            <a:spLocks noChangeArrowheads="1"/>
          </p:cNvSpPr>
          <p:nvPr/>
        </p:nvSpPr>
        <p:spPr bwMode="auto">
          <a:xfrm>
            <a:off x="6096000" y="2376488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76493" name="AutoShape 13"/>
          <p:cNvCxnSpPr>
            <a:cxnSpLocks noChangeShapeType="1"/>
            <a:stCxn id="276488" idx="3"/>
            <a:endCxn id="276492" idx="1"/>
          </p:cNvCxnSpPr>
          <p:nvPr/>
        </p:nvCxnSpPr>
        <p:spPr bwMode="auto">
          <a:xfrm flipV="1">
            <a:off x="5257800" y="2528888"/>
            <a:ext cx="838200" cy="228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494" name="AutoShape 14"/>
          <p:cNvCxnSpPr>
            <a:cxnSpLocks noChangeShapeType="1"/>
            <a:stCxn id="276488" idx="3"/>
            <a:endCxn id="276487" idx="1"/>
          </p:cNvCxnSpPr>
          <p:nvPr/>
        </p:nvCxnSpPr>
        <p:spPr bwMode="auto">
          <a:xfrm>
            <a:off x="5257800" y="2757488"/>
            <a:ext cx="457200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495" name="AutoShape 15"/>
          <p:cNvCxnSpPr>
            <a:cxnSpLocks noChangeShapeType="1"/>
            <a:stCxn id="276488" idx="1"/>
            <a:endCxn id="276484" idx="3"/>
          </p:cNvCxnSpPr>
          <p:nvPr/>
        </p:nvCxnSpPr>
        <p:spPr bwMode="auto">
          <a:xfrm flipH="1">
            <a:off x="4572000" y="2757488"/>
            <a:ext cx="381000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496" name="AutoShape 16"/>
          <p:cNvCxnSpPr>
            <a:cxnSpLocks noChangeShapeType="1"/>
            <a:stCxn id="276484" idx="2"/>
            <a:endCxn id="276485" idx="0"/>
          </p:cNvCxnSpPr>
          <p:nvPr/>
        </p:nvCxnSpPr>
        <p:spPr bwMode="auto">
          <a:xfrm>
            <a:off x="4419600" y="3290888"/>
            <a:ext cx="0" cy="533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497" name="AutoShape 17"/>
          <p:cNvCxnSpPr>
            <a:cxnSpLocks noChangeShapeType="1"/>
            <a:stCxn id="276485" idx="3"/>
            <a:endCxn id="276486" idx="1"/>
          </p:cNvCxnSpPr>
          <p:nvPr/>
        </p:nvCxnSpPr>
        <p:spPr bwMode="auto">
          <a:xfrm>
            <a:off x="4572000" y="3976688"/>
            <a:ext cx="990600" cy="152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498" name="AutoShape 18"/>
          <p:cNvCxnSpPr>
            <a:cxnSpLocks noChangeShapeType="1"/>
            <a:stCxn id="276486" idx="0"/>
            <a:endCxn id="276487" idx="2"/>
          </p:cNvCxnSpPr>
          <p:nvPr/>
        </p:nvCxnSpPr>
        <p:spPr bwMode="auto">
          <a:xfrm flipV="1">
            <a:off x="5715000" y="3367088"/>
            <a:ext cx="152400" cy="609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499" name="AutoShape 19"/>
          <p:cNvCxnSpPr>
            <a:cxnSpLocks noChangeShapeType="1"/>
            <a:stCxn id="276491" idx="3"/>
            <a:endCxn id="276484" idx="1"/>
          </p:cNvCxnSpPr>
          <p:nvPr/>
        </p:nvCxnSpPr>
        <p:spPr bwMode="auto">
          <a:xfrm>
            <a:off x="2743200" y="3138488"/>
            <a:ext cx="15240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00" name="AutoShape 20"/>
          <p:cNvCxnSpPr>
            <a:cxnSpLocks noChangeShapeType="1"/>
            <a:stCxn id="276489" idx="0"/>
            <a:endCxn id="276485" idx="1"/>
          </p:cNvCxnSpPr>
          <p:nvPr/>
        </p:nvCxnSpPr>
        <p:spPr bwMode="auto">
          <a:xfrm flipV="1">
            <a:off x="3886200" y="3976688"/>
            <a:ext cx="381000" cy="6858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01" name="AutoShape 21"/>
          <p:cNvCxnSpPr>
            <a:cxnSpLocks noChangeShapeType="1"/>
            <a:stCxn id="276490" idx="1"/>
            <a:endCxn id="276486" idx="3"/>
          </p:cNvCxnSpPr>
          <p:nvPr/>
        </p:nvCxnSpPr>
        <p:spPr bwMode="auto">
          <a:xfrm flipH="1" flipV="1">
            <a:off x="5867400" y="4129088"/>
            <a:ext cx="990600" cy="762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502" name="Text Box 22"/>
          <p:cNvSpPr txBox="1">
            <a:spLocks noChangeArrowheads="1"/>
          </p:cNvSpPr>
          <p:nvPr/>
        </p:nvSpPr>
        <p:spPr bwMode="auto">
          <a:xfrm>
            <a:off x="6402388" y="2362200"/>
            <a:ext cx="5762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core</a:t>
            </a:r>
          </a:p>
        </p:txBody>
      </p:sp>
      <p:sp>
        <p:nvSpPr>
          <p:cNvPr id="276503" name="Freeform 23"/>
          <p:cNvSpPr>
            <a:spLocks/>
          </p:cNvSpPr>
          <p:nvPr/>
        </p:nvSpPr>
        <p:spPr bwMode="auto">
          <a:xfrm>
            <a:off x="2743200" y="2452688"/>
            <a:ext cx="3352800" cy="609600"/>
          </a:xfrm>
          <a:custGeom>
            <a:avLst/>
            <a:gdLst>
              <a:gd name="T0" fmla="*/ 0 w 2112"/>
              <a:gd name="T1" fmla="*/ 2147483646 h 384"/>
              <a:gd name="T2" fmla="*/ 2147483646 w 2112"/>
              <a:gd name="T3" fmla="*/ 2147483646 h 384"/>
              <a:gd name="T4" fmla="*/ 2147483646 w 2112"/>
              <a:gd name="T5" fmla="*/ 2147483646 h 384"/>
              <a:gd name="T6" fmla="*/ 2147483646 w 2112"/>
              <a:gd name="T7" fmla="*/ 2147483646 h 384"/>
              <a:gd name="T8" fmla="*/ 2147483646 w 2112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12"/>
              <a:gd name="T16" fmla="*/ 0 h 384"/>
              <a:gd name="T17" fmla="*/ 2112 w 2112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12" h="384">
                <a:moveTo>
                  <a:pt x="0" y="384"/>
                </a:moveTo>
                <a:lnTo>
                  <a:pt x="1152" y="384"/>
                </a:lnTo>
                <a:lnTo>
                  <a:pt x="1392" y="144"/>
                </a:lnTo>
                <a:lnTo>
                  <a:pt x="1584" y="144"/>
                </a:lnTo>
                <a:lnTo>
                  <a:pt x="2112" y="0"/>
                </a:lnTo>
              </a:path>
            </a:pathLst>
          </a:custGeom>
          <a:noFill/>
          <a:ln w="127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6504" name="Freeform 24"/>
          <p:cNvSpPr>
            <a:spLocks/>
          </p:cNvSpPr>
          <p:nvPr/>
        </p:nvSpPr>
        <p:spPr bwMode="auto">
          <a:xfrm>
            <a:off x="3962400" y="3290888"/>
            <a:ext cx="533400" cy="1371600"/>
          </a:xfrm>
          <a:custGeom>
            <a:avLst/>
            <a:gdLst>
              <a:gd name="T0" fmla="*/ 0 w 336"/>
              <a:gd name="T1" fmla="*/ 2147483646 h 864"/>
              <a:gd name="T2" fmla="*/ 2147483646 w 336"/>
              <a:gd name="T3" fmla="*/ 2147483646 h 864"/>
              <a:gd name="T4" fmla="*/ 2147483646 w 336"/>
              <a:gd name="T5" fmla="*/ 2147483646 h 864"/>
              <a:gd name="T6" fmla="*/ 2147483646 w 336"/>
              <a:gd name="T7" fmla="*/ 0 h 864"/>
              <a:gd name="T8" fmla="*/ 0 60000 65536"/>
              <a:gd name="T9" fmla="*/ 0 60000 65536"/>
              <a:gd name="T10" fmla="*/ 0 60000 65536"/>
              <a:gd name="T11" fmla="*/ 0 60000 65536"/>
              <a:gd name="T12" fmla="*/ 0 w 336"/>
              <a:gd name="T13" fmla="*/ 0 h 864"/>
              <a:gd name="T14" fmla="*/ 336 w 336"/>
              <a:gd name="T15" fmla="*/ 864 h 8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" h="864">
                <a:moveTo>
                  <a:pt x="0" y="864"/>
                </a:moveTo>
                <a:lnTo>
                  <a:pt x="192" y="528"/>
                </a:lnTo>
                <a:lnTo>
                  <a:pt x="336" y="336"/>
                </a:lnTo>
                <a:lnTo>
                  <a:pt x="336" y="0"/>
                </a:lnTo>
              </a:path>
            </a:pathLst>
          </a:custGeom>
          <a:noFill/>
          <a:ln w="127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6505" name="Freeform 25"/>
          <p:cNvSpPr>
            <a:spLocks/>
          </p:cNvSpPr>
          <p:nvPr/>
        </p:nvSpPr>
        <p:spPr bwMode="auto">
          <a:xfrm>
            <a:off x="5257800" y="2681288"/>
            <a:ext cx="1600200" cy="2133600"/>
          </a:xfrm>
          <a:custGeom>
            <a:avLst/>
            <a:gdLst>
              <a:gd name="T0" fmla="*/ 2147483646 w 1008"/>
              <a:gd name="T1" fmla="*/ 2147483646 h 1344"/>
              <a:gd name="T2" fmla="*/ 2147483646 w 1008"/>
              <a:gd name="T3" fmla="*/ 2147483646 h 1344"/>
              <a:gd name="T4" fmla="*/ 2147483646 w 1008"/>
              <a:gd name="T5" fmla="*/ 2147483646 h 1344"/>
              <a:gd name="T6" fmla="*/ 2147483646 w 1008"/>
              <a:gd name="T7" fmla="*/ 2147483646 h 1344"/>
              <a:gd name="T8" fmla="*/ 0 w 1008"/>
              <a:gd name="T9" fmla="*/ 0 h 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8"/>
              <a:gd name="T16" fmla="*/ 0 h 1344"/>
              <a:gd name="T17" fmla="*/ 1008 w 1008"/>
              <a:gd name="T18" fmla="*/ 1344 h 13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8" h="1344">
                <a:moveTo>
                  <a:pt x="1008" y="1344"/>
                </a:moveTo>
                <a:lnTo>
                  <a:pt x="336" y="816"/>
                </a:lnTo>
                <a:lnTo>
                  <a:pt x="432" y="432"/>
                </a:lnTo>
                <a:lnTo>
                  <a:pt x="432" y="336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6506" name="Text Box 26"/>
          <p:cNvSpPr txBox="1">
            <a:spLocks noChangeArrowheads="1"/>
          </p:cNvSpPr>
          <p:nvPr/>
        </p:nvSpPr>
        <p:spPr bwMode="auto">
          <a:xfrm>
            <a:off x="2362200" y="2998788"/>
            <a:ext cx="427038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M1</a:t>
            </a:r>
          </a:p>
        </p:txBody>
      </p:sp>
      <p:sp>
        <p:nvSpPr>
          <p:cNvPr id="276507" name="Text Box 27"/>
          <p:cNvSpPr txBox="1">
            <a:spLocks noChangeArrowheads="1"/>
          </p:cNvSpPr>
          <p:nvPr/>
        </p:nvSpPr>
        <p:spPr bwMode="auto">
          <a:xfrm>
            <a:off x="3657600" y="4665663"/>
            <a:ext cx="427038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M2</a:t>
            </a:r>
          </a:p>
        </p:txBody>
      </p:sp>
      <p:sp>
        <p:nvSpPr>
          <p:cNvPr id="276508" name="Text Box 28"/>
          <p:cNvSpPr txBox="1">
            <a:spLocks noChangeArrowheads="1"/>
          </p:cNvSpPr>
          <p:nvPr/>
        </p:nvSpPr>
        <p:spPr bwMode="auto">
          <a:xfrm>
            <a:off x="6781800" y="4738688"/>
            <a:ext cx="427038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M3</a:t>
            </a:r>
          </a:p>
        </p:txBody>
      </p:sp>
      <p:sp>
        <p:nvSpPr>
          <p:cNvPr id="635933" name="Line 29"/>
          <p:cNvSpPr>
            <a:spLocks noChangeShapeType="1"/>
          </p:cNvSpPr>
          <p:nvPr/>
        </p:nvSpPr>
        <p:spPr bwMode="auto">
          <a:xfrm>
            <a:off x="2741613" y="3209925"/>
            <a:ext cx="1527175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35934" name="Line 30"/>
          <p:cNvSpPr>
            <a:spLocks noChangeShapeType="1"/>
          </p:cNvSpPr>
          <p:nvPr/>
        </p:nvSpPr>
        <p:spPr bwMode="auto">
          <a:xfrm>
            <a:off x="4343400" y="3290888"/>
            <a:ext cx="0" cy="5334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35935" name="Line 31"/>
          <p:cNvSpPr>
            <a:spLocks noChangeShapeType="1"/>
          </p:cNvSpPr>
          <p:nvPr/>
        </p:nvSpPr>
        <p:spPr bwMode="auto">
          <a:xfrm flipH="1">
            <a:off x="3810000" y="3900488"/>
            <a:ext cx="457200" cy="762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35936" name="Line 32"/>
          <p:cNvSpPr>
            <a:spLocks noChangeShapeType="1"/>
          </p:cNvSpPr>
          <p:nvPr/>
        </p:nvSpPr>
        <p:spPr bwMode="auto">
          <a:xfrm flipV="1">
            <a:off x="4572000" y="2605088"/>
            <a:ext cx="38100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35937" name="Line 33"/>
          <p:cNvSpPr>
            <a:spLocks noChangeShapeType="1"/>
          </p:cNvSpPr>
          <p:nvPr/>
        </p:nvSpPr>
        <p:spPr bwMode="auto">
          <a:xfrm>
            <a:off x="5257800" y="2909888"/>
            <a:ext cx="45720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35938" name="Line 34"/>
          <p:cNvSpPr>
            <a:spLocks noChangeShapeType="1"/>
          </p:cNvSpPr>
          <p:nvPr/>
        </p:nvSpPr>
        <p:spPr bwMode="auto">
          <a:xfrm flipH="1">
            <a:off x="5638800" y="3367088"/>
            <a:ext cx="152400" cy="6096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6515" name="Line 35"/>
          <p:cNvSpPr>
            <a:spLocks noChangeShapeType="1"/>
          </p:cNvSpPr>
          <p:nvPr/>
        </p:nvSpPr>
        <p:spPr bwMode="auto">
          <a:xfrm>
            <a:off x="762000" y="5638800"/>
            <a:ext cx="381000" cy="0"/>
          </a:xfrm>
          <a:prstGeom prst="line">
            <a:avLst/>
          </a:prstGeom>
          <a:noFill/>
          <a:ln w="1270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6516" name="Line 36"/>
          <p:cNvSpPr>
            <a:spLocks noChangeShapeType="1"/>
          </p:cNvSpPr>
          <p:nvPr/>
        </p:nvSpPr>
        <p:spPr bwMode="auto">
          <a:xfrm>
            <a:off x="762000" y="5867400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6517" name="Text Box 37"/>
          <p:cNvSpPr txBox="1">
            <a:spLocks noChangeArrowheads="1"/>
          </p:cNvSpPr>
          <p:nvPr/>
        </p:nvSpPr>
        <p:spPr bwMode="auto">
          <a:xfrm>
            <a:off x="1204913" y="5472113"/>
            <a:ext cx="228123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control (join) messages</a:t>
            </a:r>
          </a:p>
        </p:txBody>
      </p:sp>
      <p:sp>
        <p:nvSpPr>
          <p:cNvPr id="276518" name="Text Box 38"/>
          <p:cNvSpPr txBox="1">
            <a:spLocks noChangeArrowheads="1"/>
          </p:cNvSpPr>
          <p:nvPr/>
        </p:nvSpPr>
        <p:spPr bwMode="auto">
          <a:xfrm>
            <a:off x="1204913" y="5686425"/>
            <a:ext cx="5762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data</a:t>
            </a:r>
          </a:p>
        </p:txBody>
      </p:sp>
      <p:sp>
        <p:nvSpPr>
          <p:cNvPr id="276519" name="Rectangle 39"/>
          <p:cNvSpPr>
            <a:spLocks noChangeArrowheads="1"/>
          </p:cNvSpPr>
          <p:nvPr/>
        </p:nvSpPr>
        <p:spPr bwMode="auto">
          <a:xfrm>
            <a:off x="533400" y="5410200"/>
            <a:ext cx="2895600" cy="68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635944" name="Line 40"/>
          <p:cNvSpPr>
            <a:spLocks noChangeShapeType="1"/>
          </p:cNvSpPr>
          <p:nvPr/>
        </p:nvSpPr>
        <p:spPr bwMode="auto">
          <a:xfrm>
            <a:off x="5867400" y="4191000"/>
            <a:ext cx="990600" cy="838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6521" name="Rectangle 41"/>
          <p:cNvSpPr>
            <a:spLocks noChangeArrowheads="1"/>
          </p:cNvSpPr>
          <p:nvPr/>
        </p:nvSpPr>
        <p:spPr bwMode="auto">
          <a:xfrm>
            <a:off x="5410200" y="4800600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522" name="Rectangle 42"/>
          <p:cNvSpPr>
            <a:spLocks noChangeArrowheads="1"/>
          </p:cNvSpPr>
          <p:nvPr/>
        </p:nvSpPr>
        <p:spPr bwMode="auto">
          <a:xfrm>
            <a:off x="5334000" y="5715000"/>
            <a:ext cx="304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76523" name="AutoShape 43"/>
          <p:cNvCxnSpPr>
            <a:cxnSpLocks noChangeShapeType="1"/>
            <a:stCxn id="276522" idx="0"/>
            <a:endCxn id="276521" idx="2"/>
          </p:cNvCxnSpPr>
          <p:nvPr/>
        </p:nvCxnSpPr>
        <p:spPr bwMode="auto">
          <a:xfrm flipV="1">
            <a:off x="5486400" y="5105400"/>
            <a:ext cx="76200" cy="609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524" name="Line 44"/>
          <p:cNvSpPr>
            <a:spLocks noChangeShapeType="1"/>
          </p:cNvSpPr>
          <p:nvPr/>
        </p:nvSpPr>
        <p:spPr bwMode="auto">
          <a:xfrm flipV="1">
            <a:off x="5562600" y="4267200"/>
            <a:ext cx="762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25" name="Text Box 45"/>
          <p:cNvSpPr txBox="1">
            <a:spLocks noChangeArrowheads="1"/>
          </p:cNvSpPr>
          <p:nvPr/>
        </p:nvSpPr>
        <p:spPr bwMode="auto">
          <a:xfrm>
            <a:off x="5316538" y="5726113"/>
            <a:ext cx="371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charset="0"/>
              </a:rPr>
              <a:t>S1</a:t>
            </a:r>
          </a:p>
        </p:txBody>
      </p:sp>
      <p:sp>
        <p:nvSpPr>
          <p:cNvPr id="635950" name="Line 46"/>
          <p:cNvSpPr>
            <a:spLocks noChangeShapeType="1"/>
          </p:cNvSpPr>
          <p:nvPr/>
        </p:nvSpPr>
        <p:spPr bwMode="auto">
          <a:xfrm flipV="1">
            <a:off x="5308600" y="2405063"/>
            <a:ext cx="700088" cy="2047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6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933" grpId="0" animBg="1"/>
      <p:bldP spid="635934" grpId="0" animBg="1"/>
      <p:bldP spid="635935" grpId="0" animBg="1"/>
      <p:bldP spid="635936" grpId="0" animBg="1"/>
      <p:bldP spid="635937" grpId="0" animBg="1"/>
      <p:bldP spid="635938" grpId="0" animBg="1"/>
      <p:bldP spid="635944" grpId="0" animBg="1"/>
      <p:bldP spid="63595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2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5BCDDD1-0BEE-C746-9A59-BC34222FF5CC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ea typeface="ＭＳ Ｐゴシック" charset="-128"/>
              </a:rPr>
              <a:t>Shared Tree Protocols in the Internet</a:t>
            </a:r>
          </a:p>
        </p:txBody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Core Based Tree</a:t>
            </a:r>
          </a:p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Protocol Independent Multicast (PIM) Sparse mode</a:t>
            </a:r>
          </a:p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The catch: how do you know the center?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session announcement</a:t>
            </a:r>
          </a:p>
        </p:txBody>
      </p:sp>
    </p:spTree>
    <p:extLst>
      <p:ext uri="{BB962C8B-B14F-4D97-AF65-F5344CB8AC3E}">
        <p14:creationId xmlns:p14="http://schemas.microsoft.com/office/powerpoint/2010/main" val="1880687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A238172-1177-3249-A7C5-55E9166F9EF1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80578" name="Line 2"/>
          <p:cNvSpPr>
            <a:spLocks noChangeShapeType="1"/>
          </p:cNvSpPr>
          <p:nvPr/>
        </p:nvSpPr>
        <p:spPr bwMode="auto">
          <a:xfrm flipV="1">
            <a:off x="3251200" y="3079750"/>
            <a:ext cx="654050" cy="4953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79" name="Line 3"/>
          <p:cNvSpPr>
            <a:spLocks noChangeShapeType="1"/>
          </p:cNvSpPr>
          <p:nvPr/>
        </p:nvSpPr>
        <p:spPr bwMode="auto">
          <a:xfrm>
            <a:off x="2552700" y="3238500"/>
            <a:ext cx="6032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0" name="Line 4"/>
          <p:cNvSpPr>
            <a:spLocks noChangeShapeType="1"/>
          </p:cNvSpPr>
          <p:nvPr/>
        </p:nvSpPr>
        <p:spPr bwMode="auto">
          <a:xfrm>
            <a:off x="1968500" y="2673350"/>
            <a:ext cx="55245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1" name="Line 5"/>
          <p:cNvSpPr>
            <a:spLocks noChangeShapeType="1"/>
          </p:cNvSpPr>
          <p:nvPr/>
        </p:nvSpPr>
        <p:spPr bwMode="auto">
          <a:xfrm>
            <a:off x="3956050" y="3067050"/>
            <a:ext cx="279400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2" name="Line 6"/>
          <p:cNvSpPr>
            <a:spLocks noChangeShapeType="1"/>
          </p:cNvSpPr>
          <p:nvPr/>
        </p:nvSpPr>
        <p:spPr bwMode="auto">
          <a:xfrm>
            <a:off x="2774950" y="2609850"/>
            <a:ext cx="768350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3" name="Line 7"/>
          <p:cNvSpPr>
            <a:spLocks noChangeShapeType="1"/>
          </p:cNvSpPr>
          <p:nvPr/>
        </p:nvSpPr>
        <p:spPr bwMode="auto">
          <a:xfrm flipV="1">
            <a:off x="1993900" y="2622550"/>
            <a:ext cx="793750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4" name="Line 8"/>
          <p:cNvSpPr>
            <a:spLocks noChangeShapeType="1"/>
          </p:cNvSpPr>
          <p:nvPr/>
        </p:nvSpPr>
        <p:spPr bwMode="auto">
          <a:xfrm>
            <a:off x="2774950" y="2622550"/>
            <a:ext cx="43180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5" name="Line 9"/>
          <p:cNvSpPr>
            <a:spLocks noChangeShapeType="1"/>
          </p:cNvSpPr>
          <p:nvPr/>
        </p:nvSpPr>
        <p:spPr bwMode="auto">
          <a:xfrm flipV="1">
            <a:off x="1905000" y="3238500"/>
            <a:ext cx="647700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6" name="Line 10"/>
          <p:cNvSpPr>
            <a:spLocks noChangeShapeType="1"/>
          </p:cNvSpPr>
          <p:nvPr/>
        </p:nvSpPr>
        <p:spPr bwMode="auto">
          <a:xfrm flipV="1">
            <a:off x="2679700" y="3073400"/>
            <a:ext cx="43180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7" name="Line 11"/>
          <p:cNvSpPr>
            <a:spLocks noChangeShapeType="1"/>
          </p:cNvSpPr>
          <p:nvPr/>
        </p:nvSpPr>
        <p:spPr bwMode="auto">
          <a:xfrm>
            <a:off x="2241550" y="3543300"/>
            <a:ext cx="889000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88" name="Rectangle 1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Mbone: Tunneling</a:t>
            </a:r>
          </a:p>
        </p:txBody>
      </p:sp>
      <p:sp>
        <p:nvSpPr>
          <p:cNvPr id="280589" name="Rectangle 13"/>
          <p:cNvSpPr>
            <a:spLocks noChangeArrowheads="1"/>
          </p:cNvSpPr>
          <p:nvPr/>
        </p:nvSpPr>
        <p:spPr bwMode="auto">
          <a:xfrm>
            <a:off x="609600" y="1447800"/>
            <a:ext cx="8001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ZapfDingbats" charset="0"/>
              <a:buNone/>
            </a:pPr>
            <a:r>
              <a:rPr lang="en-US" altLang="en-US" b="1" u="sng">
                <a:solidFill>
                  <a:srgbClr val="3333CC"/>
                </a:solidFill>
              </a:rPr>
              <a:t>Q:</a:t>
            </a:r>
            <a:r>
              <a:rPr lang="en-US" altLang="en-US">
                <a:solidFill>
                  <a:srgbClr val="000000"/>
                </a:solidFill>
              </a:rPr>
              <a:t> How to connect </a:t>
            </a:r>
            <a:r>
              <a:rPr lang="ja-JP" altLang="en-US">
                <a:solidFill>
                  <a:srgbClr val="000000"/>
                </a:solidFill>
              </a:rPr>
              <a:t>“</a:t>
            </a:r>
            <a:r>
              <a:rPr lang="en-US" altLang="ja-JP">
                <a:solidFill>
                  <a:srgbClr val="000000"/>
                </a:solidFill>
              </a:rPr>
              <a:t>islands</a:t>
            </a:r>
            <a:r>
              <a:rPr lang="ja-JP" altLang="en-US">
                <a:solidFill>
                  <a:srgbClr val="000000"/>
                </a:solidFill>
              </a:rPr>
              <a:t>”</a:t>
            </a:r>
            <a:r>
              <a:rPr lang="en-US" altLang="ja-JP">
                <a:solidFill>
                  <a:srgbClr val="000000"/>
                </a:solidFill>
              </a:rPr>
              <a:t> of multicast  routers in a </a:t>
            </a:r>
            <a:r>
              <a:rPr lang="ja-JP" altLang="en-US">
                <a:solidFill>
                  <a:srgbClr val="000000"/>
                </a:solidFill>
              </a:rPr>
              <a:t>“</a:t>
            </a:r>
            <a:r>
              <a:rPr lang="en-US" altLang="ja-JP">
                <a:solidFill>
                  <a:srgbClr val="000000"/>
                </a:solidFill>
              </a:rPr>
              <a:t>sea</a:t>
            </a:r>
            <a:r>
              <a:rPr lang="ja-JP" altLang="en-US">
                <a:solidFill>
                  <a:srgbClr val="000000"/>
                </a:solidFill>
              </a:rPr>
              <a:t>”</a:t>
            </a:r>
            <a:r>
              <a:rPr lang="en-US" altLang="ja-JP">
                <a:solidFill>
                  <a:srgbClr val="000000"/>
                </a:solidFill>
              </a:rPr>
              <a:t> of unicast routers? 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80590" name="Rectangle 14"/>
          <p:cNvSpPr>
            <a:spLocks noChangeArrowheads="1"/>
          </p:cNvSpPr>
          <p:nvPr/>
        </p:nvSpPr>
        <p:spPr bwMode="auto">
          <a:xfrm>
            <a:off x="495300" y="4533900"/>
            <a:ext cx="8001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charset="2"/>
              <a:buChar char="q"/>
            </a:pPr>
            <a:r>
              <a:rPr lang="en-US" altLang="en-US" sz="2000">
                <a:solidFill>
                  <a:srgbClr val="000000"/>
                </a:solidFill>
              </a:rPr>
              <a:t>mcast datagram encapsulated inside </a:t>
            </a:r>
            <a:r>
              <a:rPr lang="ja-JP" altLang="en-US" sz="2000">
                <a:solidFill>
                  <a:srgbClr val="000000"/>
                </a:solidFill>
              </a:rPr>
              <a:t>“</a:t>
            </a:r>
            <a:r>
              <a:rPr lang="en-US" altLang="ja-JP" sz="2000">
                <a:solidFill>
                  <a:srgbClr val="000000"/>
                </a:solidFill>
              </a:rPr>
              <a:t>normal</a:t>
            </a:r>
            <a:r>
              <a:rPr lang="ja-JP" altLang="en-US" sz="2000">
                <a:solidFill>
                  <a:srgbClr val="000000"/>
                </a:solidFill>
              </a:rPr>
              <a:t>”</a:t>
            </a:r>
            <a:r>
              <a:rPr lang="en-US" altLang="ja-JP" sz="2000">
                <a:solidFill>
                  <a:srgbClr val="000000"/>
                </a:solidFill>
              </a:rPr>
              <a:t> (non-multicast-addressed) datagram</a:t>
            </a:r>
          </a:p>
          <a:p>
            <a:pPr>
              <a:buClr>
                <a:srgbClr val="3333CC"/>
              </a:buClr>
              <a:buFont typeface="Wingdings" charset="2"/>
              <a:buChar char="q"/>
            </a:pPr>
            <a:r>
              <a:rPr lang="en-US" altLang="en-US" sz="2000">
                <a:solidFill>
                  <a:srgbClr val="000000"/>
                </a:solidFill>
              </a:rPr>
              <a:t>normal IP datagram sent thru </a:t>
            </a:r>
            <a:r>
              <a:rPr lang="ja-JP" altLang="en-US" sz="2000">
                <a:solidFill>
                  <a:srgbClr val="000000"/>
                </a:solidFill>
              </a:rPr>
              <a:t>“</a:t>
            </a:r>
            <a:r>
              <a:rPr lang="en-US" altLang="ja-JP" sz="2000">
                <a:solidFill>
                  <a:srgbClr val="000000"/>
                </a:solidFill>
              </a:rPr>
              <a:t>tunnel</a:t>
            </a:r>
            <a:r>
              <a:rPr lang="ja-JP" altLang="en-US" sz="2000">
                <a:solidFill>
                  <a:srgbClr val="000000"/>
                </a:solidFill>
              </a:rPr>
              <a:t>”</a:t>
            </a:r>
            <a:r>
              <a:rPr lang="en-US" altLang="ja-JP" sz="2000">
                <a:solidFill>
                  <a:srgbClr val="000000"/>
                </a:solidFill>
              </a:rPr>
              <a:t> via regular IP unicast to receiving mcast router</a:t>
            </a:r>
          </a:p>
          <a:p>
            <a:pPr>
              <a:buClr>
                <a:srgbClr val="3333CC"/>
              </a:buClr>
              <a:buFont typeface="Wingdings" charset="2"/>
              <a:buChar char="q"/>
            </a:pPr>
            <a:r>
              <a:rPr lang="en-US" altLang="en-US" sz="2000">
                <a:solidFill>
                  <a:srgbClr val="000000"/>
                </a:solidFill>
              </a:rPr>
              <a:t>receiving mcast router unencapsulates to get mcast datagram</a:t>
            </a:r>
          </a:p>
        </p:txBody>
      </p:sp>
      <p:grpSp>
        <p:nvGrpSpPr>
          <p:cNvPr id="280591" name="Group 15"/>
          <p:cNvGrpSpPr>
            <a:grpSpLocks/>
          </p:cNvGrpSpPr>
          <p:nvPr/>
        </p:nvGrpSpPr>
        <p:grpSpPr bwMode="auto">
          <a:xfrm>
            <a:off x="2522538" y="2527300"/>
            <a:ext cx="547687" cy="233363"/>
            <a:chOff x="3600" y="219"/>
            <a:chExt cx="360" cy="175"/>
          </a:xfrm>
        </p:grpSpPr>
        <p:sp>
          <p:nvSpPr>
            <p:cNvPr id="280764" name="Oval 1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765" name="Line 1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66" name="Line 1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67" name="Rectangle 1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768" name="Oval 2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769" name="Group 2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774" name="Line 2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75" name="Line 2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76" name="Line 2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770" name="Group 2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771" name="Line 2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72" name="Line 2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73" name="Line 2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592" name="Group 29"/>
          <p:cNvGrpSpPr>
            <a:grpSpLocks/>
          </p:cNvGrpSpPr>
          <p:nvPr/>
        </p:nvGrpSpPr>
        <p:grpSpPr bwMode="auto">
          <a:xfrm>
            <a:off x="3271838" y="2559050"/>
            <a:ext cx="547687" cy="233363"/>
            <a:chOff x="3600" y="219"/>
            <a:chExt cx="360" cy="175"/>
          </a:xfrm>
        </p:grpSpPr>
        <p:sp>
          <p:nvSpPr>
            <p:cNvPr id="280751" name="Oval 3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752" name="Line 3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53" name="Line 3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54" name="Rectangle 3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755" name="Oval 3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756" name="Group 3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761" name="Line 3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62" name="Line 3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63" name="Line 3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757" name="Group 3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758" name="Line 4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59" name="Line 4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60" name="Line 4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593" name="Group 43"/>
          <p:cNvGrpSpPr>
            <a:grpSpLocks/>
          </p:cNvGrpSpPr>
          <p:nvPr/>
        </p:nvGrpSpPr>
        <p:grpSpPr bwMode="auto">
          <a:xfrm>
            <a:off x="3989388" y="3308350"/>
            <a:ext cx="547687" cy="233363"/>
            <a:chOff x="3600" y="219"/>
            <a:chExt cx="360" cy="175"/>
          </a:xfrm>
        </p:grpSpPr>
        <p:sp>
          <p:nvSpPr>
            <p:cNvPr id="280738" name="Oval 4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739" name="Line 4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40" name="Line 4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41" name="Rectangle 4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742" name="Oval 4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743" name="Group 4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748" name="Line 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49" name="Line 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50" name="Line 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744" name="Group 5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745" name="Line 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46" name="Line 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47" name="Line 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594" name="Group 57"/>
          <p:cNvGrpSpPr>
            <a:grpSpLocks/>
          </p:cNvGrpSpPr>
          <p:nvPr/>
        </p:nvGrpSpPr>
        <p:grpSpPr bwMode="auto">
          <a:xfrm>
            <a:off x="2935288" y="2965450"/>
            <a:ext cx="547687" cy="233363"/>
            <a:chOff x="3600" y="219"/>
            <a:chExt cx="360" cy="175"/>
          </a:xfrm>
        </p:grpSpPr>
        <p:sp>
          <p:nvSpPr>
            <p:cNvPr id="280725" name="Oval 5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726" name="Line 5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27" name="Line 6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28" name="Rectangle 6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729" name="Oval 6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730" name="Group 6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735" name="Line 6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36" name="Line 6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37" name="Line 6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731" name="Group 6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732" name="Line 6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33" name="Line 6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34" name="Line 7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595" name="Group 71"/>
          <p:cNvGrpSpPr>
            <a:grpSpLocks/>
          </p:cNvGrpSpPr>
          <p:nvPr/>
        </p:nvGrpSpPr>
        <p:grpSpPr bwMode="auto">
          <a:xfrm>
            <a:off x="2274888" y="3155950"/>
            <a:ext cx="547687" cy="233363"/>
            <a:chOff x="3600" y="219"/>
            <a:chExt cx="360" cy="175"/>
          </a:xfrm>
        </p:grpSpPr>
        <p:sp>
          <p:nvSpPr>
            <p:cNvPr id="280712" name="Oval 7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713" name="Line 7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14" name="Line 7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15" name="Rectangle 7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716" name="Oval 7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717" name="Group 7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722" name="Line 7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23" name="Line 7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24" name="Line 8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718" name="Group 8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719" name="Line 8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20" name="Line 8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21" name="Line 8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596" name="Group 85"/>
          <p:cNvGrpSpPr>
            <a:grpSpLocks/>
          </p:cNvGrpSpPr>
          <p:nvPr/>
        </p:nvGrpSpPr>
        <p:grpSpPr bwMode="auto">
          <a:xfrm>
            <a:off x="1703388" y="3422650"/>
            <a:ext cx="547687" cy="233363"/>
            <a:chOff x="3600" y="219"/>
            <a:chExt cx="360" cy="175"/>
          </a:xfrm>
        </p:grpSpPr>
        <p:sp>
          <p:nvSpPr>
            <p:cNvPr id="280699" name="Oval 8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700" name="Line 8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01" name="Line 8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02" name="Rectangle 8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703" name="Oval 9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704" name="Group 9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709" name="Line 9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10" name="Line 9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11" name="Line 9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705" name="Group 9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706" name="Line 9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07" name="Line 9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708" name="Line 9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80597" name="Line 99"/>
          <p:cNvSpPr>
            <a:spLocks noChangeShapeType="1"/>
          </p:cNvSpPr>
          <p:nvPr/>
        </p:nvSpPr>
        <p:spPr bwMode="auto">
          <a:xfrm flipV="1">
            <a:off x="3467100" y="3441700"/>
            <a:ext cx="52705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98" name="Line 100"/>
          <p:cNvSpPr>
            <a:spLocks noChangeShapeType="1"/>
          </p:cNvSpPr>
          <p:nvPr/>
        </p:nvSpPr>
        <p:spPr bwMode="auto">
          <a:xfrm flipH="1" flipV="1">
            <a:off x="3187700" y="3206750"/>
            <a:ext cx="0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599" name="Line 101"/>
          <p:cNvSpPr>
            <a:spLocks noChangeShapeType="1"/>
          </p:cNvSpPr>
          <p:nvPr/>
        </p:nvSpPr>
        <p:spPr bwMode="auto">
          <a:xfrm>
            <a:off x="1536700" y="3263900"/>
            <a:ext cx="209550" cy="18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00" name="Line 102"/>
          <p:cNvSpPr>
            <a:spLocks noChangeShapeType="1"/>
          </p:cNvSpPr>
          <p:nvPr/>
        </p:nvSpPr>
        <p:spPr bwMode="auto">
          <a:xfrm flipH="1">
            <a:off x="1676400" y="2863850"/>
            <a:ext cx="2413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01" name="Line 103"/>
          <p:cNvSpPr>
            <a:spLocks noChangeShapeType="1"/>
          </p:cNvSpPr>
          <p:nvPr/>
        </p:nvSpPr>
        <p:spPr bwMode="auto">
          <a:xfrm flipH="1">
            <a:off x="3797300" y="2622550"/>
            <a:ext cx="2413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02" name="Freeform 104"/>
          <p:cNvSpPr>
            <a:spLocks/>
          </p:cNvSpPr>
          <p:nvPr/>
        </p:nvSpPr>
        <p:spPr bwMode="auto">
          <a:xfrm>
            <a:off x="2127250" y="2813050"/>
            <a:ext cx="933450" cy="723900"/>
          </a:xfrm>
          <a:custGeom>
            <a:avLst/>
            <a:gdLst>
              <a:gd name="T0" fmla="*/ 0 w 548"/>
              <a:gd name="T1" fmla="*/ 0 h 420"/>
              <a:gd name="T2" fmla="*/ 2147483646 w 548"/>
              <a:gd name="T3" fmla="*/ 2147483646 h 420"/>
              <a:gd name="T4" fmla="*/ 2147483646 w 548"/>
              <a:gd name="T5" fmla="*/ 2147483646 h 420"/>
              <a:gd name="T6" fmla="*/ 0 60000 65536"/>
              <a:gd name="T7" fmla="*/ 0 60000 65536"/>
              <a:gd name="T8" fmla="*/ 0 60000 65536"/>
              <a:gd name="T9" fmla="*/ 0 w 548"/>
              <a:gd name="T10" fmla="*/ 0 h 420"/>
              <a:gd name="T11" fmla="*/ 548 w 548"/>
              <a:gd name="T12" fmla="*/ 420 h 4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8" h="420">
                <a:moveTo>
                  <a:pt x="0" y="0"/>
                </a:moveTo>
                <a:cubicBezTo>
                  <a:pt x="42" y="40"/>
                  <a:pt x="161" y="170"/>
                  <a:pt x="252" y="240"/>
                </a:cubicBezTo>
                <a:cubicBezTo>
                  <a:pt x="343" y="310"/>
                  <a:pt x="486" y="382"/>
                  <a:pt x="548" y="42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03" name="Line 105"/>
          <p:cNvSpPr>
            <a:spLocks noChangeShapeType="1"/>
          </p:cNvSpPr>
          <p:nvPr/>
        </p:nvSpPr>
        <p:spPr bwMode="auto">
          <a:xfrm>
            <a:off x="2197100" y="2882900"/>
            <a:ext cx="24765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04" name="Line 106"/>
          <p:cNvSpPr>
            <a:spLocks noChangeShapeType="1"/>
          </p:cNvSpPr>
          <p:nvPr/>
        </p:nvSpPr>
        <p:spPr bwMode="auto">
          <a:xfrm>
            <a:off x="2787650" y="3378200"/>
            <a:ext cx="228600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05" name="Freeform 107"/>
          <p:cNvSpPr>
            <a:spLocks/>
          </p:cNvSpPr>
          <p:nvPr/>
        </p:nvSpPr>
        <p:spPr bwMode="auto">
          <a:xfrm>
            <a:off x="2228850" y="2616200"/>
            <a:ext cx="1638300" cy="368300"/>
          </a:xfrm>
          <a:custGeom>
            <a:avLst/>
            <a:gdLst>
              <a:gd name="T0" fmla="*/ 0 w 1032"/>
              <a:gd name="T1" fmla="*/ 2147483646 h 232"/>
              <a:gd name="T2" fmla="*/ 2147483646 w 1032"/>
              <a:gd name="T3" fmla="*/ 0 h 232"/>
              <a:gd name="T4" fmla="*/ 2147483646 w 1032"/>
              <a:gd name="T5" fmla="*/ 2147483646 h 232"/>
              <a:gd name="T6" fmla="*/ 2147483646 w 1032"/>
              <a:gd name="T7" fmla="*/ 2147483646 h 232"/>
              <a:gd name="T8" fmla="*/ 0 60000 65536"/>
              <a:gd name="T9" fmla="*/ 0 60000 65536"/>
              <a:gd name="T10" fmla="*/ 0 60000 65536"/>
              <a:gd name="T11" fmla="*/ 0 60000 65536"/>
              <a:gd name="T12" fmla="*/ 0 w 1032"/>
              <a:gd name="T13" fmla="*/ 0 h 232"/>
              <a:gd name="T14" fmla="*/ 1032 w 1032"/>
              <a:gd name="T15" fmla="*/ 232 h 2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32" h="232">
                <a:moveTo>
                  <a:pt x="0" y="72"/>
                </a:moveTo>
                <a:cubicBezTo>
                  <a:pt x="61" y="60"/>
                  <a:pt x="239" y="5"/>
                  <a:pt x="372" y="0"/>
                </a:cubicBezTo>
                <a:cubicBezTo>
                  <a:pt x="480" y="10"/>
                  <a:pt x="686" y="1"/>
                  <a:pt x="796" y="40"/>
                </a:cubicBezTo>
                <a:cubicBezTo>
                  <a:pt x="906" y="79"/>
                  <a:pt x="983" y="192"/>
                  <a:pt x="1032" y="232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80606" name="Group 108"/>
          <p:cNvGrpSpPr>
            <a:grpSpLocks/>
          </p:cNvGrpSpPr>
          <p:nvPr/>
        </p:nvGrpSpPr>
        <p:grpSpPr bwMode="auto">
          <a:xfrm>
            <a:off x="2894013" y="3498850"/>
            <a:ext cx="569912" cy="222250"/>
            <a:chOff x="3600" y="219"/>
            <a:chExt cx="360" cy="175"/>
          </a:xfrm>
        </p:grpSpPr>
        <p:sp>
          <p:nvSpPr>
            <p:cNvPr id="280686" name="Oval 10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687" name="Line 11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88" name="Line 11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89" name="Rectangle 11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690" name="Oval 11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691" name="Group 11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696" name="Line 1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97" name="Line 1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98" name="Line 1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692" name="Group 11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693" name="Line 11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94" name="Line 12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95" name="Line 12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607" name="Group 122"/>
          <p:cNvGrpSpPr>
            <a:grpSpLocks/>
          </p:cNvGrpSpPr>
          <p:nvPr/>
        </p:nvGrpSpPr>
        <p:grpSpPr bwMode="auto">
          <a:xfrm>
            <a:off x="1731963" y="2641600"/>
            <a:ext cx="569912" cy="222250"/>
            <a:chOff x="3600" y="219"/>
            <a:chExt cx="360" cy="175"/>
          </a:xfrm>
        </p:grpSpPr>
        <p:sp>
          <p:nvSpPr>
            <p:cNvPr id="280673" name="Oval 12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674" name="Line 12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75" name="Line 12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76" name="Rectangle 12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677" name="Oval 12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678" name="Group 128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683" name="Line 12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84" name="Line 13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85" name="Line 13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679" name="Group 132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680" name="Line 13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81" name="Line 13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82" name="Line 13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80608" name="Line 136"/>
          <p:cNvSpPr>
            <a:spLocks noChangeShapeType="1"/>
          </p:cNvSpPr>
          <p:nvPr/>
        </p:nvSpPr>
        <p:spPr bwMode="auto">
          <a:xfrm flipH="1" flipV="1">
            <a:off x="3651250" y="2774950"/>
            <a:ext cx="1778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09" name="Line 137"/>
          <p:cNvSpPr>
            <a:spLocks noChangeShapeType="1"/>
          </p:cNvSpPr>
          <p:nvPr/>
        </p:nvSpPr>
        <p:spPr bwMode="auto">
          <a:xfrm flipH="1" flipV="1">
            <a:off x="3803650" y="2927350"/>
            <a:ext cx="1778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80610" name="Group 138"/>
          <p:cNvGrpSpPr>
            <a:grpSpLocks/>
          </p:cNvGrpSpPr>
          <p:nvPr/>
        </p:nvGrpSpPr>
        <p:grpSpPr bwMode="auto">
          <a:xfrm>
            <a:off x="3656013" y="2940050"/>
            <a:ext cx="569912" cy="222250"/>
            <a:chOff x="3600" y="219"/>
            <a:chExt cx="360" cy="175"/>
          </a:xfrm>
        </p:grpSpPr>
        <p:sp>
          <p:nvSpPr>
            <p:cNvPr id="280660" name="Oval 13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661" name="Line 14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62" name="Line 14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63" name="Rectangle 14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664" name="Oval 14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665" name="Group 14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670" name="Line 14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71" name="Line 14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72" name="Line 14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666" name="Group 14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667" name="Line 14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68" name="Line 15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69" name="Line 15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80611" name="Line 152"/>
          <p:cNvSpPr>
            <a:spLocks noChangeShapeType="1"/>
          </p:cNvSpPr>
          <p:nvPr/>
        </p:nvSpPr>
        <p:spPr bwMode="auto">
          <a:xfrm>
            <a:off x="3060700" y="2628900"/>
            <a:ext cx="228600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12" name="Line 153"/>
          <p:cNvSpPr>
            <a:spLocks noChangeShapeType="1"/>
          </p:cNvSpPr>
          <p:nvPr/>
        </p:nvSpPr>
        <p:spPr bwMode="auto">
          <a:xfrm flipV="1">
            <a:off x="2324100" y="2654300"/>
            <a:ext cx="20955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13" name="Line 154"/>
          <p:cNvSpPr>
            <a:spLocks noChangeShapeType="1"/>
          </p:cNvSpPr>
          <p:nvPr/>
        </p:nvSpPr>
        <p:spPr bwMode="auto">
          <a:xfrm flipV="1">
            <a:off x="6108700" y="2952750"/>
            <a:ext cx="501650" cy="482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14" name="Line 155"/>
          <p:cNvSpPr>
            <a:spLocks noChangeShapeType="1"/>
          </p:cNvSpPr>
          <p:nvPr/>
        </p:nvSpPr>
        <p:spPr bwMode="auto">
          <a:xfrm flipH="1" flipV="1">
            <a:off x="5289550" y="2774950"/>
            <a:ext cx="1263650" cy="1143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0615" name="Line 156"/>
          <p:cNvSpPr>
            <a:spLocks noChangeShapeType="1"/>
          </p:cNvSpPr>
          <p:nvPr/>
        </p:nvSpPr>
        <p:spPr bwMode="auto">
          <a:xfrm flipH="1" flipV="1">
            <a:off x="5270500" y="2787650"/>
            <a:ext cx="844550" cy="660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80616" name="Group 157"/>
          <p:cNvGrpSpPr>
            <a:grpSpLocks/>
          </p:cNvGrpSpPr>
          <p:nvPr/>
        </p:nvGrpSpPr>
        <p:grpSpPr bwMode="auto">
          <a:xfrm>
            <a:off x="5021263" y="2705100"/>
            <a:ext cx="569912" cy="222250"/>
            <a:chOff x="3600" y="219"/>
            <a:chExt cx="360" cy="175"/>
          </a:xfrm>
        </p:grpSpPr>
        <p:sp>
          <p:nvSpPr>
            <p:cNvPr id="280647" name="Oval 15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648" name="Line 15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49" name="Line 16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50" name="Rectangle 16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651" name="Oval 16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652" name="Group 16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657" name="Line 16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58" name="Line 16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59" name="Line 16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653" name="Group 16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654" name="Line 16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55" name="Line 16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56" name="Line 17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617" name="Group 171"/>
          <p:cNvGrpSpPr>
            <a:grpSpLocks/>
          </p:cNvGrpSpPr>
          <p:nvPr/>
        </p:nvGrpSpPr>
        <p:grpSpPr bwMode="auto">
          <a:xfrm>
            <a:off x="6329363" y="2806700"/>
            <a:ext cx="569912" cy="222250"/>
            <a:chOff x="3600" y="219"/>
            <a:chExt cx="360" cy="175"/>
          </a:xfrm>
        </p:grpSpPr>
        <p:sp>
          <p:nvSpPr>
            <p:cNvPr id="280634" name="Oval 17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635" name="Line 17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36" name="Line 17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37" name="Rectangle 17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638" name="Oval 17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639" name="Group 17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644" name="Line 17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45" name="Line 17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46" name="Line 18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640" name="Group 18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641" name="Line 18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42" name="Line 18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43" name="Line 18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0618" name="Group 185"/>
          <p:cNvGrpSpPr>
            <a:grpSpLocks/>
          </p:cNvGrpSpPr>
          <p:nvPr/>
        </p:nvGrpSpPr>
        <p:grpSpPr bwMode="auto">
          <a:xfrm>
            <a:off x="5846763" y="3365500"/>
            <a:ext cx="569912" cy="222250"/>
            <a:chOff x="3600" y="219"/>
            <a:chExt cx="360" cy="175"/>
          </a:xfrm>
        </p:grpSpPr>
        <p:sp>
          <p:nvSpPr>
            <p:cNvPr id="280621" name="Oval 18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0622" name="Line 18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23" name="Line 18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24" name="Rectangle 18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80625" name="Oval 19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280626" name="Group 19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0631" name="Line 19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32" name="Line 19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33" name="Line 19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0627" name="Group 19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0628" name="Line 19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29" name="Line 19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30" name="Line 19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80619" name="Text Box 199"/>
          <p:cNvSpPr txBox="1">
            <a:spLocks noChangeArrowheads="1"/>
          </p:cNvSpPr>
          <p:nvPr/>
        </p:nvSpPr>
        <p:spPr bwMode="auto">
          <a:xfrm>
            <a:off x="1990725" y="3889375"/>
            <a:ext cx="1990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physical topology</a:t>
            </a:r>
          </a:p>
        </p:txBody>
      </p:sp>
      <p:sp>
        <p:nvSpPr>
          <p:cNvPr id="280620" name="Text Box 200"/>
          <p:cNvSpPr txBox="1">
            <a:spLocks noChangeArrowheads="1"/>
          </p:cNvSpPr>
          <p:nvPr/>
        </p:nvSpPr>
        <p:spPr bwMode="auto">
          <a:xfrm>
            <a:off x="5153025" y="3876675"/>
            <a:ext cx="1809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logical topology</a:t>
            </a:r>
          </a:p>
        </p:txBody>
      </p:sp>
    </p:spTree>
    <p:extLst>
      <p:ext uri="{BB962C8B-B14F-4D97-AF65-F5344CB8AC3E}">
        <p14:creationId xmlns:p14="http://schemas.microsoft.com/office/powerpoint/2010/main" val="514971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>
          <a:xfrm>
            <a:off x="544129" y="69851"/>
            <a:ext cx="8407784" cy="1143000"/>
          </a:xfrm>
        </p:spPr>
        <p:txBody>
          <a:bodyPr/>
          <a:lstStyle/>
          <a:p>
            <a:r>
              <a:rPr lang="en-US" altLang="zh-CN" sz="3200">
                <a:ea typeface="宋体" charset="-122"/>
              </a:rPr>
              <a:t>Recap: BGP as a Policy Routing Framework</a:t>
            </a:r>
            <a:endParaRPr lang="en-US" altLang="en-US" sz="3200" dirty="0">
              <a:ea typeface="ＭＳ Ｐゴシック" charset="-128"/>
            </a:endParaRPr>
          </a:p>
        </p:txBody>
      </p:sp>
      <p:pic>
        <p:nvPicPr>
          <p:cNvPr id="97282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1385888"/>
            <a:ext cx="1577975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3" name="Rectangle 6"/>
          <p:cNvSpPr>
            <a:spLocks noChangeArrowheads="1"/>
          </p:cNvSpPr>
          <p:nvPr/>
        </p:nvSpPr>
        <p:spPr bwMode="auto">
          <a:xfrm>
            <a:off x="3328988" y="2787650"/>
            <a:ext cx="1798637" cy="735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/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routing cache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97284" name="Line 8"/>
          <p:cNvSpPr>
            <a:spLocks noChangeShapeType="1"/>
          </p:cNvSpPr>
          <p:nvPr/>
        </p:nvSpPr>
        <p:spPr bwMode="auto">
          <a:xfrm>
            <a:off x="2568575" y="1839913"/>
            <a:ext cx="717551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7285" name="Line 9"/>
          <p:cNvSpPr>
            <a:spLocks noChangeShapeType="1"/>
          </p:cNvSpPr>
          <p:nvPr/>
        </p:nvSpPr>
        <p:spPr bwMode="auto">
          <a:xfrm flipV="1">
            <a:off x="2455863" y="2857500"/>
            <a:ext cx="884237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7286" name="Line 11"/>
          <p:cNvSpPr>
            <a:spLocks noChangeShapeType="1"/>
          </p:cNvSpPr>
          <p:nvPr/>
        </p:nvSpPr>
        <p:spPr bwMode="auto">
          <a:xfrm flipV="1">
            <a:off x="2373313" y="3536950"/>
            <a:ext cx="1089025" cy="33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7287" name="Line 12"/>
          <p:cNvSpPr>
            <a:spLocks noChangeShapeType="1"/>
          </p:cNvSpPr>
          <p:nvPr/>
        </p:nvSpPr>
        <p:spPr bwMode="auto">
          <a:xfrm>
            <a:off x="5141913" y="3178175"/>
            <a:ext cx="600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7288" name="Oval 13"/>
          <p:cNvSpPr>
            <a:spLocks noChangeArrowheads="1"/>
          </p:cNvSpPr>
          <p:nvPr/>
        </p:nvSpPr>
        <p:spPr bwMode="auto">
          <a:xfrm>
            <a:off x="5726113" y="2728913"/>
            <a:ext cx="1423987" cy="8239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select best </a:t>
            </a:r>
            <a:br>
              <a:rPr lang="en-US" altLang="zh-CN" sz="1800" dirty="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path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97289" name="Oval 15"/>
          <p:cNvSpPr>
            <a:spLocks noChangeArrowheads="1"/>
          </p:cNvSpPr>
          <p:nvPr/>
        </p:nvSpPr>
        <p:spPr bwMode="auto">
          <a:xfrm>
            <a:off x="5649913" y="4541838"/>
            <a:ext cx="1558925" cy="8397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export path </a:t>
            </a:r>
            <a:br>
              <a:rPr lang="en-US" altLang="zh-CN" sz="1800" dirty="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to neighbors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97290" name="Line 16"/>
          <p:cNvSpPr>
            <a:spLocks noChangeShapeType="1"/>
          </p:cNvSpPr>
          <p:nvPr/>
        </p:nvSpPr>
        <p:spPr bwMode="auto">
          <a:xfrm flipH="1">
            <a:off x="6430963" y="3582988"/>
            <a:ext cx="14287" cy="944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7291" name="AutoShape 20"/>
          <p:cNvSpPr>
            <a:spLocks noChangeArrowheads="1"/>
          </p:cNvSpPr>
          <p:nvPr/>
        </p:nvSpPr>
        <p:spPr bwMode="auto">
          <a:xfrm>
            <a:off x="7105650" y="1439863"/>
            <a:ext cx="1528763" cy="1403350"/>
          </a:xfrm>
          <a:prstGeom prst="wedgeRoundRectCallout">
            <a:avLst>
              <a:gd name="adj1" fmla="val -53116"/>
              <a:gd name="adj2" fmla="val 56560"/>
              <a:gd name="adj3" fmla="val 1666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/>
            <a:r>
              <a:rPr lang="en-US" altLang="zh-CN" sz="1800" b="1">
                <a:solidFill>
                  <a:srgbClr val="FF0000"/>
                </a:solidFill>
                <a:ea typeface="宋体" charset="-122"/>
              </a:rPr>
              <a:t>route selection policy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: rank paths 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97292" name="AutoShape 21"/>
          <p:cNvSpPr>
            <a:spLocks noChangeArrowheads="1"/>
          </p:cNvSpPr>
          <p:nvPr/>
        </p:nvSpPr>
        <p:spPr bwMode="auto">
          <a:xfrm>
            <a:off x="7423150" y="4333875"/>
            <a:ext cx="1528763" cy="2198688"/>
          </a:xfrm>
          <a:prstGeom prst="wedgeRoundRectCallout">
            <a:avLst>
              <a:gd name="adj1" fmla="val -61940"/>
              <a:gd name="adj2" fmla="val -20829"/>
              <a:gd name="adj3" fmla="val 1666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/>
            <a:r>
              <a:rPr lang="en-US" altLang="zh-CN" sz="1800" b="1">
                <a:solidFill>
                  <a:srgbClr val="FF0000"/>
                </a:solidFill>
                <a:ea typeface="宋体" charset="-122"/>
              </a:rPr>
              <a:t>export policy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: which paths export to which neighbors </a:t>
            </a:r>
            <a:endParaRPr lang="en-US" altLang="en-US" sz="1800">
              <a:solidFill>
                <a:srgbClr val="000000"/>
              </a:solidFill>
            </a:endParaRPr>
          </a:p>
        </p:txBody>
      </p:sp>
      <p:pic>
        <p:nvPicPr>
          <p:cNvPr id="97293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2528888"/>
            <a:ext cx="15621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94" name="Picture 1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3590925"/>
            <a:ext cx="15621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95" name="Line 2"/>
          <p:cNvSpPr>
            <a:spLocks noChangeShapeType="1"/>
          </p:cNvSpPr>
          <p:nvPr/>
        </p:nvSpPr>
        <p:spPr bwMode="auto">
          <a:xfrm flipH="1">
            <a:off x="3357563" y="5622925"/>
            <a:ext cx="992187" cy="366713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296" name="Line 3"/>
          <p:cNvSpPr>
            <a:spLocks noChangeShapeType="1"/>
          </p:cNvSpPr>
          <p:nvPr/>
        </p:nvSpPr>
        <p:spPr bwMode="auto">
          <a:xfrm>
            <a:off x="2266950" y="5614988"/>
            <a:ext cx="757238" cy="37465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297" name="Line 6"/>
          <p:cNvSpPr>
            <a:spLocks noChangeShapeType="1"/>
          </p:cNvSpPr>
          <p:nvPr/>
        </p:nvSpPr>
        <p:spPr bwMode="auto">
          <a:xfrm>
            <a:off x="3073400" y="5583238"/>
            <a:ext cx="68263" cy="55245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97298" name="Picture 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525" y="5988050"/>
            <a:ext cx="2582863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99" name="Rectangle 8"/>
          <p:cNvSpPr>
            <a:spLocks noChangeArrowheads="1"/>
          </p:cNvSpPr>
          <p:nvPr/>
        </p:nvSpPr>
        <p:spPr bwMode="auto">
          <a:xfrm>
            <a:off x="3448050" y="6092825"/>
            <a:ext cx="8286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1600">
                <a:ea typeface="宋体" charset="-122"/>
              </a:rPr>
              <a:t>Yale</a:t>
            </a:r>
          </a:p>
        </p:txBody>
      </p:sp>
      <p:grpSp>
        <p:nvGrpSpPr>
          <p:cNvPr id="97300" name="Group 9"/>
          <p:cNvGrpSpPr>
            <a:grpSpLocks/>
          </p:cNvGrpSpPr>
          <p:nvPr/>
        </p:nvGrpSpPr>
        <p:grpSpPr bwMode="auto">
          <a:xfrm>
            <a:off x="2630488" y="4824413"/>
            <a:ext cx="1112837" cy="868362"/>
            <a:chOff x="4287" y="830"/>
            <a:chExt cx="841" cy="617"/>
          </a:xfrm>
        </p:grpSpPr>
        <p:pic>
          <p:nvPicPr>
            <p:cNvPr id="97310" name="Picture 10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" y="830"/>
              <a:ext cx="841" cy="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311" name="Text Box 11"/>
            <p:cNvSpPr txBox="1">
              <a:spLocks noChangeArrowheads="1"/>
            </p:cNvSpPr>
            <p:nvPr/>
          </p:nvSpPr>
          <p:spPr bwMode="auto">
            <a:xfrm>
              <a:off x="4476" y="875"/>
              <a:ext cx="5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charset="-122"/>
                </a:rPr>
                <a:t>Qwest</a:t>
              </a:r>
            </a:p>
          </p:txBody>
        </p:sp>
        <p:pic>
          <p:nvPicPr>
            <p:cNvPr id="97312" name="Picture 12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9" y="1286"/>
              <a:ext cx="275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7301" name="Group 15"/>
          <p:cNvGrpSpPr>
            <a:grpSpLocks/>
          </p:cNvGrpSpPr>
          <p:nvPr/>
        </p:nvGrpSpPr>
        <p:grpSpPr bwMode="auto">
          <a:xfrm>
            <a:off x="1252538" y="4946650"/>
            <a:ext cx="1112837" cy="868363"/>
            <a:chOff x="3316" y="829"/>
            <a:chExt cx="841" cy="617"/>
          </a:xfrm>
        </p:grpSpPr>
        <p:pic>
          <p:nvPicPr>
            <p:cNvPr id="97307" name="Picture 1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6" y="829"/>
              <a:ext cx="841" cy="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308" name="Text Box 17"/>
            <p:cNvSpPr txBox="1">
              <a:spLocks noChangeArrowheads="1"/>
            </p:cNvSpPr>
            <p:nvPr/>
          </p:nvSpPr>
          <p:spPr bwMode="auto">
            <a:xfrm>
              <a:off x="3505" y="874"/>
              <a:ext cx="47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charset="-122"/>
                </a:rPr>
                <a:t>AT&amp;T</a:t>
              </a:r>
            </a:p>
          </p:txBody>
        </p:sp>
        <p:pic>
          <p:nvPicPr>
            <p:cNvPr id="97309" name="Picture 1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7" y="1237"/>
              <a:ext cx="275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7302" name="Picture 1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8" y="5951538"/>
            <a:ext cx="36512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7303" name="Group 20"/>
          <p:cNvGrpSpPr>
            <a:grpSpLocks/>
          </p:cNvGrpSpPr>
          <p:nvPr/>
        </p:nvGrpSpPr>
        <p:grpSpPr bwMode="auto">
          <a:xfrm>
            <a:off x="4019550" y="4872038"/>
            <a:ext cx="1112838" cy="868362"/>
            <a:chOff x="4828" y="709"/>
            <a:chExt cx="841" cy="617"/>
          </a:xfrm>
        </p:grpSpPr>
        <p:pic>
          <p:nvPicPr>
            <p:cNvPr id="97304" name="Picture 2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8" y="709"/>
              <a:ext cx="841" cy="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305" name="Text Box 22"/>
            <p:cNvSpPr txBox="1">
              <a:spLocks noChangeArrowheads="1"/>
            </p:cNvSpPr>
            <p:nvPr/>
          </p:nvSpPr>
          <p:spPr bwMode="auto">
            <a:xfrm>
              <a:off x="4854" y="845"/>
              <a:ext cx="72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charset="-122"/>
                </a:rPr>
                <a:t>Internet2</a:t>
              </a:r>
            </a:p>
          </p:txBody>
        </p:sp>
        <p:pic>
          <p:nvPicPr>
            <p:cNvPr id="97306" name="Picture 2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0" y="1165"/>
              <a:ext cx="275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Rectangle 20"/>
          <p:cNvSpPr>
            <a:spLocks noChangeArrowheads="1"/>
          </p:cNvSpPr>
          <p:nvPr/>
        </p:nvSpPr>
        <p:spPr bwMode="auto">
          <a:xfrm>
            <a:off x="5999005" y="1640682"/>
            <a:ext cx="976313" cy="94615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2800" b="1">
                <a:solidFill>
                  <a:srgbClr val="000000"/>
                </a:solidFill>
                <a:latin typeface="Arial" charset="0"/>
                <a:ea typeface="宋体" charset="-122"/>
              </a:rPr>
              <a:t>1 3 0</a:t>
            </a:r>
          </a:p>
          <a:p>
            <a:r>
              <a:rPr lang="en-US" altLang="zh-CN" sz="2800" b="1" dirty="0">
                <a:solidFill>
                  <a:srgbClr val="000000"/>
                </a:solidFill>
                <a:latin typeface="Arial" charset="0"/>
                <a:ea typeface="宋体" charset="-122"/>
              </a:rPr>
              <a:t>1 0</a:t>
            </a:r>
          </a:p>
        </p:txBody>
      </p:sp>
      <p:sp>
        <p:nvSpPr>
          <p:cNvPr id="35" name="Slide Number Placeholder 1">
            <a:extLst>
              <a:ext uri="{FF2B5EF4-FFF2-40B4-BE49-F238E27FC236}">
                <a16:creationId xmlns:a16="http://schemas.microsoft.com/office/drawing/2014/main" id="{E09B8064-52B7-C140-8B72-81FCE2EC6A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61375" y="6565900"/>
            <a:ext cx="425450" cy="292100"/>
          </a:xfrm>
        </p:spPr>
        <p:txBody>
          <a:bodyPr/>
          <a:lstStyle/>
          <a:p>
            <a:fld id="{908C2F51-A38B-A44D-9E69-2739398A7D19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8024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ChangeArrowheads="1"/>
          </p:cNvSpPr>
          <p:nvPr/>
        </p:nvSpPr>
        <p:spPr bwMode="auto">
          <a:xfrm>
            <a:off x="427037" y="255205"/>
            <a:ext cx="8245475" cy="81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sz="3200" u="sng" dirty="0">
                <a:solidFill>
                  <a:srgbClr val="3333CC"/>
                </a:solidFill>
                <a:ea typeface="宋体" charset="-122"/>
              </a:rPr>
              <a:t>Recap: </a:t>
            </a:r>
            <a:r>
              <a:rPr lang="en-US" altLang="zh-CN" sz="3200" u="sng" dirty="0">
                <a:solidFill>
                  <a:schemeClr val="accent2"/>
                </a:solidFill>
                <a:ea typeface="宋体" charset="-122"/>
              </a:rPr>
              <a:t>Policy Routing as a Preference Aggregation System</a:t>
            </a:r>
          </a:p>
        </p:txBody>
      </p:sp>
      <p:grpSp>
        <p:nvGrpSpPr>
          <p:cNvPr id="113666" name="Group 3"/>
          <p:cNvGrpSpPr>
            <a:grpSpLocks/>
          </p:cNvGrpSpPr>
          <p:nvPr/>
        </p:nvGrpSpPr>
        <p:grpSpPr bwMode="auto">
          <a:xfrm>
            <a:off x="937417" y="2915854"/>
            <a:ext cx="7224713" cy="3186113"/>
            <a:chOff x="480" y="1056"/>
            <a:chExt cx="4551" cy="2007"/>
          </a:xfrm>
        </p:grpSpPr>
        <p:sp>
          <p:nvSpPr>
            <p:cNvPr id="113675" name="Line 4"/>
            <p:cNvSpPr>
              <a:spLocks noChangeShapeType="1"/>
            </p:cNvSpPr>
            <p:nvPr/>
          </p:nvSpPr>
          <p:spPr bwMode="auto">
            <a:xfrm flipH="1" flipV="1">
              <a:off x="2832" y="1392"/>
              <a:ext cx="1104" cy="1296"/>
            </a:xfrm>
            <a:prstGeom prst="line">
              <a:avLst/>
            </a:prstGeom>
            <a:noFill/>
            <a:ln w="76200">
              <a:solidFill>
                <a:srgbClr val="FF0033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76" name="Line 5"/>
            <p:cNvSpPr>
              <a:spLocks noChangeShapeType="1"/>
            </p:cNvSpPr>
            <p:nvPr/>
          </p:nvSpPr>
          <p:spPr bwMode="auto">
            <a:xfrm flipH="1">
              <a:off x="1440" y="1392"/>
              <a:ext cx="1152" cy="1392"/>
            </a:xfrm>
            <a:prstGeom prst="line">
              <a:avLst/>
            </a:prstGeom>
            <a:noFill/>
            <a:ln w="762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77" name="Line 6"/>
            <p:cNvSpPr>
              <a:spLocks noChangeShapeType="1"/>
            </p:cNvSpPr>
            <p:nvPr/>
          </p:nvSpPr>
          <p:spPr bwMode="auto">
            <a:xfrm>
              <a:off x="2688" y="1248"/>
              <a:ext cx="0" cy="720"/>
            </a:xfrm>
            <a:prstGeom prst="line">
              <a:avLst/>
            </a:prstGeom>
            <a:noFill/>
            <a:ln w="76200">
              <a:solidFill>
                <a:srgbClr val="FF0033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78" name="Oval 7"/>
            <p:cNvSpPr>
              <a:spLocks noChangeArrowheads="1"/>
            </p:cNvSpPr>
            <p:nvPr/>
          </p:nvSpPr>
          <p:spPr bwMode="auto">
            <a:xfrm>
              <a:off x="2256" y="1152"/>
              <a:ext cx="856" cy="52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3679" name="Rectangle 8"/>
            <p:cNvSpPr>
              <a:spLocks noChangeArrowheads="1"/>
            </p:cNvSpPr>
            <p:nvPr/>
          </p:nvSpPr>
          <p:spPr bwMode="auto">
            <a:xfrm>
              <a:off x="2592" y="1296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 dirty="0">
                  <a:solidFill>
                    <a:srgbClr val="FFFFFF"/>
                  </a:solidFill>
                  <a:latin typeface="Arial" charset="0"/>
                  <a:ea typeface="宋体" charset="-122"/>
                </a:rPr>
                <a:t>2</a:t>
              </a:r>
            </a:p>
          </p:txBody>
        </p:sp>
        <p:sp>
          <p:nvSpPr>
            <p:cNvPr id="113680" name="Line 9"/>
            <p:cNvSpPr>
              <a:spLocks noChangeShapeType="1"/>
            </p:cNvSpPr>
            <p:nvPr/>
          </p:nvSpPr>
          <p:spPr bwMode="auto">
            <a:xfrm flipH="1">
              <a:off x="1872" y="2256"/>
              <a:ext cx="768" cy="384"/>
            </a:xfrm>
            <a:prstGeom prst="line">
              <a:avLst/>
            </a:prstGeom>
            <a:noFill/>
            <a:ln w="762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81" name="Line 10"/>
            <p:cNvSpPr>
              <a:spLocks noChangeShapeType="1"/>
            </p:cNvSpPr>
            <p:nvPr/>
          </p:nvSpPr>
          <p:spPr bwMode="auto">
            <a:xfrm flipH="1" flipV="1">
              <a:off x="3024" y="2352"/>
              <a:ext cx="576" cy="288"/>
            </a:xfrm>
            <a:prstGeom prst="line">
              <a:avLst/>
            </a:prstGeom>
            <a:noFill/>
            <a:ln w="76200">
              <a:solidFill>
                <a:srgbClr val="FF0033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82" name="Line 11"/>
            <p:cNvSpPr>
              <a:spLocks noChangeShapeType="1"/>
            </p:cNvSpPr>
            <p:nvPr/>
          </p:nvSpPr>
          <p:spPr bwMode="auto">
            <a:xfrm flipH="1">
              <a:off x="1440" y="2736"/>
              <a:ext cx="2592" cy="0"/>
            </a:xfrm>
            <a:prstGeom prst="line">
              <a:avLst/>
            </a:prstGeom>
            <a:noFill/>
            <a:ln w="76200">
              <a:solidFill>
                <a:srgbClr val="FF00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83" name="Oval 12"/>
            <p:cNvSpPr>
              <a:spLocks noChangeArrowheads="1"/>
            </p:cNvSpPr>
            <p:nvPr/>
          </p:nvSpPr>
          <p:spPr bwMode="auto">
            <a:xfrm>
              <a:off x="2308" y="1972"/>
              <a:ext cx="856" cy="52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3684" name="Rectangle 13"/>
            <p:cNvSpPr>
              <a:spLocks noChangeArrowheads="1"/>
            </p:cNvSpPr>
            <p:nvPr/>
          </p:nvSpPr>
          <p:spPr bwMode="auto">
            <a:xfrm>
              <a:off x="2592" y="2064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>
                  <a:solidFill>
                    <a:srgbClr val="FFFFFF"/>
                  </a:solidFill>
                  <a:latin typeface="Arial" charset="0"/>
                  <a:ea typeface="宋体" charset="-122"/>
                </a:rPr>
                <a:t>0</a:t>
              </a:r>
            </a:p>
          </p:txBody>
        </p:sp>
        <p:sp>
          <p:nvSpPr>
            <p:cNvPr id="113685" name="Oval 14"/>
            <p:cNvSpPr>
              <a:spLocks noChangeArrowheads="1"/>
            </p:cNvSpPr>
            <p:nvPr/>
          </p:nvSpPr>
          <p:spPr bwMode="auto">
            <a:xfrm>
              <a:off x="3360" y="2400"/>
              <a:ext cx="856" cy="52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3686" name="Rectangle 15"/>
            <p:cNvSpPr>
              <a:spLocks noChangeArrowheads="1"/>
            </p:cNvSpPr>
            <p:nvPr/>
          </p:nvSpPr>
          <p:spPr bwMode="auto">
            <a:xfrm>
              <a:off x="4272" y="2736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>
                  <a:solidFill>
                    <a:srgbClr val="FFFFFF"/>
                  </a:solidFill>
                  <a:latin typeface="Arial" charset="0"/>
                  <a:ea typeface="宋体" charset="-122"/>
                </a:rPr>
                <a:t>3</a:t>
              </a:r>
            </a:p>
          </p:txBody>
        </p:sp>
        <p:grpSp>
          <p:nvGrpSpPr>
            <p:cNvPr id="113687" name="Group 16"/>
            <p:cNvGrpSpPr>
              <a:grpSpLocks/>
            </p:cNvGrpSpPr>
            <p:nvPr/>
          </p:nvGrpSpPr>
          <p:grpSpPr bwMode="auto">
            <a:xfrm>
              <a:off x="1104" y="2448"/>
              <a:ext cx="856" cy="520"/>
              <a:chOff x="724" y="2692"/>
              <a:chExt cx="856" cy="520"/>
            </a:xfrm>
          </p:grpSpPr>
          <p:sp>
            <p:nvSpPr>
              <p:cNvPr id="113693" name="Oval 17"/>
              <p:cNvSpPr>
                <a:spLocks noChangeArrowheads="1"/>
              </p:cNvSpPr>
              <p:nvPr/>
            </p:nvSpPr>
            <p:spPr bwMode="auto">
              <a:xfrm>
                <a:off x="724" y="2692"/>
                <a:ext cx="856" cy="5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694" name="Rectangle 18"/>
              <p:cNvSpPr>
                <a:spLocks noChangeArrowheads="1"/>
              </p:cNvSpPr>
              <p:nvPr/>
            </p:nvSpPr>
            <p:spPr bwMode="auto">
              <a:xfrm>
                <a:off x="1056" y="2784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1</a:t>
                </a:r>
              </a:p>
            </p:txBody>
          </p:sp>
        </p:grpSp>
        <p:sp>
          <p:nvSpPr>
            <p:cNvPr id="113688" name="Rectangle 19"/>
            <p:cNvSpPr>
              <a:spLocks noChangeArrowheads="1"/>
            </p:cNvSpPr>
            <p:nvPr/>
          </p:nvSpPr>
          <p:spPr bwMode="auto">
            <a:xfrm>
              <a:off x="3216" y="1056"/>
              <a:ext cx="615" cy="59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>
                  <a:solidFill>
                    <a:srgbClr val="000000"/>
                  </a:solidFill>
                  <a:latin typeface="Arial" charset="0"/>
                  <a:ea typeface="宋体" charset="-122"/>
                </a:rPr>
                <a:t>2 1 0</a:t>
              </a:r>
            </a:p>
            <a:p>
              <a:r>
                <a:rPr lang="en-US" altLang="zh-CN" sz="2800" b="1">
                  <a:solidFill>
                    <a:srgbClr val="000000"/>
                  </a:solidFill>
                  <a:latin typeface="Arial" charset="0"/>
                  <a:ea typeface="宋体" charset="-122"/>
                </a:rPr>
                <a:t>2 0</a:t>
              </a:r>
            </a:p>
          </p:txBody>
        </p:sp>
        <p:sp>
          <p:nvSpPr>
            <p:cNvPr id="113689" name="Rectangle 20"/>
            <p:cNvSpPr>
              <a:spLocks noChangeArrowheads="1"/>
            </p:cNvSpPr>
            <p:nvPr/>
          </p:nvSpPr>
          <p:spPr bwMode="auto">
            <a:xfrm>
              <a:off x="480" y="2400"/>
              <a:ext cx="615" cy="59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>
                  <a:solidFill>
                    <a:srgbClr val="000000"/>
                  </a:solidFill>
                  <a:latin typeface="Arial" charset="0"/>
                  <a:ea typeface="宋体" charset="-122"/>
                </a:rPr>
                <a:t>1 3 0</a:t>
              </a:r>
            </a:p>
            <a:p>
              <a:r>
                <a:rPr lang="en-US" altLang="zh-CN" sz="2800" b="1" dirty="0">
                  <a:solidFill>
                    <a:srgbClr val="000000"/>
                  </a:solidFill>
                  <a:latin typeface="Arial" charset="0"/>
                  <a:ea typeface="宋体" charset="-122"/>
                </a:rPr>
                <a:t>1 0</a:t>
              </a:r>
            </a:p>
          </p:txBody>
        </p:sp>
        <p:sp>
          <p:nvSpPr>
            <p:cNvPr id="113690" name="Rectangle 21"/>
            <p:cNvSpPr>
              <a:spLocks noChangeArrowheads="1"/>
            </p:cNvSpPr>
            <p:nvPr/>
          </p:nvSpPr>
          <p:spPr bwMode="auto">
            <a:xfrm>
              <a:off x="4416" y="2304"/>
              <a:ext cx="615" cy="59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>
                  <a:solidFill>
                    <a:srgbClr val="000000"/>
                  </a:solidFill>
                  <a:latin typeface="Arial" charset="0"/>
                  <a:ea typeface="宋体" charset="-122"/>
                </a:rPr>
                <a:t>3 2 0</a:t>
              </a:r>
            </a:p>
            <a:p>
              <a:r>
                <a:rPr lang="en-US" altLang="zh-CN" sz="2800" b="1">
                  <a:solidFill>
                    <a:srgbClr val="000000"/>
                  </a:solidFill>
                  <a:latin typeface="Arial" charset="0"/>
                  <a:ea typeface="宋体" charset="-122"/>
                </a:rPr>
                <a:t>3 0</a:t>
              </a:r>
            </a:p>
          </p:txBody>
        </p:sp>
        <p:sp>
          <p:nvSpPr>
            <p:cNvPr id="113691" name="Rectangle 22"/>
            <p:cNvSpPr>
              <a:spLocks noChangeArrowheads="1"/>
            </p:cNvSpPr>
            <p:nvPr/>
          </p:nvSpPr>
          <p:spPr bwMode="auto">
            <a:xfrm>
              <a:off x="4368" y="1536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>
                  <a:solidFill>
                    <a:srgbClr val="FFFFFF"/>
                  </a:solidFill>
                  <a:latin typeface="Arial" charset="0"/>
                  <a:ea typeface="宋体" charset="-122"/>
                </a:rPr>
                <a:t>4</a:t>
              </a:r>
            </a:p>
          </p:txBody>
        </p:sp>
        <p:sp>
          <p:nvSpPr>
            <p:cNvPr id="113692" name="Rectangle 23"/>
            <p:cNvSpPr>
              <a:spLocks noChangeArrowheads="1"/>
            </p:cNvSpPr>
            <p:nvPr/>
          </p:nvSpPr>
          <p:spPr bwMode="auto">
            <a:xfrm>
              <a:off x="3648" y="2496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2800" b="1">
                  <a:solidFill>
                    <a:srgbClr val="FFFFFF"/>
                  </a:solidFill>
                  <a:latin typeface="Arial" charset="0"/>
                  <a:ea typeface="宋体" charset="-122"/>
                </a:rPr>
                <a:t>3</a:t>
              </a:r>
            </a:p>
          </p:txBody>
        </p:sp>
      </p:grpSp>
      <p:grpSp>
        <p:nvGrpSpPr>
          <p:cNvPr id="113667" name="Group 25"/>
          <p:cNvGrpSpPr>
            <a:grpSpLocks/>
          </p:cNvGrpSpPr>
          <p:nvPr/>
        </p:nvGrpSpPr>
        <p:grpSpPr bwMode="auto">
          <a:xfrm>
            <a:off x="6146005" y="2674554"/>
            <a:ext cx="1522412" cy="517525"/>
            <a:chOff x="5031" y="2214"/>
            <a:chExt cx="959" cy="326"/>
          </a:xfrm>
        </p:grpSpPr>
        <p:sp>
          <p:nvSpPr>
            <p:cNvPr id="113673" name="Line 26"/>
            <p:cNvSpPr>
              <a:spLocks noChangeShapeType="1"/>
            </p:cNvSpPr>
            <p:nvPr/>
          </p:nvSpPr>
          <p:spPr bwMode="auto">
            <a:xfrm flipH="1">
              <a:off x="5031" y="2443"/>
              <a:ext cx="181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3674" name="Text Box 27"/>
            <p:cNvSpPr txBox="1">
              <a:spLocks noChangeArrowheads="1"/>
            </p:cNvSpPr>
            <p:nvPr/>
          </p:nvSpPr>
          <p:spPr bwMode="auto">
            <a:xfrm>
              <a:off x="5195" y="2214"/>
              <a:ext cx="7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preferred</a:t>
              </a:r>
            </a:p>
          </p:txBody>
        </p:sp>
      </p:grpSp>
      <p:grpSp>
        <p:nvGrpSpPr>
          <p:cNvPr id="113668" name="Group 28"/>
          <p:cNvGrpSpPr>
            <a:grpSpLocks/>
          </p:cNvGrpSpPr>
          <p:nvPr/>
        </p:nvGrpSpPr>
        <p:grpSpPr bwMode="auto">
          <a:xfrm>
            <a:off x="6203155" y="3644517"/>
            <a:ext cx="1462087" cy="701675"/>
            <a:chOff x="4948" y="2956"/>
            <a:chExt cx="921" cy="442"/>
          </a:xfrm>
        </p:grpSpPr>
        <p:sp>
          <p:nvSpPr>
            <p:cNvPr id="113671" name="Text Box 29"/>
            <p:cNvSpPr txBox="1">
              <a:spLocks noChangeArrowheads="1"/>
            </p:cNvSpPr>
            <p:nvPr/>
          </p:nvSpPr>
          <p:spPr bwMode="auto">
            <a:xfrm>
              <a:off x="5149" y="3032"/>
              <a:ext cx="72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600">
                  <a:solidFill>
                    <a:srgbClr val="000000"/>
                  </a:solidFill>
                  <a:ea typeface="宋体" charset="-122"/>
                </a:rPr>
                <a:t>less</a:t>
              </a:r>
            </a:p>
            <a:p>
              <a:r>
                <a:rPr lang="en-US" altLang="zh-CN" sz="1600">
                  <a:solidFill>
                    <a:srgbClr val="000000"/>
                  </a:solidFill>
                  <a:ea typeface="宋体" charset="-122"/>
                </a:rPr>
                <a:t>preferred</a:t>
              </a:r>
            </a:p>
          </p:txBody>
        </p:sp>
        <p:sp>
          <p:nvSpPr>
            <p:cNvPr id="113672" name="Line 30"/>
            <p:cNvSpPr>
              <a:spLocks noChangeShapeType="1"/>
            </p:cNvSpPr>
            <p:nvPr/>
          </p:nvSpPr>
          <p:spPr bwMode="auto">
            <a:xfrm flipH="1" flipV="1">
              <a:off x="4948" y="2956"/>
              <a:ext cx="243" cy="1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3669" name="Text Box 31"/>
          <p:cNvSpPr txBox="1">
            <a:spLocks noChangeArrowheads="1"/>
          </p:cNvSpPr>
          <p:nvPr/>
        </p:nvSpPr>
        <p:spPr bwMode="auto">
          <a:xfrm>
            <a:off x="88568" y="2674554"/>
            <a:ext cx="35306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charset="2"/>
              <a:buNone/>
            </a:pPr>
            <a:r>
              <a:rPr lang="en-US" altLang="zh-CN" sz="2000">
                <a:solidFill>
                  <a:srgbClr val="000000"/>
                </a:solidFill>
                <a:ea typeface="宋体" charset="-122"/>
              </a:rPr>
              <a:t>The </a:t>
            </a:r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BAD GADGET</a:t>
            </a:r>
            <a:r>
              <a:rPr lang="en-US" altLang="zh-CN" sz="2000">
                <a:solidFill>
                  <a:srgbClr val="000000"/>
                </a:solidFill>
                <a:ea typeface="宋体" charset="-122"/>
              </a:rPr>
              <a:t> example:</a:t>
            </a:r>
          </a:p>
          <a:p>
            <a:pPr>
              <a:buClr>
                <a:srgbClr val="3333CC"/>
              </a:buClr>
              <a:buFont typeface="Wingdings" charset="2"/>
              <a:buNone/>
            </a:pPr>
            <a:r>
              <a:rPr lang="en-US" altLang="zh-CN" sz="2000" dirty="0">
                <a:solidFill>
                  <a:srgbClr val="000000"/>
                </a:solidFill>
                <a:ea typeface="宋体" charset="-122"/>
              </a:rPr>
              <a:t>- 0 is the destination </a:t>
            </a:r>
          </a:p>
          <a:p>
            <a:r>
              <a:rPr lang="en-US" altLang="zh-CN" sz="2000" dirty="0">
                <a:solidFill>
                  <a:srgbClr val="000000"/>
                </a:solidFill>
                <a:ea typeface="宋体" charset="-122"/>
              </a:rPr>
              <a:t>- the route selection policy of each AS is to prefer its counter clock-wise neighbor</a:t>
            </a:r>
          </a:p>
        </p:txBody>
      </p:sp>
      <p:sp>
        <p:nvSpPr>
          <p:cNvPr id="107526" name="Text Box 32"/>
          <p:cNvSpPr txBox="1">
            <a:spLocks noChangeArrowheads="1"/>
          </p:cNvSpPr>
          <p:nvPr/>
        </p:nvSpPr>
        <p:spPr bwMode="auto">
          <a:xfrm>
            <a:off x="427037" y="6221971"/>
            <a:ext cx="84753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Policy (preferences) aggregation fails: routing instability 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580" y="1298985"/>
            <a:ext cx="8051800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400" dirty="0"/>
              <a:t>A policy routing system can be considered as a system to aggregate individual preferences, but aggregation may not be always successful.</a:t>
            </a:r>
          </a:p>
        </p:txBody>
      </p:sp>
      <p:sp>
        <p:nvSpPr>
          <p:cNvPr id="33" name="Slide Number Placeholder 1">
            <a:extLst>
              <a:ext uri="{FF2B5EF4-FFF2-40B4-BE49-F238E27FC236}">
                <a16:creationId xmlns:a16="http://schemas.microsoft.com/office/drawing/2014/main" id="{DE36E6EC-7248-8848-99A2-87A6FF037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61375" y="6565900"/>
            <a:ext cx="425450" cy="292100"/>
          </a:xfrm>
        </p:spPr>
        <p:txBody>
          <a:bodyPr/>
          <a:lstStyle/>
          <a:p>
            <a:fld id="{908C2F51-A38B-A44D-9E69-2739398A7D19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8834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387" y="0"/>
            <a:ext cx="8024813" cy="1143000"/>
          </a:xfrm>
        </p:spPr>
        <p:txBody>
          <a:bodyPr/>
          <a:lstStyle/>
          <a:p>
            <a:r>
              <a:rPr lang="en-US" sz="3600" dirty="0"/>
              <a:t>Re</a:t>
            </a:r>
            <a:r>
              <a:rPr lang="en-US" altLang="zh-CN" sz="3600" dirty="0"/>
              <a:t>cap:</a:t>
            </a:r>
            <a:r>
              <a:rPr lang="zh-CN" altLang="en-US" sz="3600" dirty="0"/>
              <a:t> </a:t>
            </a:r>
            <a:r>
              <a:rPr lang="en-US" sz="3600" dirty="0"/>
              <a:t>General Framework of Preference 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893" y="1426368"/>
            <a:ext cx="8051800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Also called Social Choice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Given individual preferences, define a framework to aggregate individual preferences:</a:t>
            </a:r>
          </a:p>
          <a:p>
            <a:pPr lvl="2"/>
            <a:r>
              <a:rPr lang="en-US" dirty="0"/>
              <a:t>A set of choices: a, b, c, </a:t>
            </a:r>
            <a:r>
              <a:rPr lang="mr-IN" dirty="0"/>
              <a:t>…</a:t>
            </a:r>
            <a:endParaRPr lang="en-US" dirty="0"/>
          </a:p>
          <a:p>
            <a:pPr lvl="2"/>
            <a:r>
              <a:rPr lang="en-US" dirty="0"/>
              <a:t>A set of voters 1, 2, </a:t>
            </a:r>
            <a:r>
              <a:rPr lang="mr-IN" dirty="0"/>
              <a:t>…</a:t>
            </a:r>
            <a:endParaRPr lang="en-US" dirty="0"/>
          </a:p>
          <a:p>
            <a:pPr lvl="3"/>
            <a:r>
              <a:rPr lang="en-US" dirty="0"/>
              <a:t>Each voter has a preference (ranking) of all choices, e.g.,</a:t>
            </a:r>
          </a:p>
          <a:p>
            <a:pPr lvl="4"/>
            <a:r>
              <a:rPr lang="en-US" dirty="0"/>
              <a:t>voter 1: a &gt; b &gt; c</a:t>
            </a:r>
          </a:p>
          <a:p>
            <a:pPr lvl="4"/>
            <a:r>
              <a:rPr lang="en-US" dirty="0"/>
              <a:t>voter 2: a &gt; c &gt; b</a:t>
            </a:r>
          </a:p>
          <a:p>
            <a:pPr lvl="4"/>
            <a:r>
              <a:rPr lang="en-US" dirty="0"/>
              <a:t>voter 3: a &gt; c &gt; b</a:t>
            </a:r>
          </a:p>
          <a:p>
            <a:pPr lvl="2"/>
            <a:r>
              <a:rPr lang="en-US" dirty="0"/>
              <a:t>A well-specified aggregation rule (protocol) computes an aggregation of ranking, e.g.,</a:t>
            </a:r>
          </a:p>
          <a:p>
            <a:pPr lvl="3"/>
            <a:r>
              <a:rPr lang="en-US" dirty="0"/>
              <a:t>Society (network): a &gt; b &gt;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2D49E-1E31-4048-B438-B7275D106FE3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FF6972-214A-CD4E-BD12-3612121EFEC1}"/>
              </a:ext>
            </a:extLst>
          </p:cNvPr>
          <p:cNvSpPr/>
          <p:nvPr/>
        </p:nvSpPr>
        <p:spPr>
          <a:xfrm>
            <a:off x="279044" y="6396622"/>
            <a:ext cx="81823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charset="0"/>
              </a:rPr>
              <a:t>For more details: see </a:t>
            </a:r>
            <a:r>
              <a:rPr lang="en-US" sz="1600" dirty="0" err="1">
                <a:latin typeface="Helvetica" charset="0"/>
              </a:rPr>
              <a:t>Semih</a:t>
            </a:r>
            <a:r>
              <a:rPr lang="en-US" sz="1600" dirty="0">
                <a:latin typeface="Helvetica" charset="0"/>
              </a:rPr>
              <a:t> </a:t>
            </a:r>
            <a:r>
              <a:rPr lang="en-US" sz="1600" dirty="0" err="1">
                <a:latin typeface="Helvetica" charset="0"/>
              </a:rPr>
              <a:t>Salihoglu</a:t>
            </a:r>
            <a:r>
              <a:rPr lang="en-US" sz="1600" dirty="0">
                <a:latin typeface="Helvetica" charset="0"/>
              </a:rPr>
              <a:t> (2007). </a:t>
            </a:r>
            <a:r>
              <a:rPr lang="en-US" sz="1600" dirty="0" err="1">
                <a:latin typeface="Helvetica" charset="0"/>
              </a:rPr>
              <a:t>Interdomain</a:t>
            </a:r>
            <a:r>
              <a:rPr lang="en-US" sz="1600" dirty="0">
                <a:latin typeface="Helvetica" charset="0"/>
              </a:rPr>
              <a:t> Routing as a Social Choice.</a:t>
            </a:r>
            <a:endParaRPr lang="en-US" sz="1600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17559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13309</TotalTime>
  <Words>4214</Words>
  <Application>Microsoft Macintosh PowerPoint</Application>
  <PresentationFormat>On-screen Show (4:3)</PresentationFormat>
  <Paragraphs>915</Paragraphs>
  <Slides>63</Slides>
  <Notes>52</Notes>
  <HiddenSlides>2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ＭＳ Ｐゴシック</vt:lpstr>
      <vt:lpstr>宋体</vt:lpstr>
      <vt:lpstr>ZapfDingbats</vt:lpstr>
      <vt:lpstr>Arial</vt:lpstr>
      <vt:lpstr>Comic Sans MS</vt:lpstr>
      <vt:lpstr>Courier New</vt:lpstr>
      <vt:lpstr>Helvetica</vt:lpstr>
      <vt:lpstr>Menlo-Regular</vt:lpstr>
      <vt:lpstr>Times New Roman</vt:lpstr>
      <vt:lpstr>Wingdings</vt:lpstr>
      <vt:lpstr>Default Design</vt:lpstr>
      <vt:lpstr>16_Default Design</vt:lpstr>
      <vt:lpstr>Clip</vt:lpstr>
      <vt:lpstr>Network: Policy Routing Analysis, DHCP</vt:lpstr>
      <vt:lpstr>PowerPoint Presentation</vt:lpstr>
      <vt:lpstr>Admin</vt:lpstr>
      <vt:lpstr>Recap: Internet Routing Architecture</vt:lpstr>
      <vt:lpstr>PowerPoint Presentation</vt:lpstr>
      <vt:lpstr>Example: AWS Direct Connect</vt:lpstr>
      <vt:lpstr>Recap: BGP as a Policy Routing Framework</vt:lpstr>
      <vt:lpstr>PowerPoint Presentation</vt:lpstr>
      <vt:lpstr>Recap: General Framework of Preference Aggregation</vt:lpstr>
      <vt:lpstr>Example: Aggregation of Global Preference</vt:lpstr>
      <vt:lpstr>Recap: Arrow’s Aggregation Framework</vt:lpstr>
      <vt:lpstr>Proofs of Arrow’s Theorem</vt:lpstr>
      <vt:lpstr>The Extremal Lemma</vt:lpstr>
      <vt:lpstr>Step 1: Existence of Pivotal Voter</vt:lpstr>
      <vt:lpstr>Step 2: n*=n(b) is dictator of any pair ac not involving b</vt:lpstr>
      <vt:lpstr>Step 3: n* is dictator for every pair ab</vt:lpstr>
      <vt:lpstr>PowerPoint Presentation</vt:lpstr>
      <vt:lpstr>BGP w/ Local Preference</vt:lpstr>
      <vt:lpstr>Complete Dependency: P-Graph</vt:lpstr>
      <vt:lpstr>P-Graph and BGP Convergence</vt:lpstr>
      <vt:lpstr>PowerPoint Presentation</vt:lpstr>
      <vt:lpstr>PowerPoint Presentation</vt:lpstr>
      <vt:lpstr>Route Selection Policies and Economics</vt:lpstr>
      <vt:lpstr>PowerPoint Presentation</vt:lpstr>
      <vt:lpstr>PowerPoint Presentation</vt:lpstr>
      <vt:lpstr>Typical Export Policies Route Patterns</vt:lpstr>
      <vt:lpstr>Typical Export Policies Route Patterns</vt:lpstr>
      <vt:lpstr>Typical Export Policies Route Patterns</vt:lpstr>
      <vt:lpstr>Stability of BGP Policy Routing</vt:lpstr>
      <vt:lpstr>Case 1: A Link is PC</vt:lpstr>
      <vt:lpstr>Case 2: Link is CP/PP</vt:lpstr>
      <vt:lpstr>PowerPoint Presentation</vt:lpstr>
      <vt:lpstr>Routing: Remaining Issue</vt:lpstr>
      <vt:lpstr>PowerPoint Presentation</vt:lpstr>
      <vt:lpstr>IP Addressing Scheme: Requirements</vt:lpstr>
      <vt:lpstr>PowerPoint Presentation</vt:lpstr>
      <vt:lpstr>IP Addressing: Class-ful Addressing</vt:lpstr>
      <vt:lpstr>Classless InterDomain Routing  (CIDR) Address: Aggregation</vt:lpstr>
      <vt:lpstr>CIDR Aggregation in BGP</vt:lpstr>
      <vt:lpstr>CIDR Aggregation in BGP</vt:lpstr>
      <vt:lpstr>Routing Table Size of BGP (number of globally advertised, aggregated entries)</vt:lpstr>
      <vt:lpstr>IP Addressing: How to Get One?</vt:lpstr>
      <vt:lpstr>IP addresses: How to Get One?</vt:lpstr>
      <vt:lpstr>DHCP Goal and History</vt:lpstr>
      <vt:lpstr>Exercise</vt:lpstr>
      <vt:lpstr>DHCP: Dynamic Host Configuration Protocol</vt:lpstr>
      <vt:lpstr>PowerPoint Presentation</vt:lpstr>
      <vt:lpstr>PowerPoint Presentation</vt:lpstr>
      <vt:lpstr>Exercise</vt:lpstr>
      <vt:lpstr>Optional Read: IP Multicast</vt:lpstr>
      <vt:lpstr>PowerPoint Presentation</vt:lpstr>
      <vt:lpstr>PowerPoint Presentation</vt:lpstr>
      <vt:lpstr>Source Tree:  Reverse Path Flooding (RPF)</vt:lpstr>
      <vt:lpstr>PowerPoint Presentation</vt:lpstr>
      <vt:lpstr>PowerPoint Presentation</vt:lpstr>
      <vt:lpstr>Pruning</vt:lpstr>
      <vt:lpstr>Implementation of Source Trees in the Internet</vt:lpstr>
      <vt:lpstr>Building a Shared Tree</vt:lpstr>
      <vt:lpstr>PowerPoint Presentation</vt:lpstr>
      <vt:lpstr>Example: M3 Joins</vt:lpstr>
      <vt:lpstr>Example: M1 Sends Data</vt:lpstr>
      <vt:lpstr>Shared Tree Protocols in the Internet</vt:lpstr>
      <vt:lpstr>PowerPoint Presentation</vt:lpstr>
    </vt:vector>
  </TitlesOfParts>
  <Manager/>
  <Company>Yale University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 Overview</dc:title>
  <dc:subject/>
  <dc:creator>Yang Richard Yang</dc:creator>
  <cp:keywords/>
  <dc:description/>
  <cp:lastModifiedBy>Qiao Xiang</cp:lastModifiedBy>
  <cp:revision>506</cp:revision>
  <cp:lastPrinted>2017-12-04T18:36:32Z</cp:lastPrinted>
  <dcterms:created xsi:type="dcterms:W3CDTF">1999-10-08T19:08:27Z</dcterms:created>
  <dcterms:modified xsi:type="dcterms:W3CDTF">2021-12-09T06:45:23Z</dcterms:modified>
  <cp:category/>
</cp:coreProperties>
</file>